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6" r:id="rId2"/>
    <p:sldId id="451" r:id="rId3"/>
    <p:sldId id="450" r:id="rId4"/>
    <p:sldId id="257" r:id="rId5"/>
    <p:sldId id="441" r:id="rId6"/>
    <p:sldId id="442" r:id="rId7"/>
    <p:sldId id="259" r:id="rId8"/>
    <p:sldId id="282" r:id="rId9"/>
    <p:sldId id="283" r:id="rId10"/>
    <p:sldId id="285" r:id="rId11"/>
    <p:sldId id="284" r:id="rId12"/>
    <p:sldId id="289" r:id="rId13"/>
    <p:sldId id="297" r:id="rId14"/>
    <p:sldId id="288" r:id="rId15"/>
    <p:sldId id="298" r:id="rId16"/>
    <p:sldId id="449" r:id="rId17"/>
    <p:sldId id="424" r:id="rId18"/>
    <p:sldId id="443" r:id="rId19"/>
    <p:sldId id="326" r:id="rId20"/>
    <p:sldId id="300" r:id="rId21"/>
    <p:sldId id="303" r:id="rId22"/>
    <p:sldId id="339" r:id="rId23"/>
    <p:sldId id="340" r:id="rId24"/>
    <p:sldId id="341" r:id="rId25"/>
    <p:sldId id="342" r:id="rId26"/>
    <p:sldId id="343" r:id="rId27"/>
    <p:sldId id="344" r:id="rId28"/>
    <p:sldId id="401" r:id="rId29"/>
    <p:sldId id="430" r:id="rId30"/>
    <p:sldId id="419" r:id="rId31"/>
    <p:sldId id="446" r:id="rId32"/>
    <p:sldId id="448" r:id="rId33"/>
    <p:sldId id="447" r:id="rId34"/>
    <p:sldId id="325" r:id="rId35"/>
    <p:sldId id="311" r:id="rId36"/>
    <p:sldId id="309" r:id="rId37"/>
    <p:sldId id="331" r:id="rId38"/>
    <p:sldId id="432" r:id="rId39"/>
    <p:sldId id="389" r:id="rId40"/>
    <p:sldId id="390" r:id="rId41"/>
    <p:sldId id="391" r:id="rId42"/>
    <p:sldId id="380" r:id="rId43"/>
    <p:sldId id="381" r:id="rId44"/>
    <p:sldId id="425" r:id="rId45"/>
    <p:sldId id="427" r:id="rId46"/>
    <p:sldId id="349" r:id="rId47"/>
    <p:sldId id="352" r:id="rId48"/>
    <p:sldId id="402" r:id="rId49"/>
    <p:sldId id="396" r:id="rId50"/>
    <p:sldId id="412" r:id="rId51"/>
    <p:sldId id="444" r:id="rId52"/>
    <p:sldId id="445" r:id="rId53"/>
    <p:sldId id="452" r:id="rId54"/>
    <p:sldId id="428" r:id="rId55"/>
    <p:sldId id="397" r:id="rId56"/>
    <p:sldId id="369" r:id="rId57"/>
    <p:sldId id="370" r:id="rId58"/>
    <p:sldId id="372" r:id="rId59"/>
    <p:sldId id="429" r:id="rId60"/>
    <p:sldId id="404" r:id="rId61"/>
    <p:sldId id="394" r:id="rId62"/>
    <p:sldId id="392" r:id="rId63"/>
    <p:sldId id="399"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clrMru>
    <a:srgbClr val="822433"/>
    <a:srgbClr val="6163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3" autoAdjust="0"/>
    <p:restoredTop sz="88812" autoAdjust="0"/>
  </p:normalViewPr>
  <p:slideViewPr>
    <p:cSldViewPr snapToGrid="0">
      <p:cViewPr varScale="1">
        <p:scale>
          <a:sx n="81" d="100"/>
          <a:sy n="81" d="100"/>
        </p:scale>
        <p:origin x="-4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D65D8E-666F-6B4B-BC1B-7A9620BED4A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BC7B5-0CBC-9D4A-B845-A7CB6E4D3D84}" type="datetimeFigureOut">
              <a:rPr lang="en-US" smtClean="0"/>
              <a:pPr/>
              <a:t>11/19/2010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30D9B-D7BC-F34D-8291-AA95858BB3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rl.org/sparc/publications/opendoors_v1.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romeo.eprints.org/stats.php"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sherpa.ac.uk/romeo/romeofaq.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romeo.eprints.org/stats.php"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sherpa.ac.uk/romeo/romeofaq.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arl.org/sparc/publications/opendoors_v1.shtml"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Charts, tables, images take a long time</a:t>
            </a:r>
            <a:r>
              <a:rPr lang="en-US" baseline="0" dirty="0" smtClean="0"/>
              <a:t> to produce and format, but once you give up your copyright on these items, you cannot reuse or share them. </a:t>
            </a:r>
          </a:p>
          <a:p>
            <a:endParaRPr lang="en-US" baseline="0" dirty="0" smtClean="0"/>
          </a:p>
          <a:p>
            <a:r>
              <a:rPr lang="en-US" sz="1200" kern="1200" dirty="0" smtClean="0">
                <a:solidFill>
                  <a:schemeClr val="tx1"/>
                </a:solidFill>
                <a:latin typeface="+mn-lt"/>
                <a:ea typeface="+mn-ea"/>
                <a:cs typeface="+mn-cs"/>
              </a:rPr>
              <a:t>New York Times science writer Carl Zimmer demonstrated the distinction succinctly. He discusses a recent case where Wiley threatened legal action after a neuroscience graduate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posted some figures from one of their journal articles on her blog (despite the fact that this is already permitted under terms of “fair dealing” or “fair use”).  (When OA not OA, PLOS Bio, October 2007) </a:t>
            </a:r>
          </a:p>
          <a:p>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Governments,</a:t>
            </a:r>
            <a:r>
              <a:rPr lang="en-US" baseline="0" dirty="0" smtClean="0"/>
              <a:t> universities, tax-exempt organizations</a:t>
            </a:r>
          </a:p>
          <a:p>
            <a:endParaRPr lang="en-US" baseline="0" dirty="0" smtClean="0"/>
          </a:p>
          <a:p>
            <a:r>
              <a:rPr lang="en-US" dirty="0" smtClean="0"/>
              <a:t>Often at great expense!</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Memorial libraries pay over $4 million annually to provide access to licensed</a:t>
            </a:r>
            <a:r>
              <a:rPr lang="en-US" baseline="0" dirty="0" smtClean="0"/>
              <a:t> scholarly materials. </a:t>
            </a:r>
            <a:r>
              <a:rPr lang="en-US" dirty="0" smtClean="0"/>
              <a:t>Off campus use licensed for MUN faculty/students only.</a:t>
            </a:r>
          </a:p>
          <a:p>
            <a:r>
              <a:rPr lang="en-US" dirty="0" smtClean="0"/>
              <a:t>No remote access for alumni</a:t>
            </a:r>
          </a:p>
          <a:p>
            <a:r>
              <a:rPr lang="en-US" dirty="0" smtClean="0"/>
              <a:t>On campus access only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Electronic journals simply</a:t>
            </a:r>
            <a:r>
              <a:rPr lang="en-US" baseline="0" dirty="0" smtClean="0"/>
              <a:t> mimic paper journals – there is little about them that is truly radical. </a:t>
            </a:r>
            <a:endParaRPr lang="en-US" dirty="0" smtClean="0"/>
          </a:p>
          <a:p>
            <a:endParaRPr lang="en-US" dirty="0" smtClean="0"/>
          </a:p>
          <a:p>
            <a:r>
              <a:rPr lang="en-US" dirty="0" smtClean="0"/>
              <a:t>Journals</a:t>
            </a:r>
            <a:r>
              <a:rPr lang="en-US" baseline="0" dirty="0" smtClean="0"/>
              <a:t> and books are still very much the mainstays of faculty P&amp;T evaluations. New media like blogs, wikis, websites are not considered as highly as traditional books and articles published in high impact journals, many of which are gated.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if you agree that journals are no longer the most effective way to share scholarly</a:t>
            </a:r>
            <a:r>
              <a:rPr lang="en-US" baseline="0" dirty="0" smtClean="0"/>
              <a:t> information, as a young academic, you will have to toe the line drawn by your more senior colleagues. </a:t>
            </a:r>
          </a:p>
          <a:p>
            <a:endParaRPr lang="en-US" baseline="0" dirty="0" smtClean="0"/>
          </a:p>
          <a:p>
            <a:r>
              <a:rPr lang="en-US" baseline="0" dirty="0" smtClean="0"/>
              <a:t>So what alternatives are there?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Gold OA focuses on publishing in OA journals.</a:t>
            </a:r>
          </a:p>
          <a:p>
            <a:endParaRPr lang="en-US" i="1" baseline="0" dirty="0" smtClean="0"/>
          </a:p>
          <a:p>
            <a:r>
              <a:rPr lang="en-US" i="1" baseline="0" dirty="0" smtClean="0"/>
              <a:t>Free access</a:t>
            </a:r>
          </a:p>
          <a:p>
            <a:r>
              <a:rPr lang="en-US" baseline="0" dirty="0" smtClean="0"/>
              <a:t>There are 1000s of OA journals, and when we’re talking about free access, this means that the content in these journals is available for free to the entire world. There are no subscription fees (whether through the reader, or their institutional affiliation). As long as you can get online, you can access content in OA journals without paying for anything other than your internet connection.</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“OA journals do not depend on subscription </a:t>
            </a:r>
            <a:r>
              <a:rPr lang="en-US" sz="1200" kern="1200" dirty="0" smtClean="0">
                <a:solidFill>
                  <a:schemeClr val="tx1"/>
                </a:solidFill>
                <a:latin typeface="+mn-lt"/>
                <a:ea typeface="+mn-ea"/>
                <a:cs typeface="+mn-cs"/>
              </a:rPr>
              <a:t>revenue because their costs are recovered up front through other revenue streams, such as publication fees, advertising revenue, sponsorships, institutional subsidies, grants, or some combination of these.”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6 of </a:t>
            </a:r>
            <a:r>
              <a:rPr lang="en-US" sz="1200" kern="1200" dirty="0" err="1" smtClean="0">
                <a:solidFill>
                  <a:schemeClr val="tx1"/>
                </a:solidFill>
                <a:latin typeface="+mn-lt"/>
                <a:ea typeface="+mn-ea"/>
                <a:cs typeface="+mn-cs"/>
              </a:rPr>
              <a:t>http://www.aau.edu/policy/scholarly_publishing_roundtable.aspx?id</a:t>
            </a:r>
            <a:r>
              <a:rPr lang="en-US" sz="1200" kern="1200" dirty="0" smtClean="0">
                <a:solidFill>
                  <a:schemeClr val="tx1"/>
                </a:solidFill>
                <a:latin typeface="+mn-lt"/>
                <a:ea typeface="+mn-ea"/>
                <a:cs typeface="+mn-cs"/>
              </a:rPr>
              <a:t>=6894</a:t>
            </a:r>
          </a:p>
          <a:p>
            <a:endParaRPr lang="en-US" baseline="0" dirty="0" smtClean="0"/>
          </a:p>
          <a:p>
            <a:r>
              <a:rPr lang="en-US" baseline="0" dirty="0" smtClean="0"/>
              <a:t/>
            </a:r>
            <a:br>
              <a:rPr lang="en-US" baseline="0" dirty="0" smtClean="0"/>
            </a:br>
            <a:r>
              <a:rPr lang="en-US" baseline="0" dirty="0" smtClean="0"/>
              <a:t>But what do OA journals look like? Exactly the same as other online journals, only difference is that access is free.</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journal started in 2003 and is one of the several </a:t>
            </a:r>
            <a:r>
              <a:rPr lang="en-US" baseline="0" dirty="0" smtClean="0"/>
              <a:t>journals published by the Public Library of Science which I’ll be mentioning later on. As you can see, OA journals look the same as other online journals, the difference is that access is free. </a:t>
            </a:r>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If you’re wondering what OA journals exist in certain subject areas, the Directory of Open Access Journals (or DOAJ) is the source to use. It is a directory of more than 4000 OA journals from more than 100 countries. It links out to the OA journal and also provides information re: publisher, country of origin, language, keywords and journal start year.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Journals included must be free to access and they must be freely available from date</a:t>
            </a:r>
            <a:r>
              <a:rPr lang="en-US" baseline="0" dirty="0" smtClean="0"/>
              <a:t> of publication (i.e. no embargo period). And at least 5 articles must have been published. </a:t>
            </a:r>
            <a:r>
              <a:rPr lang="en-US" sz="1200" kern="1200" dirty="0" smtClean="0">
                <a:solidFill>
                  <a:schemeClr val="tx1"/>
                </a:solidFill>
                <a:latin typeface="+mn-lt"/>
                <a:ea typeface="+mn-ea"/>
                <a:cs typeface="+mn-cs"/>
              </a:rPr>
              <a:t>RSS feed available for daily/weekly/monthly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update.s</a:t>
            </a:r>
            <a:r>
              <a:rPr lang="en-US" baseline="0" dirty="0" smtClean="0"/>
              <a:t/>
            </a:r>
            <a:br>
              <a:rPr lang="en-US" baseline="0" dirty="0" smtClean="0"/>
            </a:br>
            <a:endParaRPr lang="en-US" sz="1200" kern="1200" dirty="0" smtClean="0">
              <a:solidFill>
                <a:schemeClr val="tx1"/>
              </a:solidFill>
              <a:latin typeface="+mn-lt"/>
              <a:ea typeface="+mn-ea"/>
              <a:cs typeface="+mn-cs"/>
            </a:endParaRPr>
          </a:p>
          <a:p>
            <a:r>
              <a:rPr lang="en-US" b="1" dirty="0" smtClean="0"/>
              <a:t>“What is the SPARC Europe Seal for Open Access Journals? </a:t>
            </a:r>
            <a:r>
              <a:rPr lang="en-US" dirty="0" smtClean="0"/>
              <a:t>A Seal to Set Standards for Open Access Journals. SPARC Europe and DOAJ have entered an agreement about introducing a certification scheme for Open Access journals, the SPARC Europe Seal for Open Access Journals. To receive the "Seal" the journal has to choose the CC-BY license (Creative Commons license) and provide DOAJ with metadata on article level. </a:t>
            </a:r>
          </a:p>
          <a:p>
            <a:r>
              <a:rPr lang="en-US" b="1" dirty="0" smtClean="0"/>
              <a:t>What are the advantages of having the SPARC Europe Seal?</a:t>
            </a:r>
            <a:r>
              <a:rPr lang="en-US" dirty="0" smtClean="0"/>
              <a:t> Improved information as to what users are allowed to do with papers published in an open access journal. </a:t>
            </a:r>
          </a:p>
          <a:p>
            <a:r>
              <a:rPr lang="en-US" dirty="0" smtClean="0"/>
              <a:t>Possible long-term archiving of content, which makes publishing in the journal more attractive to authors. </a:t>
            </a:r>
          </a:p>
          <a:p>
            <a:r>
              <a:rPr lang="en-US" dirty="0" smtClean="0"/>
              <a:t>Better exposure as a high-quality journal based on state-of-the art dissemination technologies. </a:t>
            </a:r>
          </a:p>
          <a:p>
            <a:r>
              <a:rPr lang="en-US" dirty="0" smtClean="0"/>
              <a:t>The DOAJ team converts the metadata and makes it harvestable, which means the widest possible dissemination and thus increased usage and impact. </a:t>
            </a:r>
            <a:br>
              <a:rPr lang="en-US" dirty="0" smtClean="0"/>
            </a:br>
            <a:r>
              <a:rPr lang="en-US" dirty="0" smtClean="0"/>
              <a:t>http://</a:t>
            </a:r>
            <a:r>
              <a:rPr lang="en-US" dirty="0" err="1" smtClean="0"/>
              <a:t>www.doaj.org/doaj?func</a:t>
            </a:r>
            <a:r>
              <a:rPr lang="en-US" dirty="0" smtClean="0"/>
              <a:t>=</a:t>
            </a:r>
            <a:r>
              <a:rPr lang="en-US" dirty="0" err="1" smtClean="0"/>
              <a:t>loadTempl&amp;templ</a:t>
            </a:r>
            <a:r>
              <a:rPr lang="en-US" dirty="0" smtClean="0"/>
              <a:t>=</a:t>
            </a:r>
            <a:r>
              <a:rPr lang="en-US" dirty="0" err="1" smtClean="0"/>
              <a:t>faq#seal</a:t>
            </a:r>
            <a:r>
              <a:rPr lang="en-US" dirty="0" smtClean="0"/>
              <a:t> </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While access is free, fees sometimes do exist in the form of ‘author processing charges’ (</a:t>
            </a:r>
            <a:r>
              <a:rPr lang="en-US" i="0" baseline="0" dirty="0" err="1" smtClean="0"/>
              <a:t>APCs</a:t>
            </a:r>
            <a:r>
              <a:rPr lang="en-US" i="0" baseline="0" dirty="0" smtClean="0"/>
              <a:t>)</a:t>
            </a:r>
          </a:p>
          <a:p>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Author processing charges</a:t>
            </a:r>
            <a:r>
              <a:rPr lang="en-US" baseline="0" dirty="0" smtClean="0"/>
              <a:t/>
            </a:r>
            <a:br>
              <a:rPr lang="en-US" baseline="0" dirty="0" smtClean="0"/>
            </a:br>
            <a:r>
              <a:rPr lang="en-US" baseline="0" dirty="0" smtClean="0"/>
              <a:t>These fees are processing or publishing fees and means that rather than the subscriber paying to access the publication, a payment is made once the paper is accepted. This amount is often paid by the author’s institution, research grant or via a funding agency. The plot thickens as some OA journals require publishing fees BUT are able to waive them if the author is unable to pay. Fees exist to cover production/layout/copyediting/technical costs</a:t>
            </a:r>
            <a:br>
              <a:rPr lang="en-US" baseline="0" dirty="0" smtClean="0"/>
            </a:br>
            <a:r>
              <a:rPr lang="en-US" i="1" baseline="0" dirty="0" smtClean="0"/>
              <a:t/>
            </a:r>
            <a:br>
              <a:rPr lang="en-US" i="1" baseline="0" dirty="0" smtClean="0"/>
            </a:br>
            <a:r>
              <a:rPr lang="en-US" i="1" baseline="0" dirty="0" smtClean="0"/>
              <a:t>Open Medicine</a:t>
            </a:r>
            <a:r>
              <a:rPr lang="en-US" baseline="0" dirty="0" smtClean="0"/>
              <a:t/>
            </a:r>
            <a:br>
              <a:rPr lang="en-US" baseline="0" dirty="0" smtClean="0"/>
            </a:br>
            <a:r>
              <a:rPr lang="en-US" baseline="0" dirty="0" smtClean="0"/>
              <a:t>March 1, 2010: </a:t>
            </a:r>
            <a:r>
              <a:rPr lang="en-US" dirty="0" smtClean="0"/>
              <a:t>C$1200 for research and review articles and C$300 for commentary/analysis articles.</a:t>
            </a:r>
            <a:r>
              <a:rPr lang="en-US" baseline="0" dirty="0" smtClean="0"/>
              <a:t> http://</a:t>
            </a:r>
            <a:r>
              <a:rPr lang="en-US" baseline="0" dirty="0" err="1" smtClean="0"/>
              <a:t>www.openmedicine.ca/about/submissions#authorFees</a:t>
            </a:r>
            <a:r>
              <a:rPr lang="en-US" baseline="0" dirty="0" smtClean="0"/>
              <a:t/>
            </a:r>
            <a:br>
              <a:rPr lang="en-US" baseline="0" dirty="0" smtClean="0"/>
            </a:br>
            <a:endParaRPr lang="en-US" baseline="0" dirty="0" smtClean="0"/>
          </a:p>
          <a:p>
            <a:pPr>
              <a:buFont typeface="Arial"/>
              <a:buNone/>
            </a:pPr>
            <a:r>
              <a:rPr lang="en-US" i="1" baseline="0" dirty="0" smtClean="0"/>
              <a:t>OA for-profit publishers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Public Library of Science (PLOS): launched in 2002; i</a:t>
            </a:r>
            <a:r>
              <a:rPr lang="en-US" dirty="0" smtClean="0"/>
              <a:t>s an organization of scientists and physicians committed to making the world's scientific and medical literature freely available. Publish 7 journal.</a:t>
            </a:r>
            <a:r>
              <a:rPr lang="en-US" baseline="0" dirty="0" smtClean="0"/>
              <a:t> Other examples include </a:t>
            </a:r>
            <a:r>
              <a:rPr lang="en-US" b="0" u="sng" dirty="0" err="1" smtClean="0"/>
              <a:t>BioMed</a:t>
            </a:r>
            <a:r>
              <a:rPr lang="en-US" b="0" u="sng" dirty="0" smtClean="0"/>
              <a:t> Central, </a:t>
            </a:r>
            <a:r>
              <a:rPr lang="en-US" b="0" u="sng" dirty="0" err="1" smtClean="0"/>
              <a:t>Hindawi</a:t>
            </a:r>
            <a:r>
              <a:rPr lang="en-US" b="0" u="sng" dirty="0" smtClean="0"/>
              <a:t>. </a:t>
            </a:r>
            <a:r>
              <a:rPr lang="en-US" b="0" u="sng" dirty="0" err="1" smtClean="0"/>
              <a:t>Medknow</a:t>
            </a:r>
            <a:r>
              <a:rPr lang="en-US" b="0" u="sng" dirty="0" smtClean="0"/>
              <a:t>, and Optics Express.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u="sng" kern="1200" dirty="0" smtClean="0">
                <a:solidFill>
                  <a:schemeClr val="tx1"/>
                </a:solidFill>
                <a:latin typeface="+mn-lt"/>
                <a:ea typeface="+mn-ea"/>
                <a:cs typeface="+mn-cs"/>
              </a:rPr>
              <a:t>pe157:” OA journals and hybrid journals like PNAS, as well as traditional publishers like Blackwell Publishing (‘‘Online Open’’), Oxford University Press (‘‘Oxford Open’’), and Springer (‘‘Springer Open Choice’’) are now offering authors an immediate OA option if the author pays a fee.” </a:t>
            </a:r>
            <a:r>
              <a:rPr lang="en-US" sz="1200" u="sng" kern="1200" dirty="0" err="1" smtClean="0">
                <a:solidFill>
                  <a:schemeClr val="tx1"/>
                </a:solidFill>
                <a:latin typeface="+mn-lt"/>
                <a:ea typeface="+mn-ea"/>
                <a:cs typeface="+mn-cs"/>
              </a:rPr>
              <a:t>Eysenbach</a:t>
            </a:r>
            <a:r>
              <a:rPr lang="en-US" sz="1200" u="sng" kern="1200" dirty="0" smtClean="0">
                <a:solidFill>
                  <a:schemeClr val="tx1"/>
                </a:solidFill>
                <a:latin typeface="+mn-lt"/>
                <a:ea typeface="+mn-ea"/>
                <a:cs typeface="+mn-cs"/>
              </a:rPr>
              <a:t>, </a:t>
            </a:r>
            <a:r>
              <a:rPr lang="en-US" sz="1200" u="sng" kern="1200" dirty="0" err="1" smtClean="0">
                <a:solidFill>
                  <a:schemeClr val="tx1"/>
                </a:solidFill>
                <a:latin typeface="+mn-lt"/>
                <a:ea typeface="+mn-ea"/>
                <a:cs typeface="+mn-cs"/>
              </a:rPr>
              <a:t>Gunther</a:t>
            </a:r>
            <a:r>
              <a:rPr lang="en-US" sz="1200" u="sng" kern="1200" dirty="0" smtClean="0">
                <a:solidFill>
                  <a:schemeClr val="tx1"/>
                </a:solidFill>
                <a:latin typeface="+mn-lt"/>
                <a:ea typeface="+mn-ea"/>
                <a:cs typeface="+mn-cs"/>
              </a:rPr>
              <a:t>. "Citation Advantage of Open Access Articles." </a:t>
            </a:r>
            <a:r>
              <a:rPr lang="en-US" sz="1200" u="sng" kern="1200" dirty="0" err="1" smtClean="0">
                <a:solidFill>
                  <a:schemeClr val="tx1"/>
                </a:solidFill>
                <a:latin typeface="+mn-lt"/>
                <a:ea typeface="+mn-ea"/>
                <a:cs typeface="+mn-cs"/>
              </a:rPr>
              <a:t>PLoS</a:t>
            </a:r>
            <a:r>
              <a:rPr lang="en-US" sz="1200" u="sng" kern="1200" dirty="0" smtClean="0">
                <a:solidFill>
                  <a:schemeClr val="tx1"/>
                </a:solidFill>
                <a:latin typeface="+mn-lt"/>
                <a:ea typeface="+mn-ea"/>
                <a:cs typeface="+mn-cs"/>
              </a:rPr>
              <a:t> Biology 4.5 (2006): 692-8. &lt;http://www.pubmedcentral.nih.gov.qe2a-proxy.mun.ca/picrender.fcgi?artid=1459247&amp;blobtype=</a:t>
            </a:r>
            <a:r>
              <a:rPr lang="en-US" sz="1200" u="sng" kern="1200" dirty="0" err="1" smtClean="0">
                <a:solidFill>
                  <a:schemeClr val="tx1"/>
                </a:solidFill>
                <a:latin typeface="+mn-lt"/>
                <a:ea typeface="+mn-ea"/>
                <a:cs typeface="+mn-cs"/>
              </a:rPr>
              <a:t>pdf</a:t>
            </a:r>
            <a:r>
              <a:rPr lang="en-US" sz="1200" u="sng" kern="1200" dirty="0" smtClean="0">
                <a:solidFill>
                  <a:schemeClr val="tx1"/>
                </a:solidFill>
                <a:latin typeface="+mn-lt"/>
                <a:ea typeface="+mn-ea"/>
                <a:cs typeface="+mn-cs"/>
              </a:rPr>
              <a:t>&gt;. </a:t>
            </a:r>
          </a:p>
          <a:p>
            <a:r>
              <a:rPr lang="en-US" i="1" u="sng" baseline="0" dirty="0" smtClean="0"/>
              <a:t>Fact</a:t>
            </a:r>
            <a:r>
              <a:rPr lang="en-US" u="sng" baseline="0" dirty="0" smtClean="0"/>
              <a:t/>
            </a:r>
            <a:br>
              <a:rPr lang="en-US" u="sng" baseline="0" dirty="0" smtClean="0"/>
            </a:br>
            <a:r>
              <a:rPr lang="en-US" u="sng" baseline="0" dirty="0" smtClean="0"/>
              <a:t>“…</a:t>
            </a:r>
            <a:r>
              <a:rPr lang="en-US" u="sng" dirty="0" smtClean="0"/>
              <a:t>many more TA journals charge author-side fees than OA journals, both in percentages and absolute numbers.  The Kaufman-Wills report in October 2005 found that 75% of TA journals charged author-side fees, compared to only 47% of OA journals.  Stuart </a:t>
            </a:r>
            <a:r>
              <a:rPr lang="en-US" u="sng" dirty="0" err="1" smtClean="0"/>
              <a:t>Shieber's</a:t>
            </a:r>
            <a:r>
              <a:rPr lang="en-US" u="sng" dirty="0" smtClean="0"/>
              <a:t> study in May 2009 lowered the number for OA journals to 29.7%.  But as far as I know, no new study has updated the number for TA journals.” http://www.earlham.edu/~peters/fos/newsletter/10-02-09.htm#challenges Stuart’s 2009 study: http://blogs.law.harvard.edu/pamphlet/2009/05/29/what-percentage-of-open-access-journals-charge-publication-fees/ </a:t>
            </a:r>
            <a:endParaRPr lang="en-US" u="sng"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University</a:t>
            </a:r>
            <a:r>
              <a:rPr lang="en-US" baseline="0" dirty="0" smtClean="0"/>
              <a:t> of Ottawa the University has provided funding. </a:t>
            </a:r>
            <a:endParaRPr lang="en-US" dirty="0"/>
          </a:p>
        </p:txBody>
      </p:sp>
      <p:sp>
        <p:nvSpPr>
          <p:cNvPr id="4" name="Slide Number Placeholder 3"/>
          <p:cNvSpPr>
            <a:spLocks noGrp="1"/>
          </p:cNvSpPr>
          <p:nvPr>
            <p:ph type="sldNum" sz="quarter" idx="10"/>
          </p:nvPr>
        </p:nvSpPr>
        <p:spPr/>
        <p:txBody>
          <a:bodyPr/>
          <a:lstStyle/>
          <a:p>
            <a:fld id="{03CDA258-430D-AB46-902D-6BF6E18AB163}"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Copyright is automatically generated up the production of an original work.</a:t>
            </a:r>
          </a:p>
          <a:p>
            <a:endParaRPr lang="en-US" dirty="0" smtClean="0"/>
          </a:p>
          <a:p>
            <a:r>
              <a:rPr lang="en-US" dirty="0" smtClean="0"/>
              <a:t>In most cases when someone</a:t>
            </a:r>
            <a:r>
              <a:rPr lang="en-US" baseline="0" dirty="0" smtClean="0"/>
              <a:t> pays you to do work, copyright is transferred to the employer. This is not true in the university environment where individual faculty members retain copyright.  </a:t>
            </a:r>
          </a:p>
          <a:p>
            <a:endParaRPr lang="en-US" dirty="0" smtClean="0"/>
          </a:p>
          <a:p>
            <a:endParaRPr lang="en-US" dirty="0" smtClean="0"/>
          </a:p>
          <a:p>
            <a:r>
              <a:rPr lang="en-US" dirty="0" smtClean="0"/>
              <a:t>"for copyright to exist in a 'work' it must be expressed to some extent at least in some material form, capable of identification and having a more or less permanent endurance.” Insufficient fixation in the live broadcast of a sports event. Any sort of broadcast, telecast, or display of a spectacle on its own is not sufficient to be fixed.</a:t>
            </a:r>
          </a:p>
          <a:p>
            <a:r>
              <a:rPr lang="en-US" sz="1200" u="sng" kern="1200" dirty="0" smtClean="0">
                <a:solidFill>
                  <a:schemeClr val="tx1"/>
                </a:solidFill>
                <a:latin typeface="+mn-lt"/>
                <a:ea typeface="+mn-ea"/>
                <a:cs typeface="+mn-cs"/>
                <a:hlinkClick r:id="rId3"/>
              </a:rPr>
              <a:t>http://www.arl.org/sparc/publications/opendoors_v1.shtml</a:t>
            </a:r>
            <a:r>
              <a:rPr lang="en-US" dirty="0" smtClean="0"/>
              <a:t>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aquacomm.fcla.edu</a:t>
            </a: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submission interfaces to</a:t>
            </a:r>
            <a:r>
              <a:rPr lang="en-US" baseline="0" dirty="0" smtClean="0"/>
              <a:t> provide a publishing platform for</a:t>
            </a:r>
            <a:r>
              <a:rPr lang="en-US" dirty="0" smtClean="0"/>
              <a:t> registered users.</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are the publisher’s copyright and archiving policies?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Even though OA repositories exist, you hav</a:t>
            </a:r>
            <a:r>
              <a:rPr lang="en-US" baseline="0" dirty="0" smtClean="0"/>
              <a:t>e have to obtain permission to do so if you’ve published in a traditional journal. Your archiving MUST be legal. I.E. you can’t just do this on a whim. That being said, </a:t>
            </a:r>
            <a:r>
              <a:rPr lang="en-US" dirty="0" smtClean="0"/>
              <a:t>“most journals (</a:t>
            </a:r>
            <a:r>
              <a:rPr lang="en-US" dirty="0" smtClean="0">
                <a:hlinkClick r:id="rId3"/>
              </a:rPr>
              <a:t>now about 70%</a:t>
            </a:r>
            <a:r>
              <a:rPr lang="en-US" dirty="0" smtClean="0"/>
              <a:t>) already allow </a:t>
            </a:r>
            <a:r>
              <a:rPr lang="en-US" dirty="0" err="1" smtClean="0"/>
              <a:t>postprint</a:t>
            </a:r>
            <a:r>
              <a:rPr lang="en-US" dirty="0" smtClean="0"/>
              <a:t> archiving.” http://</a:t>
            </a:r>
            <a:r>
              <a:rPr lang="en-US" dirty="0" err="1" smtClean="0"/>
              <a:t>www.earlham.edu/~peters/fos/overview.htm</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Keep</a:t>
            </a:r>
            <a:r>
              <a:rPr lang="en-US" baseline="0" dirty="0" smtClean="0"/>
              <a:t> in mind that </a:t>
            </a:r>
            <a:r>
              <a:rPr lang="en-US" dirty="0" smtClean="0"/>
              <a:t>“Authors need no permission for preprint archiving. When they have finished writing the preprint, they still hold copyright. If a journal refuses to consider articles that have circulated as preprints, that is an optional journal-submission policy, not a requirement of copyright law. (Some journals do hold this policy, called the </a:t>
            </a:r>
            <a:r>
              <a:rPr lang="en-US" dirty="0" err="1" smtClean="0"/>
              <a:t>Ingelfinger</a:t>
            </a:r>
            <a:r>
              <a:rPr lang="en-US" dirty="0" smtClean="0"/>
              <a:t> Rule, though it seems to be in decline, especially in fields outside medicine.)” </a:t>
            </a:r>
          </a:p>
          <a:p>
            <a:endParaRPr lang="en-US" dirty="0" smtClean="0"/>
          </a:p>
          <a:p>
            <a:r>
              <a:rPr lang="en-US" dirty="0" smtClean="0"/>
              <a:t>The key is</a:t>
            </a:r>
            <a:r>
              <a:rPr lang="en-US" baseline="0" dirty="0" smtClean="0"/>
              <a:t> to know our rights as a </a:t>
            </a:r>
            <a:r>
              <a:rPr lang="en-US" dirty="0" smtClean="0"/>
              <a:t>researcher and </a:t>
            </a:r>
            <a:r>
              <a:rPr lang="en-US" baseline="0" dirty="0" err="1" smtClean="0"/>
              <a:t>SHERPARoMEO</a:t>
            </a:r>
            <a:r>
              <a:rPr lang="en-US" baseline="0" dirty="0" smtClean="0"/>
              <a:t> is the ideal source for this kind of information. It is a searchable database </a:t>
            </a:r>
            <a:r>
              <a:rPr lang="en-US" dirty="0" smtClean="0"/>
              <a:t>of publisher's copyright &amp; archiving policies.</a:t>
            </a:r>
            <a:r>
              <a:rPr lang="en-US" baseline="0" dirty="0" smtClean="0"/>
              <a:t> </a:t>
            </a:r>
            <a:r>
              <a:rPr lang="en-US" sz="1200" kern="1200" dirty="0" smtClean="0">
                <a:solidFill>
                  <a:schemeClr val="tx1"/>
                </a:solidFill>
                <a:latin typeface="+mn-lt"/>
                <a:ea typeface="+mn-ea"/>
                <a:cs typeface="+mn-cs"/>
              </a:rPr>
              <a:t>Each entry provides a summary of the publisher's policy, including what version of an article can be deposited, where it can be deposited, and any conditions that are attached to that deposit. </a:t>
            </a:r>
            <a:r>
              <a:rPr lang="en-US" sz="1200" u="sng" kern="1200" dirty="0" smtClean="0">
                <a:solidFill>
                  <a:schemeClr val="tx1"/>
                </a:solidFill>
                <a:latin typeface="+mn-lt"/>
                <a:ea typeface="+mn-ea"/>
                <a:cs typeface="+mn-cs"/>
                <a:hlinkClick r:id="rId4"/>
              </a:rPr>
              <a:t>http://www.sherpa.ac.uk/romeo/romeofaq.html</a:t>
            </a:r>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ROMEO covers peer-reviewed journals and serials, provided by feeds from the British Library service </a:t>
            </a:r>
            <a:r>
              <a:rPr lang="en-US" sz="1200" u="sng" kern="1200" dirty="0" err="1" smtClean="0">
                <a:solidFill>
                  <a:schemeClr val="tx1"/>
                </a:solidFill>
                <a:latin typeface="+mn-lt"/>
                <a:ea typeface="+mn-ea"/>
                <a:cs typeface="+mn-cs"/>
              </a:rPr>
              <a:t>Zetoc</a:t>
            </a:r>
            <a:r>
              <a:rPr lang="en-US" sz="1200" kern="1200" dirty="0" smtClean="0">
                <a:solidFill>
                  <a:schemeClr val="tx1"/>
                </a:solidFill>
                <a:latin typeface="+mn-lt"/>
                <a:ea typeface="+mn-ea"/>
                <a:cs typeface="+mn-cs"/>
              </a:rPr>
              <a:t>, </a:t>
            </a:r>
            <a:r>
              <a:rPr lang="en-US" sz="1200" u="sng" kern="1200" dirty="0" err="1" smtClean="0">
                <a:solidFill>
                  <a:schemeClr val="tx1"/>
                </a:solidFill>
                <a:latin typeface="+mn-lt"/>
                <a:ea typeface="+mn-ea"/>
                <a:cs typeface="+mn-cs"/>
              </a:rPr>
              <a:t>Entrez</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rPr>
              <a:t>DOAJ</a:t>
            </a: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Participation: “…the inability to convince 100 per cent of authors to self-archive 100 percent of their articles” (Jacobs 31)</a:t>
            </a:r>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are the publisher’s copyright and archiving policies?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Even though OA repositories exist, you hav</a:t>
            </a:r>
            <a:r>
              <a:rPr lang="en-US" baseline="0" dirty="0" smtClean="0"/>
              <a:t>e have to obtain permission to do so if you’ve published in a traditional journal. Your archiving MUST be legal. I.E. you can’t just do this on a whim. That being said, </a:t>
            </a:r>
            <a:r>
              <a:rPr lang="en-US" dirty="0" smtClean="0"/>
              <a:t>“most journals (</a:t>
            </a:r>
            <a:r>
              <a:rPr lang="en-US" dirty="0" smtClean="0">
                <a:hlinkClick r:id="rId3"/>
              </a:rPr>
              <a:t>now about 70%</a:t>
            </a:r>
            <a:r>
              <a:rPr lang="en-US" dirty="0" smtClean="0"/>
              <a:t>) already allow </a:t>
            </a:r>
            <a:r>
              <a:rPr lang="en-US" dirty="0" err="1" smtClean="0"/>
              <a:t>postprint</a:t>
            </a:r>
            <a:r>
              <a:rPr lang="en-US" dirty="0" smtClean="0"/>
              <a:t> archiving.” http://</a:t>
            </a:r>
            <a:r>
              <a:rPr lang="en-US" dirty="0" err="1" smtClean="0"/>
              <a:t>www.earlham.edu/~peters/fos/overview.htm</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Keep</a:t>
            </a:r>
            <a:r>
              <a:rPr lang="en-US" baseline="0" dirty="0" smtClean="0"/>
              <a:t> in mind that </a:t>
            </a:r>
            <a:r>
              <a:rPr lang="en-US" dirty="0" smtClean="0"/>
              <a:t>“Authors need no permission for preprint archiving. When they have finished writing the preprint, they still hold copyright. If a journal refuses to consider articles that have circulated as preprints, that is an optional journal-submission policy, not a requirement of copyright law. (Some journals do hold this policy, called the </a:t>
            </a:r>
            <a:r>
              <a:rPr lang="en-US" dirty="0" err="1" smtClean="0"/>
              <a:t>Ingelfinger</a:t>
            </a:r>
            <a:r>
              <a:rPr lang="en-US" dirty="0" smtClean="0"/>
              <a:t> Rule, though it seems to be in decline, especially in fields outside medicine.)” </a:t>
            </a:r>
          </a:p>
          <a:p>
            <a:endParaRPr lang="en-US" dirty="0" smtClean="0"/>
          </a:p>
          <a:p>
            <a:r>
              <a:rPr lang="en-US" dirty="0" smtClean="0"/>
              <a:t>The key is</a:t>
            </a:r>
            <a:r>
              <a:rPr lang="en-US" baseline="0" dirty="0" smtClean="0"/>
              <a:t> to know our rights as a </a:t>
            </a:r>
            <a:r>
              <a:rPr lang="en-US" dirty="0" smtClean="0"/>
              <a:t>researcher and </a:t>
            </a:r>
            <a:r>
              <a:rPr lang="en-US" baseline="0" dirty="0" err="1" smtClean="0"/>
              <a:t>SHERPARoMEO</a:t>
            </a:r>
            <a:r>
              <a:rPr lang="en-US" baseline="0" dirty="0" smtClean="0"/>
              <a:t> is the ideal source for this kind of information. It is a searchable database </a:t>
            </a:r>
            <a:r>
              <a:rPr lang="en-US" dirty="0" smtClean="0"/>
              <a:t>of publisher's copyright &amp; archiving policies.</a:t>
            </a:r>
            <a:r>
              <a:rPr lang="en-US" baseline="0" dirty="0" smtClean="0"/>
              <a:t> </a:t>
            </a:r>
            <a:r>
              <a:rPr lang="en-US" sz="1200" kern="1200" dirty="0" smtClean="0">
                <a:solidFill>
                  <a:schemeClr val="tx1"/>
                </a:solidFill>
                <a:latin typeface="+mn-lt"/>
                <a:ea typeface="+mn-ea"/>
                <a:cs typeface="+mn-cs"/>
              </a:rPr>
              <a:t>Each entry provides a summary of the publisher's policy, including what version of an article can be deposited, where it can be deposited, and any conditions that are attached to that deposit. </a:t>
            </a:r>
            <a:r>
              <a:rPr lang="en-US" sz="1200" u="sng" kern="1200" dirty="0" smtClean="0">
                <a:solidFill>
                  <a:schemeClr val="tx1"/>
                </a:solidFill>
                <a:latin typeface="+mn-lt"/>
                <a:ea typeface="+mn-ea"/>
                <a:cs typeface="+mn-cs"/>
                <a:hlinkClick r:id="rId4"/>
              </a:rPr>
              <a:t>http://www.sherpa.ac.uk/romeo/romeofaq.html</a:t>
            </a:r>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ROMEO covers peer-reviewed journals and serials, provided by feeds from the British Library service </a:t>
            </a:r>
            <a:r>
              <a:rPr lang="en-US" sz="1200" u="sng" kern="1200" dirty="0" err="1" smtClean="0">
                <a:solidFill>
                  <a:schemeClr val="tx1"/>
                </a:solidFill>
                <a:latin typeface="+mn-lt"/>
                <a:ea typeface="+mn-ea"/>
                <a:cs typeface="+mn-cs"/>
              </a:rPr>
              <a:t>Zetoc</a:t>
            </a:r>
            <a:r>
              <a:rPr lang="en-US" sz="1200" kern="1200" dirty="0" smtClean="0">
                <a:solidFill>
                  <a:schemeClr val="tx1"/>
                </a:solidFill>
                <a:latin typeface="+mn-lt"/>
                <a:ea typeface="+mn-ea"/>
                <a:cs typeface="+mn-cs"/>
              </a:rPr>
              <a:t>, </a:t>
            </a:r>
            <a:r>
              <a:rPr lang="en-US" sz="1200" u="sng" kern="1200" dirty="0" err="1" smtClean="0">
                <a:solidFill>
                  <a:schemeClr val="tx1"/>
                </a:solidFill>
                <a:latin typeface="+mn-lt"/>
                <a:ea typeface="+mn-ea"/>
                <a:cs typeface="+mn-cs"/>
              </a:rPr>
              <a:t>Entrez</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rPr>
              <a:t>DOAJ</a:t>
            </a: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Participation: “…the inability to convince 100 per cent of authors to self-archive 100 percent of their articles” (Jacobs 31)</a:t>
            </a:r>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ability to easily share unpublished material is one of the major benefits of the research repository. </a:t>
            </a:r>
            <a:r>
              <a:rPr lang="en-US" baseline="0" dirty="0" smtClean="0"/>
              <a:t>If you put unpublished material on the web it is a good idea to explicitly state how other people may use or re-use it by applying a Creative Commons license.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creativecommons.org</a:t>
            </a:r>
            <a:r>
              <a:rPr lang="en-US" dirty="0" smtClean="0"/>
              <a:t>/</a:t>
            </a:r>
          </a:p>
          <a:p>
            <a:r>
              <a:rPr lang="en-US" dirty="0" smtClean="0"/>
              <a:t>http://</a:t>
            </a:r>
            <a:r>
              <a:rPr lang="en-US" dirty="0" err="1" smtClean="0"/>
              <a:t>creativecommons.ca</a:t>
            </a:r>
            <a:r>
              <a:rPr lang="en-US" dirty="0" smtClean="0"/>
              <a:t>/</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Anyone can do anything with your work, but must give you attribution</a:t>
            </a:r>
            <a:r>
              <a:rPr lang="en-US" dirty="0" smtClean="0"/>
              <a:t>. All</a:t>
            </a:r>
            <a:r>
              <a:rPr lang="en-US" baseline="0" dirty="0" smtClean="0"/>
              <a:t> CC licenses stipulate attribution. </a:t>
            </a:r>
            <a:endParaRPr lang="en-US" dirty="0" smtClean="0"/>
          </a:p>
          <a:p>
            <a:pPr marL="228600" indent="-228600">
              <a:buAutoNum type="arabicPeriod"/>
            </a:pPr>
            <a:r>
              <a:rPr lang="en-US" dirty="0" smtClean="0"/>
              <a:t>Anyone can do anything with your work except make money from it.</a:t>
            </a:r>
          </a:p>
          <a:p>
            <a:pPr marL="228600" indent="-228600">
              <a:buAutoNum type="arabicPeriod"/>
            </a:pPr>
            <a:r>
              <a:rPr lang="en-US" dirty="0" smtClean="0"/>
              <a:t>Anyone can use</a:t>
            </a:r>
            <a:r>
              <a:rPr lang="en-US" baseline="0" dirty="0" smtClean="0"/>
              <a:t> your work in an unchanged way, as long as it is credited to you. </a:t>
            </a:r>
          </a:p>
          <a:p>
            <a:pPr marL="228600" indent="-228600">
              <a:buAutoNum type="arabicPeriod"/>
            </a:pPr>
            <a:r>
              <a:rPr lang="en-US" baseline="0" dirty="0" smtClean="0"/>
              <a:t>Anyone can do anything with your work, as long as</a:t>
            </a:r>
            <a:r>
              <a:rPr lang="en-US" dirty="0" smtClean="0"/>
              <a:t> they credit you and license their new creations under the identical terms.</a:t>
            </a:r>
          </a:p>
          <a:p>
            <a:pPr marL="228600" indent="-228600">
              <a:buNone/>
            </a:pPr>
            <a:endParaRPr lang="en-US" dirty="0" smtClean="0"/>
          </a:p>
          <a:p>
            <a:pPr marL="228600" indent="-228600">
              <a:buNone/>
            </a:pPr>
            <a:r>
              <a:rPr lang="en-US" dirty="0" smtClean="0"/>
              <a:t>Put</a:t>
            </a:r>
            <a:r>
              <a:rPr lang="en-US" baseline="0" dirty="0" smtClean="0"/>
              <a:t> a creative commons license on work that you post to the web. This allows you to grant permissions in a granular way, while retaining all of your own rights over the work. </a:t>
            </a:r>
            <a:endParaRPr lang="en-US" dirty="0" smtClean="0"/>
          </a:p>
          <a:p>
            <a:pPr marL="228600" indent="-228600">
              <a:buAutoNum type="arabicPeriod"/>
            </a:pPr>
            <a:endParaRPr lang="en-US" dirty="0" smtClean="0"/>
          </a:p>
          <a:p>
            <a:pPr marL="228600" indent="-228600">
              <a:buNone/>
            </a:pPr>
            <a:r>
              <a:rPr lang="en-US" dirty="0" smtClean="0"/>
              <a:t>The different license</a:t>
            </a:r>
            <a:r>
              <a:rPr lang="en-US" baseline="0" dirty="0" smtClean="0"/>
              <a:t> attributes can be mixed and matched in various ways.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different resources</a:t>
            </a:r>
            <a:r>
              <a:rPr lang="en-US" baseline="0" dirty="0" smtClean="0"/>
              <a:t> on the web use Creative Commons licenses.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can’t talk about Open Course Ware without mentioning MIT who were pioneers in this area.</a:t>
            </a:r>
          </a:p>
          <a:p>
            <a:endParaRPr lang="en-US" dirty="0" smtClean="0"/>
          </a:p>
          <a:p>
            <a:r>
              <a:rPr lang="en-US" dirty="0" smtClean="0"/>
              <a:t>MIT </a:t>
            </a:r>
            <a:r>
              <a:rPr lang="en-US" dirty="0" err="1" smtClean="0"/>
              <a:t>OpenCourseWare</a:t>
            </a:r>
            <a:r>
              <a:rPr lang="en-US" dirty="0" smtClean="0"/>
              <a:t> is a free, web-based publication of virtually all MIT course content. Basically</a:t>
            </a:r>
            <a:r>
              <a:rPr lang="en-US" baseline="0" dirty="0" smtClean="0"/>
              <a:t> opens up the contents of their Learning Management System to the world. </a:t>
            </a:r>
            <a:endParaRPr lang="en-US" dirty="0" smtClean="0"/>
          </a:p>
          <a:p>
            <a:endParaRPr lang="en-US" dirty="0" smtClean="0"/>
          </a:p>
          <a:p>
            <a:r>
              <a:rPr lang="en-US" dirty="0" smtClean="0"/>
              <a:t>Includes</a:t>
            </a:r>
            <a:r>
              <a:rPr lang="en-US" baseline="0" dirty="0" smtClean="0"/>
              <a:t> lecture notes, readings, assignments, evaluation tools. MIT provides faculty support for digitization of course materials.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Copyright is not a single</a:t>
            </a:r>
            <a:r>
              <a:rPr lang="en-US" baseline="0" dirty="0" smtClean="0"/>
              <a:t> right, but rather a set of rights.</a:t>
            </a:r>
          </a:p>
          <a:p>
            <a:endParaRPr lang="en-US" baseline="0" dirty="0" smtClean="0"/>
          </a:p>
          <a:p>
            <a:r>
              <a:rPr lang="en-US" baseline="0" dirty="0" smtClean="0"/>
              <a:t>Each of these rights can be managed independently.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Flatworld</a:t>
            </a:r>
            <a:r>
              <a:rPr lang="en-US" dirty="0" smtClean="0"/>
              <a:t> Knowledge is</a:t>
            </a:r>
            <a:r>
              <a:rPr lang="en-US" baseline="0" dirty="0" smtClean="0"/>
              <a:t> a site that a</a:t>
            </a:r>
            <a:r>
              <a:rPr lang="en-US" dirty="0" smtClean="0"/>
              <a:t>llows faculty to freely share entire books</a:t>
            </a:r>
            <a:r>
              <a:rPr lang="en-US" baseline="0" dirty="0" smtClean="0"/>
              <a:t> or</a:t>
            </a:r>
            <a:r>
              <a:rPr lang="en-US" dirty="0" smtClean="0"/>
              <a:t> chapters for which they hold copyright. </a:t>
            </a:r>
          </a:p>
          <a:p>
            <a:endParaRPr lang="en-US" dirty="0" smtClean="0"/>
          </a:p>
          <a:p>
            <a:r>
              <a:rPr lang="en-US" dirty="0" smtClean="0"/>
              <a:t>Students</a:t>
            </a:r>
            <a:r>
              <a:rPr lang="en-US" baseline="0" dirty="0" smtClean="0"/>
              <a:t> can choose to use the material online for free, or can pay a nominal amount to get copies in print or audio.</a:t>
            </a:r>
            <a:endParaRPr lang="en-US" dirty="0" smtClean="0"/>
          </a:p>
          <a:p>
            <a:endParaRPr lang="en-US" dirty="0" smtClean="0"/>
          </a:p>
          <a:p>
            <a:r>
              <a:rPr lang="en-US" dirty="0" smtClean="0"/>
              <a:t>http://</a:t>
            </a:r>
            <a:r>
              <a:rPr lang="en-US" dirty="0" err="1" smtClean="0"/>
              <a:t>www.flatworldknowledge.com</a:t>
            </a:r>
            <a:r>
              <a:rPr lang="en-US" dirty="0" smtClean="0"/>
              <a:t>/</a:t>
            </a:r>
          </a:p>
          <a:p>
            <a:r>
              <a:rPr lang="en-US" dirty="0" smtClean="0"/>
              <a:t>http://</a:t>
            </a:r>
            <a:r>
              <a:rPr lang="en-US" dirty="0" err="1" smtClean="0"/>
              <a:t>opentextbook.org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textbookrevolution.org/index.php/Main_Page</a:t>
            </a:r>
            <a:endParaRPr lang="en-US" dirty="0" smtClean="0"/>
          </a:p>
          <a:p>
            <a:endParaRPr lang="en-US" dirty="0"/>
          </a:p>
        </p:txBody>
      </p:sp>
      <p:sp>
        <p:nvSpPr>
          <p:cNvPr id="4" name="Slide Number Placeholder 3"/>
          <p:cNvSpPr>
            <a:spLocks noGrp="1"/>
          </p:cNvSpPr>
          <p:nvPr>
            <p:ph type="sldNum" sz="quarter" idx="10"/>
          </p:nvPr>
        </p:nvSpPr>
        <p:spPr/>
        <p:txBody>
          <a:bodyPr/>
          <a:lstStyle/>
          <a:p>
            <a:fld id="{41FAF76B-02A9-5846-A332-254C957AEDD4}" type="slidenum">
              <a:rPr lang="en-US" smtClean="0"/>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Busy.</a:t>
            </a:r>
            <a:r>
              <a:rPr lang="en-US" baseline="0" dirty="0" smtClean="0"/>
              <a:t> Worried about promotion and tenure. </a:t>
            </a:r>
            <a:endParaRPr lang="en-US" dirty="0"/>
          </a:p>
        </p:txBody>
      </p:sp>
      <p:sp>
        <p:nvSpPr>
          <p:cNvPr id="4" name="Slide Number Placeholder 3"/>
          <p:cNvSpPr>
            <a:spLocks noGrp="1"/>
          </p:cNvSpPr>
          <p:nvPr>
            <p:ph type="sldNum" sz="quarter" idx="10"/>
          </p:nvPr>
        </p:nvSpPr>
        <p:spPr/>
        <p:txBody>
          <a:bodyPr/>
          <a:lstStyle/>
          <a:p>
            <a:fld id="{41FAF76B-02A9-5846-A332-254C957AEDD4}" type="slidenum">
              <a:rPr lang="en-US" smtClean="0"/>
              <a:pPr/>
              <a:t>49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faculty</a:t>
            </a:r>
            <a:r>
              <a:rPr lang="en-US" baseline="0" dirty="0" smtClean="0"/>
              <a:t> members are afraid that OA publishing will hurt their chances at Promotion and Tenure, then they just won’t do it.</a:t>
            </a:r>
          </a:p>
          <a:p>
            <a:endParaRPr lang="en-US" baseline="0" dirty="0" smtClean="0"/>
          </a:p>
        </p:txBody>
      </p:sp>
      <p:sp>
        <p:nvSpPr>
          <p:cNvPr id="4" name="Slide Number Placeholder 3"/>
          <p:cNvSpPr>
            <a:spLocks noGrp="1"/>
          </p:cNvSpPr>
          <p:nvPr>
            <p:ph type="sldNum" sz="quarter" idx="10"/>
          </p:nvPr>
        </p:nvSpPr>
        <p:spPr/>
        <p:txBody>
          <a:bodyPr/>
          <a:lstStyle/>
          <a:p>
            <a:fld id="{03CDA258-430D-AB46-902D-6BF6E18AB163}" type="slidenum">
              <a:rPr lang="en-US" smtClean="0"/>
              <a:pPr/>
              <a:t>50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Many funding agencies are starting to insist that researchers share the results of</a:t>
            </a:r>
            <a:r>
              <a:rPr lang="en-US" b="0" baseline="0" dirty="0" smtClean="0"/>
              <a:t> funded research. </a:t>
            </a:r>
            <a:endParaRPr lang="en-US" b="0" dirty="0" smtClean="0"/>
          </a:p>
          <a:p>
            <a:endParaRPr lang="en-US" b="0" dirty="0" smtClean="0"/>
          </a:p>
          <a:p>
            <a:r>
              <a:rPr lang="en-US" b="0" dirty="0" smtClean="0"/>
              <a:t>Fantastic </a:t>
            </a:r>
            <a:r>
              <a:rPr lang="en-US" b="0" dirty="0" smtClean="0"/>
              <a:t>precedent globally, but also</a:t>
            </a:r>
            <a:r>
              <a:rPr lang="en-US" b="0" baseline="0" dirty="0" smtClean="0"/>
              <a:t> </a:t>
            </a:r>
            <a:r>
              <a:rPr lang="en-US" b="0" dirty="0" smtClean="0"/>
              <a:t>for Canada.</a:t>
            </a:r>
          </a:p>
          <a:p>
            <a:endParaRPr lang="en-US" b="1" dirty="0" smtClean="0"/>
          </a:p>
          <a:p>
            <a:r>
              <a:rPr lang="en-US" b="1" dirty="0" smtClean="0"/>
              <a:t>Federal Research Public Access Act of 2009</a:t>
            </a:r>
            <a:endParaRPr lang="en-US" dirty="0" smtClean="0"/>
          </a:p>
          <a:p>
            <a:r>
              <a:rPr lang="en-US" dirty="0" smtClean="0"/>
              <a:t>http://www.arl.org.qe2a-proxy.mun.ca/pp/access/frpaa2010.shtml</a:t>
            </a:r>
          </a:p>
          <a:p>
            <a:r>
              <a:rPr lang="en-US" dirty="0" smtClean="0"/>
              <a:t>http://thomas.loc.gov/cgi-bin/query/z?c111:H.R.5037:</a:t>
            </a:r>
          </a:p>
          <a:p>
            <a:endParaRPr lang="en-US" dirty="0" smtClean="0"/>
          </a:p>
          <a:p>
            <a:r>
              <a:rPr lang="en-US" dirty="0" smtClean="0"/>
              <a:t>If</a:t>
            </a:r>
            <a:r>
              <a:rPr lang="en-US" baseline="0" dirty="0" smtClean="0"/>
              <a:t> passed, this will give all public libraries around the world free access to US government funded research output. Imagine the incredible potential if more governments followed suit to make this information available on line. Imagine especially the benefits to countries who are less economically well-positioned to purchase this information. Public libraries would suddenly have access to collections that would previously have been completely out of reach financially. </a:t>
            </a:r>
            <a:endParaRPr lang="en-US" dirty="0"/>
          </a:p>
        </p:txBody>
      </p:sp>
      <p:sp>
        <p:nvSpPr>
          <p:cNvPr id="4" name="Slide Number Placeholder 3"/>
          <p:cNvSpPr>
            <a:spLocks noGrp="1"/>
          </p:cNvSpPr>
          <p:nvPr>
            <p:ph type="sldNum" sz="quarter" idx="10"/>
          </p:nvPr>
        </p:nvSpPr>
        <p:spPr/>
        <p:txBody>
          <a:bodyPr/>
          <a:lstStyle/>
          <a:p>
            <a:fld id="{18055CCC-93EB-674A-A79D-E383F536B4DF}" type="slidenum">
              <a:rPr lang="en-US" smtClean="0"/>
              <a:pPr/>
              <a:t>51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NSF policy framework for sharing/disseminating research </a:t>
            </a:r>
            <a:r>
              <a:rPr lang="en-US" sz="1200" dirty="0" smtClean="0"/>
              <a:t>data.</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Grant proposals submitted to NSF must include a </a:t>
            </a:r>
            <a:r>
              <a:rPr lang="en-US" sz="1200" dirty="0" smtClean="0"/>
              <a:t>two page supplementary </a:t>
            </a:r>
            <a:r>
              <a:rPr lang="en-US" sz="1200" dirty="0" smtClean="0"/>
              <a:t>document labeled “Data Management Plan”.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www.nsf.gov/bfa/dias/policy/dmp.jsp</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52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Canada,</a:t>
            </a:r>
            <a:r>
              <a:rPr lang="en-US" baseline="0" dirty="0" smtClean="0"/>
              <a:t> the Canadian Institutes of Health Research already have OA conditions in their Policy on Research Outputs.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53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statement from university</a:t>
            </a:r>
            <a:r>
              <a:rPr lang="en-US" baseline="0" dirty="0" smtClean="0"/>
              <a:t> a</a:t>
            </a:r>
            <a:r>
              <a:rPr lang="en-US" dirty="0" smtClean="0"/>
              <a:t>dministration showing support for Open Access publishing can help to alleviate some faculty concerns that OA publishing will have</a:t>
            </a:r>
            <a:r>
              <a:rPr lang="en-US" baseline="0" dirty="0" smtClean="0"/>
              <a:t> a negative effect on P&amp;T. </a:t>
            </a:r>
            <a:endParaRPr lang="en-US" dirty="0" smtClean="0"/>
          </a:p>
          <a:p>
            <a:endParaRPr lang="en-US" dirty="0" smtClean="0"/>
          </a:p>
          <a:p>
            <a:r>
              <a:rPr lang="en-US" dirty="0" smtClean="0"/>
              <a:t>The </a:t>
            </a:r>
            <a:r>
              <a:rPr lang="en-US" dirty="0" smtClean="0"/>
              <a:t>Office of the Vice-President of Research and Graduate Studies at Concordia recently commissioned a report</a:t>
            </a:r>
            <a:r>
              <a:rPr lang="en-US" baseline="0" dirty="0" smtClean="0"/>
              <a:t> concluding that </a:t>
            </a:r>
            <a:r>
              <a:rPr lang="en-US" dirty="0" smtClean="0"/>
              <a:t>Open Access</a:t>
            </a:r>
            <a:r>
              <a:rPr lang="en-US" baseline="0" dirty="0" smtClean="0"/>
              <a:t> publishing would have many benefits for the university. </a:t>
            </a:r>
            <a:endParaRPr lang="en-US" dirty="0" smtClean="0"/>
          </a:p>
          <a:p>
            <a:endParaRPr lang="en-US" dirty="0" smtClean="0"/>
          </a:p>
          <a:p>
            <a:r>
              <a:rPr lang="en-US" dirty="0" smtClean="0"/>
              <a:t>Our</a:t>
            </a:r>
            <a:r>
              <a:rPr lang="en-US" baseline="0" dirty="0" smtClean="0"/>
              <a:t> own VP research is in the process of developing a Research Plan. It would be great if we could get OA on the radar for that plan. </a:t>
            </a:r>
            <a:endParaRPr lang="en-US" dirty="0"/>
          </a:p>
        </p:txBody>
      </p:sp>
      <p:sp>
        <p:nvSpPr>
          <p:cNvPr id="4" name="Slide Number Placeholder 3"/>
          <p:cNvSpPr>
            <a:spLocks noGrp="1"/>
          </p:cNvSpPr>
          <p:nvPr>
            <p:ph type="sldNum" sz="quarter" idx="10"/>
          </p:nvPr>
        </p:nvSpPr>
        <p:spPr/>
        <p:txBody>
          <a:bodyPr/>
          <a:lstStyle/>
          <a:p>
            <a:fld id="{03CDA258-430D-AB46-902D-6BF6E18AB163}" type="slidenum">
              <a:rPr lang="en-US" smtClean="0"/>
              <a:pPr/>
              <a:t>54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want to get a bit more radical </a:t>
            </a:r>
            <a:r>
              <a:rPr lang="en-US" dirty="0" smtClean="0"/>
              <a:t>the</a:t>
            </a:r>
            <a:r>
              <a:rPr lang="en-US" baseline="0" dirty="0" smtClean="0"/>
              <a:t> collective agreement</a:t>
            </a:r>
            <a:r>
              <a:rPr lang="en-US" dirty="0" smtClean="0"/>
              <a:t> </a:t>
            </a:r>
            <a:r>
              <a:rPr lang="en-US" dirty="0" smtClean="0"/>
              <a:t>could</a:t>
            </a:r>
            <a:r>
              <a:rPr lang="en-US" baseline="0" dirty="0" smtClean="0"/>
              <a:t> include a statement that gives preference to OA publishing.</a:t>
            </a:r>
            <a:endParaRPr lang="en-US" dirty="0"/>
          </a:p>
        </p:txBody>
      </p:sp>
      <p:sp>
        <p:nvSpPr>
          <p:cNvPr id="4" name="Slide Number Placeholder 3"/>
          <p:cNvSpPr>
            <a:spLocks noGrp="1"/>
          </p:cNvSpPr>
          <p:nvPr>
            <p:ph type="sldNum" sz="quarter" idx="10"/>
          </p:nvPr>
        </p:nvSpPr>
        <p:spPr/>
        <p:txBody>
          <a:bodyPr/>
          <a:lstStyle/>
          <a:p>
            <a:fld id="{03CDA258-430D-AB46-902D-6BF6E18AB163}" type="slidenum">
              <a:rPr lang="en-US" smtClean="0"/>
              <a:pPr/>
              <a:t>55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730D9B-D7BC-F34D-8291-AA95858BB378}" type="slidenum">
              <a:rPr lang="en-US" smtClean="0"/>
              <a:pPr/>
              <a:t>56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University License serves three purposes: (1) it covers all the faculty’s scholarly</a:t>
            </a:r>
          </a:p>
          <a:p>
            <a:r>
              <a:rPr lang="en-US" sz="1200" kern="1200" dirty="0" smtClean="0">
                <a:solidFill>
                  <a:schemeClr val="tx1"/>
                </a:solidFill>
                <a:latin typeface="+mn-lt"/>
                <a:ea typeface="+mn-ea"/>
                <a:cs typeface="+mn-cs"/>
              </a:rPr>
              <a:t>articles, including those published in journals that have not to date permitted authors to post</a:t>
            </a:r>
          </a:p>
          <a:p>
            <a:r>
              <a:rPr lang="en-US" sz="1200" kern="1200" dirty="0" smtClean="0">
                <a:solidFill>
                  <a:schemeClr val="tx1"/>
                </a:solidFill>
                <a:latin typeface="+mn-lt"/>
                <a:ea typeface="+mn-ea"/>
                <a:cs typeface="+mn-cs"/>
              </a:rPr>
              <a:t>articles in their institutional repositories; (2) it standardizes the terms of the Institution’s right to</a:t>
            </a:r>
          </a:p>
          <a:p>
            <a:r>
              <a:rPr lang="en-US" sz="1200" kern="1200" dirty="0" smtClean="0">
                <a:solidFill>
                  <a:schemeClr val="tx1"/>
                </a:solidFill>
                <a:latin typeface="+mn-lt"/>
                <a:ea typeface="+mn-ea"/>
                <a:cs typeface="+mn-cs"/>
              </a:rPr>
              <a:t>host its faculty’s work and make it openly accessible; and (3) it grants the Institution the right to</a:t>
            </a:r>
          </a:p>
          <a:p>
            <a:r>
              <a:rPr lang="en-US" sz="1200" kern="1200" dirty="0" smtClean="0">
                <a:solidFill>
                  <a:schemeClr val="tx1"/>
                </a:solidFill>
                <a:latin typeface="+mn-lt"/>
                <a:ea typeface="+mn-ea"/>
                <a:cs typeface="+mn-cs"/>
              </a:rPr>
              <a:t>make additional copies of articles – for permanent archiving, for example – and to permit others</a:t>
            </a:r>
          </a:p>
          <a:p>
            <a:r>
              <a:rPr lang="en-US" sz="1200" kern="1200" dirty="0" smtClean="0">
                <a:solidFill>
                  <a:schemeClr val="tx1"/>
                </a:solidFill>
                <a:latin typeface="+mn-lt"/>
                <a:ea typeface="+mn-ea"/>
                <a:cs typeface="+mn-cs"/>
              </a:rPr>
              <a:t>to use the articles so long as the use is not done for profit. </a:t>
            </a:r>
            <a:r>
              <a:rPr lang="en-US" sz="1200" u="sng" kern="1200" dirty="0" smtClean="0">
                <a:solidFill>
                  <a:schemeClr val="tx1"/>
                </a:solidFill>
                <a:latin typeface="+mn-lt"/>
                <a:ea typeface="+mn-ea"/>
                <a:cs typeface="+mn-cs"/>
                <a:hlinkClick r:id="rId3"/>
              </a:rPr>
              <a:t>http://www.arl.org/sparc/publications/opendoors_v1.shtml</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 give some or all rights, exclusive or non-exclusive.</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sz="1200" kern="1200" dirty="0" smtClean="0">
                <a:solidFill>
                  <a:schemeClr val="tx1"/>
                </a:solidFill>
                <a:latin typeface="+mn-lt"/>
                <a:ea typeface="+mn-ea"/>
                <a:cs typeface="+mn-cs"/>
              </a:rPr>
              <a:t>A license to any or all of these rights can be supplemented by specific license limitations, such as the duration, geographical scope, revocability, and right to sublicense, or any other restrictions that the licensor wishes to specify.</a:t>
            </a:r>
          </a:p>
          <a:p>
            <a:endParaRPr lang="en-US" dirty="0" smtClean="0"/>
          </a:p>
          <a:p>
            <a:r>
              <a:rPr lang="en-US" dirty="0" smtClean="0"/>
              <a:t>The</a:t>
            </a:r>
            <a:r>
              <a:rPr lang="en-US" baseline="0" dirty="0" smtClean="0"/>
              <a:t> law therefore offers great potential for flexibility.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59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www.righttoresearch.org</a:t>
            </a:r>
            <a:r>
              <a:rPr lang="en-US" dirty="0" smtClean="0"/>
              <a:t>/</a:t>
            </a:r>
          </a:p>
          <a:p>
            <a:endParaRPr lang="en-US" dirty="0" smtClean="0"/>
          </a:p>
          <a:p>
            <a:r>
              <a:rPr lang="en-US" dirty="0" smtClean="0"/>
              <a:t>Another</a:t>
            </a:r>
            <a:r>
              <a:rPr lang="en-US" baseline="0" dirty="0" smtClean="0"/>
              <a:t> group supporting the FRPAA is the student organization Right to Research. </a:t>
            </a:r>
            <a:r>
              <a:rPr lang="en-US" dirty="0" smtClean="0"/>
              <a:t>Student groups have been</a:t>
            </a:r>
            <a:r>
              <a:rPr lang="en-US" baseline="0" dirty="0" smtClean="0"/>
              <a:t> active in the Open Access movement from the very beginning. </a:t>
            </a:r>
          </a:p>
          <a:p>
            <a:endParaRPr lang="en-US" baseline="0" dirty="0" smtClean="0"/>
          </a:p>
          <a:p>
            <a:r>
              <a:rPr lang="en-US" baseline="0" dirty="0" smtClean="0"/>
              <a:t>So there is a broad spectrum of public interest in Open Access and Open Initiatives. </a:t>
            </a:r>
            <a:endParaRPr lang="en-US" dirty="0"/>
          </a:p>
        </p:txBody>
      </p:sp>
      <p:sp>
        <p:nvSpPr>
          <p:cNvPr id="4" name="Slide Number Placeholder 3"/>
          <p:cNvSpPr>
            <a:spLocks noGrp="1"/>
          </p:cNvSpPr>
          <p:nvPr>
            <p:ph type="sldNum" sz="quarter" idx="10"/>
          </p:nvPr>
        </p:nvSpPr>
        <p:spPr/>
        <p:txBody>
          <a:bodyPr/>
          <a:lstStyle/>
          <a:p>
            <a:fld id="{18055CCC-93EB-674A-A79D-E383F536B4DF}" type="slidenum">
              <a:rPr lang="en-US" smtClean="0"/>
              <a:pPr/>
              <a:t>63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Subscribers can access,</a:t>
            </a:r>
            <a:r>
              <a:rPr lang="en-US" baseline="0" dirty="0" smtClean="0"/>
              <a:t> assuming that they can jump through the appropriate authentication hoops. Greatly reduces the number of people who will conceivably read &amp; cite your article. </a:t>
            </a:r>
          </a:p>
          <a:p>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Gated</a:t>
            </a:r>
            <a:r>
              <a:rPr lang="en-US" baseline="0" dirty="0" smtClean="0"/>
              <a:t> articles cannot be full-text searched through Google, and cannot be accessed directly from Google.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Cannot distribute</a:t>
            </a:r>
            <a:r>
              <a:rPr lang="en-US" baseline="0" dirty="0" smtClean="0"/>
              <a:t> it within a learning management system.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Cannot link</a:t>
            </a:r>
            <a:r>
              <a:rPr lang="en-US" baseline="0" dirty="0" smtClean="0"/>
              <a:t> to</a:t>
            </a:r>
            <a:r>
              <a:rPr lang="en-US" dirty="0" smtClean="0"/>
              <a:t> it from online portfolio,</a:t>
            </a:r>
            <a:r>
              <a:rPr lang="en-US" baseline="0" dirty="0" smtClean="0"/>
              <a:t> academic c.v., faculty profile page, blogs, or other social media sites,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Cannot</a:t>
            </a:r>
            <a:r>
              <a:rPr lang="en-US" baseline="0" dirty="0" smtClean="0"/>
              <a:t> share a copy with colleagues on a listserv.</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3550" y="1593850"/>
            <a:ext cx="8216900" cy="1301750"/>
          </a:xfrm>
        </p:spPr>
        <p:txBody>
          <a:bodyPr/>
          <a:lstStyle>
            <a:lvl1pPr>
              <a:defRPr sz="2800"/>
            </a:lvl1pPr>
          </a:lstStyle>
          <a:p>
            <a:r>
              <a:rPr lang="en-US"/>
              <a:t>Click to edit Master title style</a:t>
            </a:r>
          </a:p>
        </p:txBody>
      </p:sp>
      <p:sp>
        <p:nvSpPr>
          <p:cNvPr id="3075" name="Rectangle 3"/>
          <p:cNvSpPr>
            <a:spLocks noGrp="1" noChangeArrowheads="1"/>
          </p:cNvSpPr>
          <p:nvPr>
            <p:ph type="subTitle" idx="1"/>
          </p:nvPr>
        </p:nvSpPr>
        <p:spPr>
          <a:xfrm>
            <a:off x="463550" y="3429000"/>
            <a:ext cx="8216900" cy="1752600"/>
          </a:xfrm>
        </p:spPr>
        <p:txBody>
          <a:bodyPr/>
          <a:lstStyle>
            <a:lvl1pPr marL="0" indent="0" algn="ctr">
              <a:buFontTx/>
              <a:buNone/>
              <a:defRPr b="0"/>
            </a:lvl1pPr>
          </a:lstStyle>
          <a:p>
            <a:r>
              <a:rPr lang="en-US"/>
              <a:t>Click to edit Master subtitle style</a:t>
            </a:r>
          </a:p>
        </p:txBody>
      </p:sp>
      <p:sp>
        <p:nvSpPr>
          <p:cNvPr id="3080" name="Freeform 8"/>
          <p:cNvSpPr>
            <a:spLocks/>
          </p:cNvSpPr>
          <p:nvPr/>
        </p:nvSpPr>
        <p:spPr bwMode="auto">
          <a:xfrm>
            <a:off x="0" y="0"/>
            <a:ext cx="6015038" cy="1265238"/>
          </a:xfrm>
          <a:custGeom>
            <a:avLst/>
            <a:gdLst/>
            <a:ahLst/>
            <a:cxnLst>
              <a:cxn ang="0">
                <a:pos x="0" y="5"/>
              </a:cxn>
              <a:cxn ang="0">
                <a:pos x="0" y="797"/>
              </a:cxn>
              <a:cxn ang="0">
                <a:pos x="187" y="797"/>
              </a:cxn>
              <a:cxn ang="0">
                <a:pos x="610" y="715"/>
              </a:cxn>
              <a:cxn ang="0">
                <a:pos x="1056" y="672"/>
              </a:cxn>
              <a:cxn ang="0">
                <a:pos x="1373" y="672"/>
              </a:cxn>
              <a:cxn ang="0">
                <a:pos x="2549" y="360"/>
              </a:cxn>
              <a:cxn ang="0">
                <a:pos x="2890" y="216"/>
              </a:cxn>
              <a:cxn ang="0">
                <a:pos x="4248" y="0"/>
              </a:cxn>
              <a:cxn ang="0">
                <a:pos x="0" y="5"/>
              </a:cxn>
            </a:cxnLst>
            <a:rect l="0" t="0" r="r" b="b"/>
            <a:pathLst>
              <a:path w="4248" h="797">
                <a:moveTo>
                  <a:pt x="0" y="5"/>
                </a:moveTo>
                <a:lnTo>
                  <a:pt x="0" y="797"/>
                </a:lnTo>
                <a:lnTo>
                  <a:pt x="187" y="797"/>
                </a:lnTo>
                <a:lnTo>
                  <a:pt x="610" y="715"/>
                </a:lnTo>
                <a:lnTo>
                  <a:pt x="1056" y="672"/>
                </a:lnTo>
                <a:lnTo>
                  <a:pt x="1373" y="672"/>
                </a:lnTo>
                <a:lnTo>
                  <a:pt x="2549" y="360"/>
                </a:lnTo>
                <a:lnTo>
                  <a:pt x="2890" y="216"/>
                </a:lnTo>
                <a:lnTo>
                  <a:pt x="4248" y="0"/>
                </a:lnTo>
                <a:lnTo>
                  <a:pt x="0" y="5"/>
                </a:lnTo>
                <a:close/>
              </a:path>
            </a:pathLst>
          </a:custGeom>
          <a:solidFill>
            <a:srgbClr val="822433"/>
          </a:solidFill>
          <a:ln w="9525">
            <a:noFill/>
            <a:round/>
            <a:headEnd/>
            <a:tailEnd/>
          </a:ln>
          <a:effectLst/>
        </p:spPr>
        <p:txBody>
          <a:bodyPr>
            <a:prstTxWarp prst="textNoShape">
              <a:avLst/>
            </a:prstTxWarp>
          </a:bodyPr>
          <a:lstStyle/>
          <a:p>
            <a:endParaRPr lang="en-US"/>
          </a:p>
        </p:txBody>
      </p:sp>
      <p:pic>
        <p:nvPicPr>
          <p:cNvPr id="3084" name="Picture 12" descr="PT Banner with logo space"/>
          <p:cNvPicPr>
            <a:picLocks noChangeAspect="1" noChangeArrowheads="1"/>
          </p:cNvPicPr>
          <p:nvPr userDrawn="1"/>
        </p:nvPicPr>
        <p:blipFill>
          <a:blip r:embed="rId2"/>
          <a:srcRect/>
          <a:stretch>
            <a:fillRect/>
          </a:stretch>
        </p:blipFill>
        <p:spPr bwMode="auto">
          <a:xfrm>
            <a:off x="0" y="5967413"/>
            <a:ext cx="9156700" cy="890587"/>
          </a:xfrm>
          <a:prstGeom prst="rect">
            <a:avLst/>
          </a:prstGeom>
          <a:noFill/>
        </p:spPr>
      </p:pic>
      <p:pic>
        <p:nvPicPr>
          <p:cNvPr id="3083" name="Picture 11" descr="MUN Logo RGB white text"/>
          <p:cNvPicPr>
            <a:picLocks noChangeAspect="1" noChangeArrowheads="1"/>
          </p:cNvPicPr>
          <p:nvPr/>
        </p:nvPicPr>
        <p:blipFill>
          <a:blip r:embed="rId3"/>
          <a:srcRect/>
          <a:stretch>
            <a:fillRect/>
          </a:stretch>
        </p:blipFill>
        <p:spPr bwMode="auto">
          <a:xfrm>
            <a:off x="7640638" y="6078538"/>
            <a:ext cx="1096962" cy="6524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264B31F-DD6C-8445-A17D-2C62CC95D11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26113" y="366713"/>
            <a:ext cx="1752600" cy="3595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3550" y="366713"/>
            <a:ext cx="5110163" cy="3595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628364B-6AEA-EB49-A082-ACC9AE57794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F1BB7C88-2CB4-3749-AF1D-52920198E7B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2CA2995-C810-684E-B9C6-182BF5C28C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3550" y="1443038"/>
            <a:ext cx="3430588"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46538" y="1443038"/>
            <a:ext cx="3432175"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703363E-2BEF-894B-878C-513669F0884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DFAF9154-49AA-704E-A5AB-BC79A71FEF2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D43D83FC-DB06-4042-8F15-1113242166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DE38EA76-C9BC-A541-B384-1D6FF27766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00F6925-733E-9844-873B-20E9821C91B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C7CDF16-C17C-EC4C-BEE3-AE1183F1322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3550" y="366713"/>
            <a:ext cx="7000875"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63550" y="1443038"/>
            <a:ext cx="7015163" cy="2519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5" name="Picture 11" descr="MUN Logo RGB"/>
          <p:cNvPicPr>
            <a:picLocks noChangeAspect="1" noChangeArrowheads="1"/>
          </p:cNvPicPr>
          <p:nvPr/>
        </p:nvPicPr>
        <p:blipFill>
          <a:blip r:embed="rId13"/>
          <a:srcRect/>
          <a:stretch>
            <a:fillRect/>
          </a:stretch>
        </p:blipFill>
        <p:spPr bwMode="auto">
          <a:xfrm>
            <a:off x="7640638" y="484188"/>
            <a:ext cx="1096962" cy="652462"/>
          </a:xfrm>
          <a:prstGeom prst="rect">
            <a:avLst/>
          </a:prstGeom>
          <a:noFill/>
        </p:spPr>
      </p:pic>
      <p:pic>
        <p:nvPicPr>
          <p:cNvPr id="1036" name="Picture 12" descr="PT Banner"/>
          <p:cNvPicPr>
            <a:picLocks noChangeAspect="1" noChangeArrowheads="1"/>
          </p:cNvPicPr>
          <p:nvPr userDrawn="1"/>
        </p:nvPicPr>
        <p:blipFill>
          <a:blip r:embed="rId14"/>
          <a:srcRect/>
          <a:stretch>
            <a:fillRect/>
          </a:stretch>
        </p:blipFill>
        <p:spPr bwMode="auto">
          <a:xfrm>
            <a:off x="-12700" y="6181725"/>
            <a:ext cx="9156700" cy="676275"/>
          </a:xfrm>
          <a:prstGeom prst="rect">
            <a:avLst/>
          </a:prstGeom>
          <a:noFill/>
        </p:spPr>
      </p:pic>
      <p:sp>
        <p:nvSpPr>
          <p:cNvPr id="1028" name="Rectangle 4"/>
          <p:cNvSpPr>
            <a:spLocks noGrp="1" noChangeArrowheads="1"/>
          </p:cNvSpPr>
          <p:nvPr>
            <p:ph type="dt" sz="half" idx="2"/>
          </p:nvPr>
        </p:nvSpPr>
        <p:spPr bwMode="auto">
          <a:xfrm>
            <a:off x="463550" y="58324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616365"/>
                </a:solidFill>
              </a:defRPr>
            </a:lvl1pPr>
          </a:lstStyle>
          <a:p>
            <a:endParaRPr lang="en-US"/>
          </a:p>
        </p:txBody>
      </p:sp>
      <p:sp>
        <p:nvSpPr>
          <p:cNvPr id="1029" name="Rectangle 5"/>
          <p:cNvSpPr>
            <a:spLocks noGrp="1" noChangeArrowheads="1"/>
          </p:cNvSpPr>
          <p:nvPr>
            <p:ph type="ftr" sz="quarter" idx="3"/>
          </p:nvPr>
        </p:nvSpPr>
        <p:spPr bwMode="auto">
          <a:xfrm>
            <a:off x="3230563" y="58324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616365"/>
                </a:solidFill>
              </a:defRPr>
            </a:lvl1pPr>
          </a:lstStyle>
          <a:p>
            <a:endParaRPr lang="en-US"/>
          </a:p>
        </p:txBody>
      </p:sp>
      <p:sp>
        <p:nvSpPr>
          <p:cNvPr id="1030" name="Rectangle 6"/>
          <p:cNvSpPr>
            <a:spLocks noGrp="1" noChangeArrowheads="1"/>
          </p:cNvSpPr>
          <p:nvPr>
            <p:ph type="sldNum" sz="quarter" idx="4"/>
          </p:nvPr>
        </p:nvSpPr>
        <p:spPr bwMode="auto">
          <a:xfrm>
            <a:off x="6546850" y="58324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616365"/>
                </a:solidFill>
              </a:defRPr>
            </a:lvl1pPr>
          </a:lstStyle>
          <a:p>
            <a:fld id="{485E464D-2914-FE42-863B-7EC2EFF9C3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Black" charset="0"/>
        </a:defRPr>
      </a:lvl2pPr>
      <a:lvl3pPr algn="l" rtl="0" fontAlgn="base">
        <a:spcBef>
          <a:spcPct val="0"/>
        </a:spcBef>
        <a:spcAft>
          <a:spcPct val="0"/>
        </a:spcAft>
        <a:defRPr sz="3200">
          <a:solidFill>
            <a:schemeClr val="tx2"/>
          </a:solidFill>
          <a:latin typeface="Arial Black" charset="0"/>
        </a:defRPr>
      </a:lvl3pPr>
      <a:lvl4pPr algn="l" rtl="0" fontAlgn="base">
        <a:spcBef>
          <a:spcPct val="0"/>
        </a:spcBef>
        <a:spcAft>
          <a:spcPct val="0"/>
        </a:spcAft>
        <a:defRPr sz="3200">
          <a:solidFill>
            <a:schemeClr val="tx2"/>
          </a:solidFill>
          <a:latin typeface="Arial Black" charset="0"/>
        </a:defRPr>
      </a:lvl4pPr>
      <a:lvl5pPr algn="l" rtl="0" fontAlgn="base">
        <a:spcBef>
          <a:spcPct val="0"/>
        </a:spcBef>
        <a:spcAft>
          <a:spcPct val="0"/>
        </a:spcAft>
        <a:defRPr sz="3200">
          <a:solidFill>
            <a:schemeClr val="tx2"/>
          </a:solidFill>
          <a:latin typeface="Arial Black" charset="0"/>
        </a:defRPr>
      </a:lvl5pPr>
      <a:lvl6pPr marL="457200" algn="l" rtl="0" fontAlgn="base">
        <a:spcBef>
          <a:spcPct val="0"/>
        </a:spcBef>
        <a:spcAft>
          <a:spcPct val="0"/>
        </a:spcAft>
        <a:defRPr sz="3200">
          <a:solidFill>
            <a:schemeClr val="tx2"/>
          </a:solidFill>
          <a:latin typeface="Arial Black" charset="0"/>
        </a:defRPr>
      </a:lvl6pPr>
      <a:lvl7pPr marL="914400" algn="l" rtl="0" fontAlgn="base">
        <a:spcBef>
          <a:spcPct val="0"/>
        </a:spcBef>
        <a:spcAft>
          <a:spcPct val="0"/>
        </a:spcAft>
        <a:defRPr sz="3200">
          <a:solidFill>
            <a:schemeClr val="tx2"/>
          </a:solidFill>
          <a:latin typeface="Arial Black" charset="0"/>
        </a:defRPr>
      </a:lvl7pPr>
      <a:lvl8pPr marL="1371600" algn="l" rtl="0" fontAlgn="base">
        <a:spcBef>
          <a:spcPct val="0"/>
        </a:spcBef>
        <a:spcAft>
          <a:spcPct val="0"/>
        </a:spcAft>
        <a:defRPr sz="3200">
          <a:solidFill>
            <a:schemeClr val="tx2"/>
          </a:solidFill>
          <a:latin typeface="Arial Black" charset="0"/>
        </a:defRPr>
      </a:lvl8pPr>
      <a:lvl9pPr marL="1828800" algn="l" rtl="0" fontAlgn="base">
        <a:spcBef>
          <a:spcPct val="0"/>
        </a:spcBef>
        <a:spcAft>
          <a:spcPct val="0"/>
        </a:spcAft>
        <a:defRPr sz="3200">
          <a:solidFill>
            <a:schemeClr val="tx2"/>
          </a:solidFill>
          <a:latin typeface="Arial Black" charset="0"/>
        </a:defRPr>
      </a:lvl9pPr>
    </p:titleStyle>
    <p:bodyStyle>
      <a:lvl1pPr marL="342900" indent="-342900" algn="l" rtl="0" fontAlgn="base">
        <a:spcBef>
          <a:spcPct val="20000"/>
        </a:spcBef>
        <a:spcAft>
          <a:spcPct val="0"/>
        </a:spcAft>
        <a:buClr>
          <a:srgbClr val="822433"/>
        </a:buClr>
        <a:buChar char="•"/>
        <a:defRPr sz="3200" b="1">
          <a:solidFill>
            <a:schemeClr val="tx1"/>
          </a:solidFill>
          <a:latin typeface="+mn-lt"/>
          <a:ea typeface="+mn-ea"/>
          <a:cs typeface="+mn-cs"/>
        </a:defRPr>
      </a:lvl1pPr>
      <a:lvl2pPr marL="742950" indent="-285750" algn="l" rtl="0" fontAlgn="base">
        <a:spcBef>
          <a:spcPct val="20000"/>
        </a:spcBef>
        <a:spcAft>
          <a:spcPct val="0"/>
        </a:spcAft>
        <a:buClr>
          <a:srgbClr val="822433"/>
        </a:buClr>
        <a:buFont typeface="Wingdings" charset="2"/>
        <a:buChar char="v"/>
        <a:defRPr sz="2800">
          <a:solidFill>
            <a:schemeClr val="tx1"/>
          </a:solidFill>
          <a:latin typeface="+mn-lt"/>
          <a:ea typeface="ＭＳ Ｐゴシック" charset="-128"/>
        </a:defRPr>
      </a:lvl2pPr>
      <a:lvl3pPr marL="1143000" indent="-228600" algn="l" rtl="0" fontAlgn="base">
        <a:spcBef>
          <a:spcPct val="20000"/>
        </a:spcBef>
        <a:spcAft>
          <a:spcPct val="0"/>
        </a:spcAft>
        <a:buClr>
          <a:srgbClr val="822433"/>
        </a:buClr>
        <a:buChar char="•"/>
        <a:defRPr sz="2400">
          <a:solidFill>
            <a:schemeClr val="tx1"/>
          </a:solidFill>
          <a:latin typeface="+mn-lt"/>
          <a:ea typeface="ＭＳ Ｐゴシック" charset="-128"/>
        </a:defRPr>
      </a:lvl3pPr>
      <a:lvl4pPr marL="16002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4pPr>
      <a:lvl5pPr marL="20574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tiff"/><Relationship Id="rId5" Type="http://schemas.openxmlformats.org/officeDocument/2006/relationships/image" Target="../media/image13.gif"/><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losbiology.org/home.ac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journals.library.mun.ca/ojs/index.php/MP/inde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space.library.utoronto.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herpa.ac.uk/rome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creativecommons.org/licenses/by-nc/3.0/" TargetMode="External"/><Relationship Id="rId7" Type="http://schemas.openxmlformats.org/officeDocument/2006/relationships/hyperlink" Target="http://creativecommons.org/licenses/by-sa/3.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creativecommons.org/licenses/by-nd/3.0/" TargetMode="Externa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hyperlink" Target="http://creativecommons.org/licenses/by/3.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3550" y="2168086"/>
            <a:ext cx="8216900" cy="1301750"/>
          </a:xfrm>
        </p:spPr>
        <p:txBody>
          <a:bodyPr/>
          <a:lstStyle/>
          <a:p>
            <a:pPr algn="ctr"/>
            <a:r>
              <a:rPr lang="en-US" dirty="0" smtClean="0"/>
              <a:t>Open Access Workshop</a:t>
            </a:r>
            <a:br>
              <a:rPr lang="en-US" dirty="0" smtClean="0"/>
            </a:br>
            <a:r>
              <a:rPr lang="en-US" sz="2000" dirty="0" smtClean="0">
                <a:latin typeface="+mn-lt"/>
              </a:rPr>
              <a:t>Graduate Students Union</a:t>
            </a:r>
            <a:endParaRPr lang="en-US" sz="2000" dirty="0">
              <a:latin typeface="+mn-lt"/>
            </a:endParaRPr>
          </a:p>
        </p:txBody>
      </p:sp>
      <p:sp>
        <p:nvSpPr>
          <p:cNvPr id="2051" name="Rectangle 3"/>
          <p:cNvSpPr>
            <a:spLocks noGrp="1" noChangeArrowheads="1"/>
          </p:cNvSpPr>
          <p:nvPr>
            <p:ph type="subTitle" idx="1"/>
          </p:nvPr>
        </p:nvSpPr>
        <p:spPr>
          <a:xfrm>
            <a:off x="463550" y="3821654"/>
            <a:ext cx="8216900" cy="1359945"/>
          </a:xfrm>
        </p:spPr>
        <p:txBody>
          <a:bodyPr/>
          <a:lstStyle/>
          <a:p>
            <a:r>
              <a:rPr lang="en-US" sz="2000" dirty="0" smtClean="0"/>
              <a:t>Lisa Goddard</a:t>
            </a:r>
          </a:p>
          <a:p>
            <a:r>
              <a:rPr lang="en-US" sz="2000" dirty="0" smtClean="0"/>
              <a:t>Memorial University Libraries</a:t>
            </a:r>
          </a:p>
          <a:p>
            <a:r>
              <a:rPr lang="en-US" sz="2000" dirty="0" smtClean="0"/>
              <a:t>November 18</a:t>
            </a:r>
            <a:r>
              <a:rPr lang="en-US" sz="2000" baseline="30000" dirty="0" smtClean="0"/>
              <a:t>TH</a:t>
            </a:r>
            <a:r>
              <a:rPr lang="en-US" sz="2000" dirty="0" smtClean="0"/>
              <a:t>, 2010</a:t>
            </a:r>
            <a:endParaRPr lang="en-US" sz="2000" dirty="0"/>
          </a:p>
        </p:txBody>
      </p:sp>
      <p:pic>
        <p:nvPicPr>
          <p:cNvPr id="4" name="Picture 3"/>
          <p:cNvPicPr>
            <a:picLocks noChangeAspect="1"/>
          </p:cNvPicPr>
          <p:nvPr/>
        </p:nvPicPr>
        <p:blipFill>
          <a:blip r:embed="rId3"/>
          <a:stretch>
            <a:fillRect/>
          </a:stretch>
        </p:blipFill>
        <p:spPr>
          <a:xfrm>
            <a:off x="4013199" y="5379602"/>
            <a:ext cx="1117600" cy="393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Course Websites </a:t>
            </a:r>
            <a:endParaRPr lang="en-US" dirty="0"/>
          </a:p>
        </p:txBody>
      </p:sp>
      <p:pic>
        <p:nvPicPr>
          <p:cNvPr id="4" name="Picture 3" descr="classwebsite.tiff"/>
          <p:cNvPicPr>
            <a:picLocks noChangeAspect="1"/>
          </p:cNvPicPr>
          <p:nvPr/>
        </p:nvPicPr>
        <p:blipFill>
          <a:blip r:embed="rId3"/>
          <a:stretch>
            <a:fillRect/>
          </a:stretch>
        </p:blipFill>
        <p:spPr>
          <a:xfrm>
            <a:off x="947000" y="1281446"/>
            <a:ext cx="7047443" cy="4717892"/>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Professional Websites</a:t>
            </a:r>
            <a:endParaRPr lang="en-US" dirty="0"/>
          </a:p>
        </p:txBody>
      </p:sp>
      <p:pic>
        <p:nvPicPr>
          <p:cNvPr id="4" name="Picture 3" descr="academic_cv.tiff"/>
          <p:cNvPicPr>
            <a:picLocks noChangeAspect="1"/>
          </p:cNvPicPr>
          <p:nvPr/>
        </p:nvPicPr>
        <p:blipFill>
          <a:blip r:embed="rId3"/>
          <a:stretch>
            <a:fillRect/>
          </a:stretch>
        </p:blipFill>
        <p:spPr>
          <a:xfrm>
            <a:off x="986556" y="1388363"/>
            <a:ext cx="7061173" cy="4395149"/>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Sharing with Colleagues</a:t>
            </a:r>
            <a:endParaRPr lang="en-US" dirty="0"/>
          </a:p>
        </p:txBody>
      </p:sp>
      <p:pic>
        <p:nvPicPr>
          <p:cNvPr id="4" name="Picture 3" descr="emailcolleagues.png"/>
          <p:cNvPicPr>
            <a:picLocks noChangeAspect="1"/>
          </p:cNvPicPr>
          <p:nvPr/>
        </p:nvPicPr>
        <p:blipFill>
          <a:blip r:embed="rId3"/>
          <a:stretch>
            <a:fillRect/>
          </a:stretch>
        </p:blipFill>
        <p:spPr>
          <a:xfrm>
            <a:off x="831195" y="1302129"/>
            <a:ext cx="7380777" cy="4662828"/>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Reuse</a:t>
            </a:r>
            <a:endParaRPr lang="en-US" dirty="0"/>
          </a:p>
        </p:txBody>
      </p:sp>
      <p:pic>
        <p:nvPicPr>
          <p:cNvPr id="4" name="Picture 3" descr="reuse_chart.jpg"/>
          <p:cNvPicPr>
            <a:picLocks noChangeAspect="1"/>
          </p:cNvPicPr>
          <p:nvPr/>
        </p:nvPicPr>
        <p:blipFill>
          <a:blip r:embed="rId3"/>
          <a:stretch>
            <a:fillRect/>
          </a:stretch>
        </p:blipFill>
        <p:spPr>
          <a:xfrm>
            <a:off x="307546" y="1319803"/>
            <a:ext cx="3162384" cy="2402302"/>
          </a:xfrm>
          <a:prstGeom prst="rect">
            <a:avLst/>
          </a:prstGeom>
        </p:spPr>
      </p:pic>
      <p:pic>
        <p:nvPicPr>
          <p:cNvPr id="6" name="Picture 5" descr="reuse_table.jpg"/>
          <p:cNvPicPr>
            <a:picLocks noChangeAspect="1"/>
          </p:cNvPicPr>
          <p:nvPr/>
        </p:nvPicPr>
        <p:blipFill>
          <a:blip r:embed="rId4"/>
          <a:stretch>
            <a:fillRect/>
          </a:stretch>
        </p:blipFill>
        <p:spPr>
          <a:xfrm>
            <a:off x="396888" y="3995119"/>
            <a:ext cx="4409243" cy="1958500"/>
          </a:xfrm>
          <a:prstGeom prst="rect">
            <a:avLst/>
          </a:prstGeom>
        </p:spPr>
      </p:pic>
      <p:pic>
        <p:nvPicPr>
          <p:cNvPr id="7" name="Picture 6" descr="reuse_image"/>
          <p:cNvPicPr>
            <a:picLocks noChangeAspect="1"/>
          </p:cNvPicPr>
          <p:nvPr/>
        </p:nvPicPr>
        <p:blipFill>
          <a:blip r:embed="rId5"/>
          <a:stretch>
            <a:fillRect/>
          </a:stretch>
        </p:blipFill>
        <p:spPr>
          <a:xfrm>
            <a:off x="3789650" y="1639761"/>
            <a:ext cx="1970882" cy="2365058"/>
          </a:xfrm>
          <a:prstGeom prst="rect">
            <a:avLst/>
          </a:prstGeom>
        </p:spPr>
      </p:pic>
      <p:pic>
        <p:nvPicPr>
          <p:cNvPr id="8" name="Picture 7" descr="reuse_bookchapter.tiff"/>
          <p:cNvPicPr>
            <a:picLocks noChangeAspect="1"/>
          </p:cNvPicPr>
          <p:nvPr/>
        </p:nvPicPr>
        <p:blipFill>
          <a:blip r:embed="rId6"/>
          <a:srcRect l="6151"/>
          <a:stretch>
            <a:fillRect/>
          </a:stretch>
        </p:blipFill>
        <p:spPr>
          <a:xfrm>
            <a:off x="5988429" y="1953355"/>
            <a:ext cx="2951457" cy="3728098"/>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may not have access</a:t>
            </a:r>
            <a:endParaRPr lang="en-US" dirty="0"/>
          </a:p>
        </p:txBody>
      </p:sp>
      <p:pic>
        <p:nvPicPr>
          <p:cNvPr id="5" name="Picture 4" descr="YOUnoaccess.tiff"/>
          <p:cNvPicPr>
            <a:picLocks noChangeAspect="1"/>
          </p:cNvPicPr>
          <p:nvPr/>
        </p:nvPicPr>
        <p:blipFill>
          <a:blip r:embed="rId2"/>
          <a:stretch>
            <a:fillRect/>
          </a:stretch>
        </p:blipFill>
        <p:spPr>
          <a:xfrm>
            <a:off x="1054592" y="1299100"/>
            <a:ext cx="6973877" cy="4702488"/>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Situation</a:t>
            </a:r>
            <a:endParaRPr lang="en-US" dirty="0"/>
          </a:p>
        </p:txBody>
      </p:sp>
      <p:sp>
        <p:nvSpPr>
          <p:cNvPr id="3" name="Content Placeholder 2"/>
          <p:cNvSpPr>
            <a:spLocks noGrp="1"/>
          </p:cNvSpPr>
          <p:nvPr>
            <p:ph idx="1"/>
          </p:nvPr>
        </p:nvSpPr>
        <p:spPr>
          <a:xfrm>
            <a:off x="463550" y="1443038"/>
            <a:ext cx="7015163" cy="620884"/>
          </a:xfrm>
        </p:spPr>
        <p:txBody>
          <a:bodyPr/>
          <a:lstStyle/>
          <a:p>
            <a:pPr marL="623888" indent="-623888">
              <a:buFont typeface="Lucida Grande"/>
              <a:buChar char="⇒"/>
            </a:pPr>
            <a:r>
              <a:rPr lang="en-US" dirty="0" smtClean="0"/>
              <a:t>Publicly funded research</a:t>
            </a:r>
          </a:p>
          <a:p>
            <a:pPr>
              <a:buNone/>
            </a:pPr>
            <a:endParaRPr lang="en-US" dirty="0"/>
          </a:p>
        </p:txBody>
      </p:sp>
      <p:sp>
        <p:nvSpPr>
          <p:cNvPr id="5" name="TextBox 4"/>
          <p:cNvSpPr txBox="1"/>
          <p:nvPr/>
        </p:nvSpPr>
        <p:spPr>
          <a:xfrm>
            <a:off x="464924" y="2234025"/>
            <a:ext cx="6713065" cy="861774"/>
          </a:xfrm>
          <a:prstGeom prst="rect">
            <a:avLst/>
          </a:prstGeom>
          <a:noFill/>
        </p:spPr>
        <p:txBody>
          <a:bodyPr wrap="square" rtlCol="0">
            <a:spAutoFit/>
          </a:bodyPr>
          <a:lstStyle/>
          <a:p>
            <a:pPr marL="623888" indent="-623888">
              <a:buClr>
                <a:srgbClr val="800000"/>
              </a:buClr>
              <a:buFont typeface="Lucida Grande"/>
              <a:buChar char="⇒"/>
            </a:pPr>
            <a:r>
              <a:rPr lang="en-US" sz="3200" b="1" dirty="0" smtClean="0"/>
              <a:t>Faculty time &amp; expertise</a:t>
            </a:r>
          </a:p>
          <a:p>
            <a:endParaRPr lang="en-US" dirty="0"/>
          </a:p>
        </p:txBody>
      </p:sp>
      <p:sp>
        <p:nvSpPr>
          <p:cNvPr id="7" name="TextBox 6"/>
          <p:cNvSpPr txBox="1"/>
          <p:nvPr/>
        </p:nvSpPr>
        <p:spPr>
          <a:xfrm>
            <a:off x="442779" y="3068538"/>
            <a:ext cx="6292145" cy="1354217"/>
          </a:xfrm>
          <a:prstGeom prst="rect">
            <a:avLst/>
          </a:prstGeom>
          <a:noFill/>
        </p:spPr>
        <p:txBody>
          <a:bodyPr wrap="square" rtlCol="0">
            <a:spAutoFit/>
          </a:bodyPr>
          <a:lstStyle/>
          <a:p>
            <a:pPr marL="628650" indent="-628650">
              <a:buClr>
                <a:srgbClr val="800000"/>
              </a:buClr>
              <a:buFont typeface="Lucida Grande"/>
              <a:buChar char="⇒"/>
            </a:pPr>
            <a:r>
              <a:rPr lang="en-US" sz="3200" b="1" dirty="0" smtClean="0"/>
              <a:t>Rights given to commercial publisher free of charge</a:t>
            </a:r>
          </a:p>
          <a:p>
            <a:endParaRPr lang="en-US" dirty="0"/>
          </a:p>
        </p:txBody>
      </p:sp>
      <p:sp>
        <p:nvSpPr>
          <p:cNvPr id="8" name="Rectangle 7"/>
          <p:cNvSpPr/>
          <p:nvPr/>
        </p:nvSpPr>
        <p:spPr>
          <a:xfrm>
            <a:off x="480251" y="4331344"/>
            <a:ext cx="6636075" cy="1569660"/>
          </a:xfrm>
          <a:prstGeom prst="rect">
            <a:avLst/>
          </a:prstGeom>
        </p:spPr>
        <p:txBody>
          <a:bodyPr wrap="square">
            <a:spAutoFit/>
          </a:bodyPr>
          <a:lstStyle/>
          <a:p>
            <a:pPr marL="623888" indent="-623888">
              <a:buClr>
                <a:srgbClr val="800000"/>
              </a:buClr>
              <a:buFont typeface="Lucida Grande"/>
              <a:buChar char="⇒"/>
            </a:pPr>
            <a:r>
              <a:rPr lang="en-US" sz="3200" b="1" dirty="0" smtClean="0"/>
              <a:t>Academic community purchases the work back from publisher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Licensed Resources</a:t>
            </a:r>
            <a:endParaRPr lang="en-US" dirty="0"/>
          </a:p>
        </p:txBody>
      </p:sp>
      <p:pic>
        <p:nvPicPr>
          <p:cNvPr id="4" name="Picture 3" descr="project_muse.gif"/>
          <p:cNvPicPr>
            <a:picLocks noChangeAspect="1"/>
          </p:cNvPicPr>
          <p:nvPr/>
        </p:nvPicPr>
        <p:blipFill>
          <a:blip r:embed="rId3"/>
          <a:stretch>
            <a:fillRect/>
          </a:stretch>
        </p:blipFill>
        <p:spPr>
          <a:xfrm>
            <a:off x="2916040" y="3623908"/>
            <a:ext cx="2870200" cy="1244600"/>
          </a:xfrm>
          <a:prstGeom prst="rect">
            <a:avLst/>
          </a:prstGeom>
        </p:spPr>
      </p:pic>
      <p:pic>
        <p:nvPicPr>
          <p:cNvPr id="5" name="Picture 4" descr="scifinder.gif"/>
          <p:cNvPicPr>
            <a:picLocks noChangeAspect="1"/>
          </p:cNvPicPr>
          <p:nvPr/>
        </p:nvPicPr>
        <p:blipFill>
          <a:blip r:embed="rId4"/>
          <a:srcRect r="84138" b="81159"/>
          <a:stretch>
            <a:fillRect/>
          </a:stretch>
        </p:blipFill>
        <p:spPr>
          <a:xfrm>
            <a:off x="374099" y="1563699"/>
            <a:ext cx="1492250" cy="1418017"/>
          </a:xfrm>
          <a:prstGeom prst="rect">
            <a:avLst/>
          </a:prstGeom>
        </p:spPr>
      </p:pic>
      <p:pic>
        <p:nvPicPr>
          <p:cNvPr id="6" name="Picture 5" descr="scopus.jpg"/>
          <p:cNvPicPr>
            <a:picLocks noChangeAspect="1"/>
          </p:cNvPicPr>
          <p:nvPr/>
        </p:nvPicPr>
        <p:blipFill>
          <a:blip r:embed="rId5"/>
          <a:stretch>
            <a:fillRect/>
          </a:stretch>
        </p:blipFill>
        <p:spPr>
          <a:xfrm>
            <a:off x="7118625" y="1496391"/>
            <a:ext cx="1422400" cy="1524000"/>
          </a:xfrm>
          <a:prstGeom prst="rect">
            <a:avLst/>
          </a:prstGeom>
        </p:spPr>
      </p:pic>
      <p:pic>
        <p:nvPicPr>
          <p:cNvPr id="7" name="Picture 6" descr="jstor.jpg"/>
          <p:cNvPicPr>
            <a:picLocks noChangeAspect="1"/>
          </p:cNvPicPr>
          <p:nvPr/>
        </p:nvPicPr>
        <p:blipFill>
          <a:blip r:embed="rId6"/>
          <a:stretch>
            <a:fillRect/>
          </a:stretch>
        </p:blipFill>
        <p:spPr>
          <a:xfrm>
            <a:off x="713121" y="3679818"/>
            <a:ext cx="1153226" cy="1466161"/>
          </a:xfrm>
          <a:prstGeom prst="rect">
            <a:avLst/>
          </a:prstGeom>
        </p:spPr>
      </p:pic>
      <p:pic>
        <p:nvPicPr>
          <p:cNvPr id="8" name="Picture 7" descr="springer"/>
          <p:cNvPicPr>
            <a:picLocks noChangeAspect="1"/>
          </p:cNvPicPr>
          <p:nvPr/>
        </p:nvPicPr>
        <p:blipFill>
          <a:blip r:embed="rId7"/>
          <a:srcRect t="18485" b="16820"/>
          <a:stretch>
            <a:fillRect/>
          </a:stretch>
        </p:blipFill>
        <p:spPr>
          <a:xfrm>
            <a:off x="3092451" y="5124173"/>
            <a:ext cx="2405532" cy="773043"/>
          </a:xfrm>
          <a:prstGeom prst="rect">
            <a:avLst/>
          </a:prstGeom>
        </p:spPr>
      </p:pic>
      <p:pic>
        <p:nvPicPr>
          <p:cNvPr id="9" name="Picture 8" descr="ebsco.jpg"/>
          <p:cNvPicPr>
            <a:picLocks noChangeAspect="1"/>
          </p:cNvPicPr>
          <p:nvPr/>
        </p:nvPicPr>
        <p:blipFill>
          <a:blip r:embed="rId8"/>
          <a:stretch>
            <a:fillRect/>
          </a:stretch>
        </p:blipFill>
        <p:spPr>
          <a:xfrm>
            <a:off x="6692068" y="3821043"/>
            <a:ext cx="1629182" cy="1629182"/>
          </a:xfrm>
          <a:prstGeom prst="rect">
            <a:avLst/>
          </a:prstGeom>
        </p:spPr>
      </p:pic>
      <p:sp>
        <p:nvSpPr>
          <p:cNvPr id="10" name="TextBox 9"/>
          <p:cNvSpPr txBox="1"/>
          <p:nvPr/>
        </p:nvSpPr>
        <p:spPr>
          <a:xfrm>
            <a:off x="2186606" y="1645469"/>
            <a:ext cx="4538870" cy="1569660"/>
          </a:xfrm>
          <a:prstGeom prst="rect">
            <a:avLst/>
          </a:prstGeom>
          <a:noFill/>
          <a:ln>
            <a:solidFill>
              <a:schemeClr val="bg2"/>
            </a:solidFill>
          </a:ln>
          <a:effectLst>
            <a:glow rad="101600">
              <a:schemeClr val="bg2">
                <a:alpha val="75000"/>
              </a:schemeClr>
            </a:glow>
          </a:effectLst>
        </p:spPr>
        <p:txBody>
          <a:bodyPr wrap="square" rtlCol="0">
            <a:spAutoFit/>
          </a:bodyPr>
          <a:lstStyle/>
          <a:p>
            <a:pPr algn="ctr"/>
            <a:r>
              <a:rPr lang="en-US" sz="3200" dirty="0" smtClean="0"/>
              <a:t>70,000+ journal titles</a:t>
            </a:r>
          </a:p>
          <a:p>
            <a:pPr algn="ctr"/>
            <a:r>
              <a:rPr lang="en-US" sz="3200" dirty="0" smtClean="0"/>
              <a:t>450+ article indexes</a:t>
            </a:r>
          </a:p>
          <a:p>
            <a:pPr algn="ctr"/>
            <a:r>
              <a:rPr lang="en-US" sz="3200" dirty="0" smtClean="0"/>
              <a:t>$4 million annually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“Broken” Journal</a:t>
            </a:r>
            <a:endParaRPr lang="en-US" dirty="0"/>
          </a:p>
        </p:txBody>
      </p:sp>
      <p:sp>
        <p:nvSpPr>
          <p:cNvPr id="3" name="Content Placeholder 2"/>
          <p:cNvSpPr>
            <a:spLocks noGrp="1"/>
          </p:cNvSpPr>
          <p:nvPr>
            <p:ph idx="1"/>
          </p:nvPr>
        </p:nvSpPr>
        <p:spPr>
          <a:xfrm>
            <a:off x="463550" y="1443038"/>
            <a:ext cx="7015163" cy="4332701"/>
          </a:xfrm>
        </p:spPr>
        <p:txBody>
          <a:bodyPr/>
          <a:lstStyle/>
          <a:p>
            <a:r>
              <a:rPr lang="en-US" dirty="0" smtClean="0"/>
              <a:t>Issues/volumes/pages</a:t>
            </a:r>
          </a:p>
          <a:p>
            <a:r>
              <a:rPr lang="en-US" dirty="0" smtClean="0"/>
              <a:t>5000 words</a:t>
            </a:r>
          </a:p>
          <a:p>
            <a:r>
              <a:rPr lang="en-US" dirty="0" smtClean="0"/>
              <a:t>Many months to publish </a:t>
            </a:r>
          </a:p>
          <a:p>
            <a:r>
              <a:rPr lang="en-US" dirty="0" smtClean="0"/>
              <a:t>Not truly collaborative</a:t>
            </a:r>
          </a:p>
          <a:p>
            <a:r>
              <a:rPr lang="en-US" dirty="0" smtClean="0"/>
              <a:t>Limited, elite readership</a:t>
            </a:r>
          </a:p>
          <a:p>
            <a:r>
              <a:rPr lang="en-US" dirty="0" smtClean="0"/>
              <a:t>Stifle innovation</a:t>
            </a:r>
          </a:p>
          <a:p>
            <a:r>
              <a:rPr lang="en-US" dirty="0" smtClean="0"/>
              <a:t>Perpetuate global inequity</a:t>
            </a:r>
          </a:p>
          <a:p>
            <a:endParaRPr lang="en-US" dirty="0" smtClean="0"/>
          </a:p>
          <a:p>
            <a:pPr>
              <a:buNone/>
            </a:pP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&amp; Tenure</a:t>
            </a:r>
            <a:endParaRPr lang="en-US" dirty="0"/>
          </a:p>
        </p:txBody>
      </p:sp>
      <p:sp>
        <p:nvSpPr>
          <p:cNvPr id="3" name="Content Placeholder 2"/>
          <p:cNvSpPr>
            <a:spLocks noGrp="1"/>
          </p:cNvSpPr>
          <p:nvPr>
            <p:ph idx="1"/>
          </p:nvPr>
        </p:nvSpPr>
        <p:spPr>
          <a:xfrm>
            <a:off x="463550" y="1697027"/>
            <a:ext cx="7015163" cy="2519362"/>
          </a:xfrm>
        </p:spPr>
        <p:txBody>
          <a:bodyPr/>
          <a:lstStyle/>
          <a:p>
            <a:r>
              <a:rPr lang="en-US" dirty="0" smtClean="0"/>
              <a:t>Books &amp; peer-reviewed journal articles highly valued.</a:t>
            </a:r>
          </a:p>
          <a:p>
            <a:endParaRPr lang="en-US" sz="1600" dirty="0" smtClean="0"/>
          </a:p>
          <a:p>
            <a:r>
              <a:rPr lang="en-US" dirty="0" smtClean="0"/>
              <a:t>Blogs, wikis, website development, multimedia works, software tools, less so.</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52" y="432978"/>
            <a:ext cx="7000875" cy="765175"/>
          </a:xfrm>
        </p:spPr>
        <p:txBody>
          <a:bodyPr/>
          <a:lstStyle/>
          <a:p>
            <a:pPr algn="ctr"/>
            <a:r>
              <a:rPr lang="en-US" dirty="0" smtClean="0"/>
              <a:t>Open Access Alternatives</a:t>
            </a:r>
            <a:endParaRPr lang="en-US" dirty="0"/>
          </a:p>
        </p:txBody>
      </p:sp>
      <p:sp>
        <p:nvSpPr>
          <p:cNvPr id="3" name="Content Placeholder 2"/>
          <p:cNvSpPr>
            <a:spLocks noGrp="1"/>
          </p:cNvSpPr>
          <p:nvPr>
            <p:ph idx="1"/>
          </p:nvPr>
        </p:nvSpPr>
        <p:spPr>
          <a:xfrm>
            <a:off x="485636" y="1774342"/>
            <a:ext cx="7359650" cy="2519362"/>
          </a:xfrm>
        </p:spPr>
        <p:txBody>
          <a:bodyPr>
            <a:noAutofit/>
          </a:bodyPr>
          <a:lstStyle/>
          <a:p>
            <a:pPr marL="571500" indent="-571500">
              <a:buClrTx/>
              <a:buFont typeface="+mj-lt"/>
              <a:buAutoNum type="romanUcPeriod"/>
            </a:pPr>
            <a:r>
              <a:rPr lang="en-US" dirty="0" smtClean="0"/>
              <a:t>Publish in Open Access journals.</a:t>
            </a:r>
          </a:p>
          <a:p>
            <a:pPr>
              <a:buClrTx/>
              <a:buFont typeface="+mj-lt"/>
              <a:buAutoNum type="romanUcPeriod"/>
            </a:pPr>
            <a:endParaRPr lang="en-US" sz="1000" dirty="0" smtClean="0"/>
          </a:p>
          <a:p>
            <a:pPr marL="571500" indent="-571500">
              <a:buClrTx/>
              <a:buFont typeface="+mj-lt"/>
              <a:buAutoNum type="romanUcPeriod"/>
            </a:pPr>
            <a:r>
              <a:rPr lang="en-US" dirty="0" smtClean="0"/>
              <a:t>Self-archive in Open Access repositories.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29195" y="1674941"/>
            <a:ext cx="7015163" cy="4056614"/>
          </a:xfrm>
        </p:spPr>
        <p:txBody>
          <a:bodyPr/>
          <a:lstStyle/>
          <a:p>
            <a:r>
              <a:rPr lang="en-US" dirty="0" smtClean="0"/>
              <a:t>Traditional Academic Publishing</a:t>
            </a:r>
          </a:p>
          <a:p>
            <a:endParaRPr lang="en-US" sz="1600" dirty="0" smtClean="0"/>
          </a:p>
          <a:p>
            <a:r>
              <a:rPr lang="en-US" dirty="0" smtClean="0"/>
              <a:t>Open Access Alternatives</a:t>
            </a:r>
          </a:p>
          <a:p>
            <a:pPr lvl="2"/>
            <a:r>
              <a:rPr lang="en-US" dirty="0" smtClean="0"/>
              <a:t>OA Journals</a:t>
            </a:r>
          </a:p>
          <a:p>
            <a:pPr lvl="2"/>
            <a:r>
              <a:rPr lang="en-US" dirty="0" smtClean="0"/>
              <a:t>OA Repositories</a:t>
            </a:r>
          </a:p>
          <a:p>
            <a:pPr lvl="2"/>
            <a:r>
              <a:rPr lang="en-US" dirty="0" smtClean="0"/>
              <a:t>Creative Commons</a:t>
            </a:r>
          </a:p>
          <a:p>
            <a:pPr lvl="2"/>
            <a:endParaRPr lang="en-US" sz="1600" dirty="0" smtClean="0"/>
          </a:p>
          <a:p>
            <a:r>
              <a:rPr lang="en-US" dirty="0" smtClean="0"/>
              <a:t>Faculty Engagement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Open Access Journals</a:t>
            </a:r>
            <a:endParaRPr lang="en-US" dirty="0"/>
          </a:p>
        </p:txBody>
      </p:sp>
      <p:sp>
        <p:nvSpPr>
          <p:cNvPr id="3" name="Content Placeholder 2"/>
          <p:cNvSpPr>
            <a:spLocks noGrp="1"/>
          </p:cNvSpPr>
          <p:nvPr>
            <p:ph idx="1"/>
          </p:nvPr>
        </p:nvSpPr>
        <p:spPr>
          <a:xfrm>
            <a:off x="485636" y="1708084"/>
            <a:ext cx="7359650" cy="2519362"/>
          </a:xfrm>
        </p:spPr>
        <p:txBody>
          <a:bodyPr>
            <a:noAutofit/>
          </a:bodyPr>
          <a:lstStyle/>
          <a:p>
            <a:r>
              <a:rPr lang="en-US" dirty="0" smtClean="0"/>
              <a:t>Immediate, universal access</a:t>
            </a:r>
          </a:p>
          <a:p>
            <a:r>
              <a:rPr lang="en-US" dirty="0" smtClean="0"/>
              <a:t>You retain ownership/control</a:t>
            </a:r>
          </a:p>
          <a:p>
            <a:r>
              <a:rPr lang="en-US" dirty="0" smtClean="0"/>
              <a:t>Peer-reviewed, scholarly</a:t>
            </a:r>
          </a:p>
          <a:p>
            <a:r>
              <a:rPr lang="en-US" dirty="0" smtClean="0"/>
              <a:t>Citation advantage </a:t>
            </a:r>
          </a:p>
        </p:txBody>
      </p:sp>
    </p:spTree>
  </p:cSld>
  <p:clrMapOvr>
    <a:masterClrMapping/>
  </p:clrMapOvr>
  <p:transition advTm="5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PLOS Biology</a:t>
            </a:r>
            <a:endParaRPr lang="en-US" dirty="0"/>
          </a:p>
        </p:txBody>
      </p:sp>
      <p:sp>
        <p:nvSpPr>
          <p:cNvPr id="3" name="Content Placeholder 2"/>
          <p:cNvSpPr>
            <a:spLocks noGrp="1"/>
          </p:cNvSpPr>
          <p:nvPr>
            <p:ph idx="1"/>
          </p:nvPr>
        </p:nvSpPr>
        <p:spPr/>
        <p:txBody>
          <a:bodyPr/>
          <a:lstStyle/>
          <a:p>
            <a:endParaRPr lang="en-US"/>
          </a:p>
        </p:txBody>
      </p:sp>
      <p:pic>
        <p:nvPicPr>
          <p:cNvPr id="4" name="Picture 3">
            <a:hlinkClick r:id="rId3"/>
          </p:cNvPr>
          <p:cNvPicPr>
            <a:picLocks noChangeAspect="1"/>
          </p:cNvPicPr>
          <p:nvPr/>
        </p:nvPicPr>
        <p:blipFill>
          <a:blip r:embed="rId4"/>
          <a:stretch>
            <a:fillRect/>
          </a:stretch>
        </p:blipFill>
        <p:spPr>
          <a:xfrm>
            <a:off x="463550" y="1443038"/>
            <a:ext cx="8376752" cy="3975100"/>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a:t>
            </a:r>
            <a:endParaRPr lang="en-US" dirty="0"/>
          </a:p>
        </p:txBody>
      </p:sp>
      <p:pic>
        <p:nvPicPr>
          <p:cNvPr id="4" name="Picture 3" descr="annalsmathematics.tiff"/>
          <p:cNvPicPr>
            <a:picLocks noChangeAspect="1"/>
          </p:cNvPicPr>
          <p:nvPr/>
        </p:nvPicPr>
        <p:blipFill>
          <a:blip r:embed="rId2"/>
          <a:stretch>
            <a:fillRect/>
          </a:stretch>
        </p:blipFill>
        <p:spPr>
          <a:xfrm>
            <a:off x="1468783" y="1479826"/>
            <a:ext cx="6443142" cy="4430187"/>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pic>
        <p:nvPicPr>
          <p:cNvPr id="3" name="Picture 2" descr="EconomicAnalysisPolicy.tiff"/>
          <p:cNvPicPr>
            <a:picLocks noChangeAspect="1"/>
          </p:cNvPicPr>
          <p:nvPr/>
        </p:nvPicPr>
        <p:blipFill>
          <a:blip r:embed="rId2"/>
          <a:stretch>
            <a:fillRect/>
          </a:stretch>
        </p:blipFill>
        <p:spPr>
          <a:xfrm>
            <a:off x="993913" y="1451006"/>
            <a:ext cx="7134087" cy="436992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a:t>
            </a:r>
            <a:endParaRPr lang="en-US" dirty="0"/>
          </a:p>
        </p:txBody>
      </p:sp>
      <p:pic>
        <p:nvPicPr>
          <p:cNvPr id="3" name="Picture 2" descr="BankingFinanceReview.tiff"/>
          <p:cNvPicPr>
            <a:picLocks noChangeAspect="1"/>
          </p:cNvPicPr>
          <p:nvPr/>
        </p:nvPicPr>
        <p:blipFill>
          <a:blip r:embed="rId2"/>
          <a:stretch>
            <a:fillRect/>
          </a:stretch>
        </p:blipFill>
        <p:spPr>
          <a:xfrm>
            <a:off x="508008" y="1497819"/>
            <a:ext cx="8050695" cy="4137048"/>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a:t>
            </a:r>
            <a:endParaRPr lang="en-US" dirty="0"/>
          </a:p>
        </p:txBody>
      </p:sp>
      <p:pic>
        <p:nvPicPr>
          <p:cNvPr id="3" name="Picture 2" descr="CanJournSociology.tiff"/>
          <p:cNvPicPr>
            <a:picLocks noChangeAspect="1"/>
          </p:cNvPicPr>
          <p:nvPr/>
        </p:nvPicPr>
        <p:blipFill>
          <a:blip r:embed="rId2"/>
          <a:stretch>
            <a:fillRect/>
          </a:stretch>
        </p:blipFill>
        <p:spPr>
          <a:xfrm>
            <a:off x="883480" y="1360837"/>
            <a:ext cx="7277650" cy="4701491"/>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pic>
        <p:nvPicPr>
          <p:cNvPr id="3" name="Picture 2" descr="CurrentIssuesComaprativeEducation.tiff"/>
          <p:cNvPicPr>
            <a:picLocks noChangeAspect="1"/>
          </p:cNvPicPr>
          <p:nvPr/>
        </p:nvPicPr>
        <p:blipFill>
          <a:blip r:embed="rId2"/>
          <a:stretch>
            <a:fillRect/>
          </a:stretch>
        </p:blipFill>
        <p:spPr>
          <a:xfrm>
            <a:off x="1247913" y="1440291"/>
            <a:ext cx="6592957" cy="4434202"/>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Classics</a:t>
            </a:r>
            <a:endParaRPr lang="en-US" dirty="0"/>
          </a:p>
        </p:txBody>
      </p:sp>
      <p:pic>
        <p:nvPicPr>
          <p:cNvPr id="3" name="Picture 2" descr="electronicantiquity.tiff"/>
          <p:cNvPicPr>
            <a:picLocks noChangeAspect="1"/>
          </p:cNvPicPr>
          <p:nvPr/>
        </p:nvPicPr>
        <p:blipFill>
          <a:blip r:embed="rId2"/>
          <a:stretch>
            <a:fillRect/>
          </a:stretch>
        </p:blipFill>
        <p:spPr>
          <a:xfrm>
            <a:off x="1181653" y="1351730"/>
            <a:ext cx="6692348" cy="4674159"/>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can I publish? </a:t>
            </a:r>
            <a:endParaRPr lang="en-US" dirty="0"/>
          </a:p>
        </p:txBody>
      </p:sp>
      <p:sp>
        <p:nvSpPr>
          <p:cNvPr id="6" name="TextBox 5"/>
          <p:cNvSpPr txBox="1"/>
          <p:nvPr/>
        </p:nvSpPr>
        <p:spPr>
          <a:xfrm>
            <a:off x="1148522" y="5422349"/>
            <a:ext cx="6637130" cy="523220"/>
          </a:xfrm>
          <a:prstGeom prst="rect">
            <a:avLst/>
          </a:prstGeom>
          <a:noFill/>
        </p:spPr>
        <p:txBody>
          <a:bodyPr wrap="square" rtlCol="0">
            <a:spAutoFit/>
          </a:bodyPr>
          <a:lstStyle/>
          <a:p>
            <a:pPr algn="ctr"/>
            <a:r>
              <a:rPr lang="en-US" sz="2800" dirty="0" smtClean="0"/>
              <a:t>http://</a:t>
            </a:r>
            <a:r>
              <a:rPr lang="en-US" sz="2800" dirty="0" err="1" smtClean="0"/>
              <a:t>www.doaj.org</a:t>
            </a:r>
            <a:endParaRPr lang="en-US" sz="2800" dirty="0"/>
          </a:p>
        </p:txBody>
      </p:sp>
      <p:pic>
        <p:nvPicPr>
          <p:cNvPr id="7" name="Picture 6" descr="DOAJ.tiff"/>
          <p:cNvPicPr>
            <a:picLocks noChangeAspect="1"/>
          </p:cNvPicPr>
          <p:nvPr/>
        </p:nvPicPr>
        <p:blipFill>
          <a:blip r:embed="rId3"/>
          <a:stretch>
            <a:fillRect/>
          </a:stretch>
        </p:blipFill>
        <p:spPr>
          <a:xfrm>
            <a:off x="728869" y="1484739"/>
            <a:ext cx="7454348" cy="3771634"/>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Fees</a:t>
            </a:r>
            <a:endParaRPr lang="en-US" dirty="0"/>
          </a:p>
        </p:txBody>
      </p:sp>
      <p:sp>
        <p:nvSpPr>
          <p:cNvPr id="5" name="TextBox 4"/>
          <p:cNvSpPr txBox="1"/>
          <p:nvPr/>
        </p:nvSpPr>
        <p:spPr>
          <a:xfrm>
            <a:off x="563217" y="1987811"/>
            <a:ext cx="7620000" cy="2308324"/>
          </a:xfrm>
          <a:prstGeom prst="rect">
            <a:avLst/>
          </a:prstGeom>
          <a:noFill/>
        </p:spPr>
        <p:txBody>
          <a:bodyPr wrap="square" rtlCol="0">
            <a:spAutoFit/>
          </a:bodyPr>
          <a:lstStyle/>
          <a:p>
            <a:pPr indent="452438">
              <a:buClr>
                <a:srgbClr val="800000"/>
              </a:buClr>
              <a:buFont typeface="Arial"/>
              <a:buChar char="•"/>
            </a:pPr>
            <a:r>
              <a:rPr lang="en-US" sz="3200" dirty="0" smtClean="0"/>
              <a:t>Some OA journals charge author fees</a:t>
            </a:r>
          </a:p>
          <a:p>
            <a:pPr indent="452438">
              <a:buClr>
                <a:srgbClr val="800000"/>
              </a:buClr>
              <a:buFont typeface="Arial"/>
              <a:buChar char="•"/>
            </a:pPr>
            <a:endParaRPr lang="en-US" sz="1600" dirty="0" smtClean="0"/>
          </a:p>
          <a:p>
            <a:pPr indent="452438">
              <a:buClr>
                <a:srgbClr val="800000"/>
              </a:buClr>
              <a:buFont typeface="Arial"/>
              <a:buChar char="•"/>
            </a:pPr>
            <a:r>
              <a:rPr lang="en-US" sz="3200" dirty="0" smtClean="0"/>
              <a:t>Author pays ~$1500 to defray costs</a:t>
            </a:r>
          </a:p>
          <a:p>
            <a:pPr indent="452438">
              <a:buClr>
                <a:srgbClr val="800000"/>
              </a:buClr>
              <a:buFont typeface="Arial"/>
              <a:buChar char="•"/>
            </a:pPr>
            <a:endParaRPr lang="en-US" sz="1600" dirty="0" smtClean="0"/>
          </a:p>
          <a:p>
            <a:pPr indent="452438">
              <a:buClr>
                <a:srgbClr val="800000"/>
              </a:buClr>
              <a:buFont typeface="Arial"/>
              <a:buChar char="•"/>
            </a:pPr>
            <a:r>
              <a:rPr lang="en-US" sz="3200" dirty="0" smtClean="0"/>
              <a:t>After article reviewed &amp; accepted</a:t>
            </a:r>
          </a:p>
          <a:p>
            <a:pPr indent="452438">
              <a:buClr>
                <a:srgbClr val="800000"/>
              </a:buClr>
              <a:buFont typeface="Arial"/>
              <a:buChar char="•"/>
            </a:pPr>
            <a:endParaRPr 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819" y="2707940"/>
            <a:ext cx="7686537" cy="765175"/>
          </a:xfrm>
        </p:spPr>
        <p:txBody>
          <a:bodyPr/>
          <a:lstStyle/>
          <a:p>
            <a:r>
              <a:rPr lang="en-US" dirty="0" smtClean="0"/>
              <a:t>Traditional Academic Publishing</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 Author’s Fund</a:t>
            </a:r>
            <a:endParaRPr lang="en-US" dirty="0"/>
          </a:p>
        </p:txBody>
      </p:sp>
      <p:pic>
        <p:nvPicPr>
          <p:cNvPr id="5" name="Picture 4" descr="UOttawa_OAPolicy.tiff"/>
          <p:cNvPicPr>
            <a:picLocks noChangeAspect="1"/>
          </p:cNvPicPr>
          <p:nvPr/>
        </p:nvPicPr>
        <p:blipFill>
          <a:blip r:embed="rId3"/>
          <a:stretch>
            <a:fillRect/>
          </a:stretch>
        </p:blipFill>
        <p:spPr>
          <a:xfrm>
            <a:off x="510300" y="1593734"/>
            <a:ext cx="8110082" cy="401288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Your Own OA Journal</a:t>
            </a:r>
            <a:endParaRPr lang="en-US" dirty="0"/>
          </a:p>
        </p:txBody>
      </p:sp>
      <p:pic>
        <p:nvPicPr>
          <p:cNvPr id="4" name="Picture 3" descr="MUN_Journals.tiff"/>
          <p:cNvPicPr>
            <a:picLocks noChangeAspect="1"/>
          </p:cNvPicPr>
          <p:nvPr/>
        </p:nvPicPr>
        <p:blipFill>
          <a:blip r:embed="rId2"/>
          <a:stretch>
            <a:fillRect/>
          </a:stretch>
        </p:blipFill>
        <p:spPr>
          <a:xfrm>
            <a:off x="927662" y="1490872"/>
            <a:ext cx="6994921" cy="3618639"/>
          </a:xfrm>
          <a:prstGeom prst="rect">
            <a:avLst/>
          </a:prstGeom>
          <a:ln>
            <a:solidFill>
              <a:schemeClr val="bg2"/>
            </a:solidFill>
          </a:ln>
        </p:spPr>
      </p:pic>
      <p:sp>
        <p:nvSpPr>
          <p:cNvPr id="5" name="TextBox 4"/>
          <p:cNvSpPr txBox="1"/>
          <p:nvPr/>
        </p:nvSpPr>
        <p:spPr>
          <a:xfrm>
            <a:off x="905575" y="5411302"/>
            <a:ext cx="6990522" cy="523220"/>
          </a:xfrm>
          <a:prstGeom prst="rect">
            <a:avLst/>
          </a:prstGeom>
          <a:noFill/>
        </p:spPr>
        <p:txBody>
          <a:bodyPr wrap="square" rtlCol="0">
            <a:spAutoFit/>
          </a:bodyPr>
          <a:lstStyle/>
          <a:p>
            <a:pPr algn="ctr"/>
            <a:r>
              <a:rPr lang="en-US" sz="2800" dirty="0" smtClean="0"/>
              <a:t>http://</a:t>
            </a:r>
            <a:r>
              <a:rPr lang="en-US" sz="2800" dirty="0" err="1" smtClean="0"/>
              <a:t>journals.library.mun.ca</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Journals @ MUN</a:t>
            </a:r>
            <a:endParaRPr lang="en-US" dirty="0"/>
          </a:p>
        </p:txBody>
      </p:sp>
      <p:pic>
        <p:nvPicPr>
          <p:cNvPr id="4" name="Picture 3">
            <a:hlinkClick r:id="rId2"/>
          </p:cNvPr>
          <p:cNvPicPr>
            <a:picLocks noChangeAspect="1"/>
          </p:cNvPicPr>
          <p:nvPr/>
        </p:nvPicPr>
        <p:blipFill>
          <a:blip r:embed="rId3"/>
          <a:stretch>
            <a:fillRect/>
          </a:stretch>
        </p:blipFill>
        <p:spPr>
          <a:xfrm>
            <a:off x="463550" y="1568174"/>
            <a:ext cx="8038532" cy="4121694"/>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Journals @ MUN</a:t>
            </a:r>
            <a:endParaRPr lang="en-US" dirty="0"/>
          </a:p>
        </p:txBody>
      </p:sp>
      <p:pic>
        <p:nvPicPr>
          <p:cNvPr id="4" name="Picture 3" descr="ate.tiff"/>
          <p:cNvPicPr>
            <a:picLocks noChangeAspect="1"/>
          </p:cNvPicPr>
          <p:nvPr/>
        </p:nvPicPr>
        <p:blipFill>
          <a:blip r:embed="rId2"/>
          <a:stretch>
            <a:fillRect/>
          </a:stretch>
        </p:blipFill>
        <p:spPr>
          <a:xfrm>
            <a:off x="662616" y="1416218"/>
            <a:ext cx="7818783" cy="4448199"/>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Open Access Repositories</a:t>
            </a:r>
            <a:endParaRPr lang="en-US" dirty="0"/>
          </a:p>
        </p:txBody>
      </p:sp>
      <p:sp>
        <p:nvSpPr>
          <p:cNvPr id="3" name="Content Placeholder 2"/>
          <p:cNvSpPr>
            <a:spLocks noGrp="1"/>
          </p:cNvSpPr>
          <p:nvPr>
            <p:ph idx="1"/>
          </p:nvPr>
        </p:nvSpPr>
        <p:spPr>
          <a:xfrm>
            <a:off x="463550" y="1663898"/>
            <a:ext cx="7015163" cy="2024614"/>
          </a:xfrm>
        </p:spPr>
        <p:txBody>
          <a:bodyPr/>
          <a:lstStyle/>
          <a:p>
            <a:r>
              <a:rPr lang="en-US" dirty="0" smtClean="0"/>
              <a:t>Publish in traditional journals</a:t>
            </a:r>
          </a:p>
          <a:p>
            <a:r>
              <a:rPr lang="en-US" dirty="0" smtClean="0"/>
              <a:t>Archive a copy of your work in an Open Access Repository</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Repository</a:t>
            </a:r>
            <a:endParaRPr lang="en-US" dirty="0"/>
          </a:p>
        </p:txBody>
      </p:sp>
      <p:pic>
        <p:nvPicPr>
          <p:cNvPr id="7" name="Picture 6" descr="subject_repository_AquaticCommons.tiff"/>
          <p:cNvPicPr>
            <a:picLocks noChangeAspect="1"/>
          </p:cNvPicPr>
          <p:nvPr/>
        </p:nvPicPr>
        <p:blipFill>
          <a:blip r:embed="rId3"/>
          <a:stretch>
            <a:fillRect/>
          </a:stretch>
        </p:blipFill>
        <p:spPr>
          <a:xfrm>
            <a:off x="872438" y="1344629"/>
            <a:ext cx="7432260" cy="4605265"/>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Repository</a:t>
            </a:r>
            <a:endParaRPr lang="en-US" dirty="0"/>
          </a:p>
        </p:txBody>
      </p:sp>
      <p:pic>
        <p:nvPicPr>
          <p:cNvPr id="5" name="Picture 4">
            <a:hlinkClick r:id="rId3"/>
          </p:cNvPr>
          <p:cNvPicPr>
            <a:picLocks noChangeAspect="1"/>
          </p:cNvPicPr>
          <p:nvPr/>
        </p:nvPicPr>
        <p:blipFill>
          <a:blip r:embed="rId4"/>
          <a:stretch>
            <a:fillRect/>
          </a:stretch>
        </p:blipFill>
        <p:spPr>
          <a:xfrm>
            <a:off x="1004657" y="1443038"/>
            <a:ext cx="6834716" cy="4442565"/>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Memorial </a:t>
            </a:r>
            <a:endParaRPr lang="en-US" dirty="0"/>
          </a:p>
        </p:txBody>
      </p:sp>
      <p:pic>
        <p:nvPicPr>
          <p:cNvPr id="4" name="Picture 3" descr="MUNRR.tiff"/>
          <p:cNvPicPr>
            <a:picLocks noChangeAspect="1"/>
          </p:cNvPicPr>
          <p:nvPr/>
        </p:nvPicPr>
        <p:blipFill>
          <a:blip r:embed="rId2"/>
          <a:stretch>
            <a:fillRect/>
          </a:stretch>
        </p:blipFill>
        <p:spPr>
          <a:xfrm>
            <a:off x="960783" y="1339549"/>
            <a:ext cx="7299739" cy="4527686"/>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Archiving Published Works</a:t>
            </a:r>
            <a:endParaRPr lang="en-US" dirty="0"/>
          </a:p>
        </p:txBody>
      </p:sp>
      <p:graphicFrame>
        <p:nvGraphicFramePr>
          <p:cNvPr id="4" name="Table 3"/>
          <p:cNvGraphicFramePr>
            <a:graphicFrameLocks noGrp="1"/>
          </p:cNvGraphicFramePr>
          <p:nvPr/>
        </p:nvGraphicFramePr>
        <p:xfrm>
          <a:off x="2444474" y="1994990"/>
          <a:ext cx="3943350" cy="2008764"/>
        </p:xfrm>
        <a:graphic>
          <a:graphicData uri="http://schemas.openxmlformats.org/drawingml/2006/table">
            <a:tbl>
              <a:tblPr firstRow="1" bandRow="1">
                <a:tableStyleId>{5C22544A-7EE6-4342-B048-85BDC9FD1C3A}</a:tableStyleId>
              </a:tblPr>
              <a:tblGrid>
                <a:gridCol w="3943350"/>
              </a:tblGrid>
              <a:tr h="291267">
                <a:tc>
                  <a:txBody>
                    <a:bodyPr/>
                    <a:lstStyle/>
                    <a:p>
                      <a:r>
                        <a:rPr lang="en-US" sz="2800" dirty="0" smtClean="0">
                          <a:solidFill>
                            <a:schemeClr val="tx2"/>
                          </a:solidFill>
                        </a:rPr>
                        <a:t>Published Works</a:t>
                      </a:r>
                      <a:endParaRPr lang="en-US" sz="2800" dirty="0">
                        <a:solidFill>
                          <a:schemeClr val="tx2"/>
                        </a:solidFill>
                      </a:endParaRPr>
                    </a:p>
                  </a:txBody>
                  <a:tcPr/>
                </a:tc>
              </a:tr>
              <a:tr h="14906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Peer-reviewed</a:t>
                      </a:r>
                      <a:r>
                        <a:rPr lang="en-US" sz="2800" baseline="0" dirty="0" smtClean="0"/>
                        <a:t> articles</a:t>
                      </a:r>
                      <a:endParaRPr lang="en-US" sz="2800" dirty="0" smtClean="0"/>
                    </a:p>
                    <a:p>
                      <a:r>
                        <a:rPr lang="en-US" sz="2800" dirty="0" smtClean="0"/>
                        <a:t>Book</a:t>
                      </a:r>
                      <a:r>
                        <a:rPr lang="en-US" sz="2800" baseline="0" dirty="0" smtClean="0"/>
                        <a:t> chapters</a:t>
                      </a:r>
                      <a:endParaRPr lang="en-US" sz="2800" dirty="0"/>
                    </a:p>
                  </a:txBody>
                  <a:tcPr/>
                </a:tc>
              </a:tr>
            </a:tbl>
          </a:graphicData>
        </a:graphic>
      </p:graphicFrame>
      <p:sp>
        <p:nvSpPr>
          <p:cNvPr id="5" name="TextBox 4"/>
          <p:cNvSpPr txBox="1"/>
          <p:nvPr/>
        </p:nvSpPr>
        <p:spPr>
          <a:xfrm>
            <a:off x="673652" y="4538866"/>
            <a:ext cx="7476435" cy="584776"/>
          </a:xfrm>
          <a:prstGeom prst="rect">
            <a:avLst/>
          </a:prstGeom>
          <a:noFill/>
        </p:spPr>
        <p:txBody>
          <a:bodyPr wrap="square" rtlCol="0">
            <a:spAutoFit/>
          </a:bodyPr>
          <a:lstStyle/>
          <a:p>
            <a:pPr algn="ctr"/>
            <a:r>
              <a:rPr lang="en-US" sz="3200" dirty="0" smtClean="0"/>
              <a:t>Is that legal?</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Publisher Archiving Policies</a:t>
            </a:r>
            <a:endParaRPr lang="en-US" dirty="0"/>
          </a:p>
        </p:txBody>
      </p:sp>
      <p:pic>
        <p:nvPicPr>
          <p:cNvPr id="7" name="Picture 6">
            <a:hlinkClick r:id="rId3"/>
          </p:cNvPr>
          <p:cNvPicPr>
            <a:picLocks noChangeAspect="1"/>
          </p:cNvPicPr>
          <p:nvPr/>
        </p:nvPicPr>
        <p:blipFill>
          <a:blip r:embed="rId4"/>
          <a:stretch>
            <a:fillRect/>
          </a:stretch>
        </p:blipFill>
        <p:spPr>
          <a:xfrm>
            <a:off x="506851" y="1553466"/>
            <a:ext cx="8131337" cy="4410012"/>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Environment</a:t>
            </a:r>
            <a:endParaRPr lang="en-US" dirty="0"/>
          </a:p>
        </p:txBody>
      </p:sp>
      <p:sp>
        <p:nvSpPr>
          <p:cNvPr id="3" name="Content Placeholder 2"/>
          <p:cNvSpPr>
            <a:spLocks noGrp="1"/>
          </p:cNvSpPr>
          <p:nvPr>
            <p:ph idx="1"/>
          </p:nvPr>
        </p:nvSpPr>
        <p:spPr>
          <a:xfrm>
            <a:off x="463549" y="1443038"/>
            <a:ext cx="7443479" cy="4453878"/>
          </a:xfrm>
        </p:spPr>
        <p:txBody>
          <a:bodyPr/>
          <a:lstStyle/>
          <a:p>
            <a:pPr marL="363538" indent="-363538">
              <a:spcAft>
                <a:spcPts val="600"/>
              </a:spcAft>
            </a:pPr>
            <a:r>
              <a:rPr lang="en-US" dirty="0" smtClean="0"/>
              <a:t>Copyright is automatically granted to author upon </a:t>
            </a:r>
            <a:r>
              <a:rPr lang="en-US" dirty="0"/>
              <a:t>the creation of an </a:t>
            </a:r>
            <a:r>
              <a:rPr lang="en-US" dirty="0" smtClean="0"/>
              <a:t>original work </a:t>
            </a:r>
            <a:r>
              <a:rPr lang="en-US" dirty="0"/>
              <a:t>in a tangible </a:t>
            </a:r>
            <a:r>
              <a:rPr lang="en-US" dirty="0" smtClean="0"/>
              <a:t>medium.</a:t>
            </a:r>
          </a:p>
          <a:p>
            <a:pPr marL="363538" indent="-363538">
              <a:spcAft>
                <a:spcPts val="600"/>
              </a:spcAft>
            </a:pPr>
            <a:r>
              <a:rPr lang="en-US" dirty="0" smtClean="0"/>
              <a:t>Most universities </a:t>
            </a:r>
            <a:r>
              <a:rPr lang="en-US" dirty="0"/>
              <a:t>have</a:t>
            </a:r>
            <a:r>
              <a:rPr lang="en-US" dirty="0" smtClean="0"/>
              <a:t> agreements stating </a:t>
            </a:r>
            <a:r>
              <a:rPr lang="en-US" dirty="0"/>
              <a:t>that faculty </a:t>
            </a:r>
            <a:r>
              <a:rPr lang="en-US" dirty="0" smtClean="0"/>
              <a:t>own </a:t>
            </a:r>
            <a:r>
              <a:rPr lang="en-US" dirty="0"/>
              <a:t>copyright in their scholarly works.</a:t>
            </a:r>
            <a:r>
              <a:rPr lang="en-US" dirty="0" smtClean="0"/>
              <a:t> </a:t>
            </a:r>
          </a:p>
          <a:p>
            <a:pPr marL="0" indent="0">
              <a:buNone/>
            </a:pP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Publisher Archiving Policies </a:t>
            </a:r>
            <a:endParaRPr lang="en-US" dirty="0"/>
          </a:p>
        </p:txBody>
      </p:sp>
      <p:pic>
        <p:nvPicPr>
          <p:cNvPr id="4" name="Picture 3" descr="sherpa_results.tiff"/>
          <p:cNvPicPr>
            <a:picLocks noChangeAspect="1"/>
          </p:cNvPicPr>
          <p:nvPr/>
        </p:nvPicPr>
        <p:blipFill>
          <a:blip r:embed="rId3"/>
          <a:stretch>
            <a:fillRect/>
          </a:stretch>
        </p:blipFill>
        <p:spPr>
          <a:xfrm>
            <a:off x="571500" y="1453038"/>
            <a:ext cx="8001000" cy="4305300"/>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Archiving Unpublished Works</a:t>
            </a:r>
            <a:endParaRPr lang="en-US" dirty="0"/>
          </a:p>
        </p:txBody>
      </p:sp>
      <p:graphicFrame>
        <p:nvGraphicFramePr>
          <p:cNvPr id="4" name="Table 3"/>
          <p:cNvGraphicFramePr>
            <a:graphicFrameLocks noGrp="1"/>
          </p:cNvGraphicFramePr>
          <p:nvPr/>
        </p:nvGraphicFramePr>
        <p:xfrm>
          <a:off x="2654297" y="1796219"/>
          <a:ext cx="3943350" cy="3655597"/>
        </p:xfrm>
        <a:graphic>
          <a:graphicData uri="http://schemas.openxmlformats.org/drawingml/2006/table">
            <a:tbl>
              <a:tblPr firstRow="1" bandRow="1">
                <a:tableStyleId>{5C22544A-7EE6-4342-B048-85BDC9FD1C3A}</a:tableStyleId>
              </a:tblPr>
              <a:tblGrid>
                <a:gridCol w="3943350"/>
              </a:tblGrid>
              <a:tr h="577117">
                <a:tc>
                  <a:txBody>
                    <a:bodyPr/>
                    <a:lstStyle/>
                    <a:p>
                      <a:r>
                        <a:rPr lang="en-US" sz="2800" dirty="0" smtClean="0">
                          <a:solidFill>
                            <a:schemeClr val="tx2"/>
                          </a:solidFill>
                        </a:rPr>
                        <a:t>Unpublished Works</a:t>
                      </a:r>
                      <a:endParaRPr lang="en-US" sz="2800" dirty="0">
                        <a:solidFill>
                          <a:schemeClr val="tx2"/>
                        </a:solidFill>
                      </a:endParaRPr>
                    </a:p>
                  </a:txBody>
                  <a:tcPr/>
                </a:tc>
              </a:tr>
              <a:tr h="2953483">
                <a:tc>
                  <a:txBody>
                    <a:bodyPr/>
                    <a:lstStyle/>
                    <a:p>
                      <a:r>
                        <a:rPr lang="en-US" sz="2800" dirty="0" smtClean="0"/>
                        <a:t>Presentations</a:t>
                      </a:r>
                    </a:p>
                    <a:p>
                      <a:r>
                        <a:rPr lang="en-US" sz="2800" dirty="0" smtClean="0"/>
                        <a:t>Reports</a:t>
                      </a:r>
                    </a:p>
                    <a:p>
                      <a:r>
                        <a:rPr lang="en-US" sz="2800" dirty="0" smtClean="0"/>
                        <a:t>Lectures</a:t>
                      </a:r>
                    </a:p>
                    <a:p>
                      <a:r>
                        <a:rPr lang="en-US" sz="2800" dirty="0" smtClean="0"/>
                        <a:t>Teaching Aids</a:t>
                      </a:r>
                    </a:p>
                    <a:p>
                      <a:r>
                        <a:rPr lang="en-US" sz="2800" dirty="0" smtClean="0"/>
                        <a:t>Data sets</a:t>
                      </a:r>
                    </a:p>
                    <a:p>
                      <a:r>
                        <a:rPr lang="en-US" sz="2800" dirty="0" smtClean="0"/>
                        <a:t>Performances</a:t>
                      </a:r>
                    </a:p>
                    <a:p>
                      <a:r>
                        <a:rPr lang="en-US" sz="2800" dirty="0" smtClean="0"/>
                        <a:t>Video, multimedia</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 Licenses </a:t>
            </a:r>
            <a:endParaRPr lang="en-US" dirty="0"/>
          </a:p>
        </p:txBody>
      </p:sp>
      <p:sp>
        <p:nvSpPr>
          <p:cNvPr id="3" name="Content Placeholder 2"/>
          <p:cNvSpPr>
            <a:spLocks noGrp="1"/>
          </p:cNvSpPr>
          <p:nvPr>
            <p:ph idx="1"/>
          </p:nvPr>
        </p:nvSpPr>
        <p:spPr>
          <a:xfrm>
            <a:off x="463550" y="1443037"/>
            <a:ext cx="7644291" cy="4397177"/>
          </a:xfrm>
        </p:spPr>
        <p:txBody>
          <a:bodyPr/>
          <a:lstStyle/>
          <a:p>
            <a:r>
              <a:rPr lang="en-US" dirty="0" smtClean="0"/>
              <a:t>legally valid, no charge</a:t>
            </a:r>
          </a:p>
          <a:p>
            <a:r>
              <a:rPr lang="en-US" dirty="0" smtClean="0"/>
              <a:t>you retain copyrights</a:t>
            </a:r>
          </a:p>
          <a:p>
            <a:r>
              <a:rPr lang="en-US" dirty="0" smtClean="0"/>
              <a:t>allows you to prevent </a:t>
            </a:r>
            <a:r>
              <a:rPr lang="en-US" dirty="0"/>
              <a:t>some uses of a </a:t>
            </a:r>
            <a:r>
              <a:rPr lang="en-US" dirty="0" smtClean="0"/>
              <a:t>work, authorize </a:t>
            </a:r>
            <a:r>
              <a:rPr lang="en-US" dirty="0"/>
              <a:t>others.</a:t>
            </a:r>
            <a:r>
              <a:rPr lang="en-US" dirty="0" smtClean="0"/>
              <a:t> </a:t>
            </a:r>
          </a:p>
          <a:p>
            <a:endParaRPr lang="en-US" dirty="0" smtClean="0"/>
          </a:p>
          <a:p>
            <a:endParaRPr lang="en-US" dirty="0"/>
          </a:p>
        </p:txBody>
      </p:sp>
      <p:pic>
        <p:nvPicPr>
          <p:cNvPr id="4" name="Picture 3" descr="cc_logo.jpg"/>
          <p:cNvPicPr>
            <a:picLocks noChangeAspect="1"/>
          </p:cNvPicPr>
          <p:nvPr/>
        </p:nvPicPr>
        <p:blipFill>
          <a:blip r:embed="rId3"/>
          <a:stretch>
            <a:fillRect/>
          </a:stretch>
        </p:blipFill>
        <p:spPr>
          <a:xfrm>
            <a:off x="3878489" y="4277764"/>
            <a:ext cx="1409700" cy="14097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 Licenses</a:t>
            </a:r>
            <a:endParaRPr lang="en-US" dirty="0"/>
          </a:p>
        </p:txBody>
      </p:sp>
      <p:pic>
        <p:nvPicPr>
          <p:cNvPr id="5" name="Picture 4" descr="cc_noncommercial.png">
            <a:hlinkClick r:id="rId3"/>
          </p:cNvPr>
          <p:cNvPicPr>
            <a:picLocks noChangeAspect="1"/>
          </p:cNvPicPr>
          <p:nvPr/>
        </p:nvPicPr>
        <p:blipFill>
          <a:blip r:embed="rId4"/>
          <a:stretch>
            <a:fillRect/>
          </a:stretch>
        </p:blipFill>
        <p:spPr>
          <a:xfrm>
            <a:off x="350494" y="2733180"/>
            <a:ext cx="1509205" cy="531652"/>
          </a:xfrm>
          <a:prstGeom prst="rect">
            <a:avLst/>
          </a:prstGeom>
        </p:spPr>
      </p:pic>
      <p:pic>
        <p:nvPicPr>
          <p:cNvPr id="6" name="Picture 5" descr="cc_noderivatives.png">
            <a:hlinkClick r:id="rId5"/>
          </p:cNvPr>
          <p:cNvPicPr>
            <a:picLocks noChangeAspect="1"/>
          </p:cNvPicPr>
          <p:nvPr/>
        </p:nvPicPr>
        <p:blipFill>
          <a:blip r:embed="rId6"/>
          <a:stretch>
            <a:fillRect/>
          </a:stretch>
        </p:blipFill>
        <p:spPr>
          <a:xfrm>
            <a:off x="327816" y="3674412"/>
            <a:ext cx="1544667" cy="544144"/>
          </a:xfrm>
          <a:prstGeom prst="rect">
            <a:avLst/>
          </a:prstGeom>
        </p:spPr>
      </p:pic>
      <p:pic>
        <p:nvPicPr>
          <p:cNvPr id="7" name="Picture 6" descr="cc_sharealike.png">
            <a:hlinkClick r:id="rId7"/>
          </p:cNvPr>
          <p:cNvPicPr>
            <a:picLocks noChangeAspect="1"/>
          </p:cNvPicPr>
          <p:nvPr/>
        </p:nvPicPr>
        <p:blipFill>
          <a:blip r:embed="rId8"/>
          <a:stretch>
            <a:fillRect/>
          </a:stretch>
        </p:blipFill>
        <p:spPr>
          <a:xfrm>
            <a:off x="316476" y="4658503"/>
            <a:ext cx="1543226" cy="543636"/>
          </a:xfrm>
          <a:prstGeom prst="rect">
            <a:avLst/>
          </a:prstGeom>
        </p:spPr>
      </p:pic>
      <p:pic>
        <p:nvPicPr>
          <p:cNvPr id="9" name="Picture 8" descr="cc_attribution.png">
            <a:hlinkClick r:id="rId9"/>
          </p:cNvPr>
          <p:cNvPicPr>
            <a:picLocks noChangeAspect="1"/>
          </p:cNvPicPr>
          <p:nvPr/>
        </p:nvPicPr>
        <p:blipFill>
          <a:blip r:embed="rId10"/>
          <a:stretch>
            <a:fillRect/>
          </a:stretch>
        </p:blipFill>
        <p:spPr>
          <a:xfrm>
            <a:off x="350496" y="1780424"/>
            <a:ext cx="1519247" cy="535189"/>
          </a:xfrm>
          <a:prstGeom prst="rect">
            <a:avLst/>
          </a:prstGeom>
        </p:spPr>
      </p:pic>
      <p:sp>
        <p:nvSpPr>
          <p:cNvPr id="10" name="TextBox 9"/>
          <p:cNvSpPr txBox="1"/>
          <p:nvPr/>
        </p:nvSpPr>
        <p:spPr>
          <a:xfrm>
            <a:off x="2052480" y="1803098"/>
            <a:ext cx="5567762" cy="461665"/>
          </a:xfrm>
          <a:prstGeom prst="rect">
            <a:avLst/>
          </a:prstGeom>
          <a:noFill/>
        </p:spPr>
        <p:txBody>
          <a:bodyPr wrap="square" rtlCol="0">
            <a:spAutoFit/>
          </a:bodyPr>
          <a:lstStyle/>
          <a:p>
            <a:r>
              <a:rPr lang="en-US" sz="2400" dirty="0" smtClean="0"/>
              <a:t>Attribution</a:t>
            </a:r>
            <a:endParaRPr lang="en-US" sz="2400" dirty="0"/>
          </a:p>
        </p:txBody>
      </p:sp>
      <p:sp>
        <p:nvSpPr>
          <p:cNvPr id="11" name="TextBox 10"/>
          <p:cNvSpPr txBox="1"/>
          <p:nvPr/>
        </p:nvSpPr>
        <p:spPr>
          <a:xfrm>
            <a:off x="2102826" y="2771993"/>
            <a:ext cx="5567762" cy="461665"/>
          </a:xfrm>
          <a:prstGeom prst="rect">
            <a:avLst/>
          </a:prstGeom>
          <a:noFill/>
        </p:spPr>
        <p:txBody>
          <a:bodyPr wrap="square" rtlCol="0">
            <a:spAutoFit/>
          </a:bodyPr>
          <a:lstStyle/>
          <a:p>
            <a:r>
              <a:rPr lang="en-US" sz="2400" dirty="0" smtClean="0"/>
              <a:t>Attribution Non-commercial</a:t>
            </a:r>
            <a:endParaRPr lang="en-US" sz="2400" dirty="0"/>
          </a:p>
        </p:txBody>
      </p:sp>
      <p:sp>
        <p:nvSpPr>
          <p:cNvPr id="12" name="TextBox 11"/>
          <p:cNvSpPr txBox="1"/>
          <p:nvPr/>
        </p:nvSpPr>
        <p:spPr>
          <a:xfrm>
            <a:off x="2073791" y="3718207"/>
            <a:ext cx="5567762" cy="461665"/>
          </a:xfrm>
          <a:prstGeom prst="rect">
            <a:avLst/>
          </a:prstGeom>
          <a:noFill/>
        </p:spPr>
        <p:txBody>
          <a:bodyPr wrap="square" rtlCol="0">
            <a:spAutoFit/>
          </a:bodyPr>
          <a:lstStyle/>
          <a:p>
            <a:r>
              <a:rPr lang="en-US" sz="2400" dirty="0" smtClean="0"/>
              <a:t>Attribution No Derivatives</a:t>
            </a:r>
            <a:endParaRPr lang="en-US" sz="2400" dirty="0"/>
          </a:p>
        </p:txBody>
      </p:sp>
      <p:sp>
        <p:nvSpPr>
          <p:cNvPr id="13" name="TextBox 12"/>
          <p:cNvSpPr txBox="1"/>
          <p:nvPr/>
        </p:nvSpPr>
        <p:spPr>
          <a:xfrm>
            <a:off x="2078776" y="4732465"/>
            <a:ext cx="5567762" cy="461665"/>
          </a:xfrm>
          <a:prstGeom prst="rect">
            <a:avLst/>
          </a:prstGeom>
          <a:noFill/>
        </p:spPr>
        <p:txBody>
          <a:bodyPr wrap="square" rtlCol="0">
            <a:spAutoFit/>
          </a:bodyPr>
          <a:lstStyle/>
          <a:p>
            <a:r>
              <a:rPr lang="en-US" sz="2400" dirty="0" smtClean="0"/>
              <a:t>Attribution Share Alike</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 Journals </a:t>
            </a:r>
            <a:endParaRPr lang="en-US" dirty="0"/>
          </a:p>
        </p:txBody>
      </p:sp>
      <p:pic>
        <p:nvPicPr>
          <p:cNvPr id="5" name="Picture 4" descr="PLOSPathogens.tiff"/>
          <p:cNvPicPr>
            <a:picLocks noChangeAspect="1"/>
          </p:cNvPicPr>
          <p:nvPr/>
        </p:nvPicPr>
        <p:blipFill>
          <a:blip r:embed="rId3"/>
          <a:stretch>
            <a:fillRect/>
          </a:stretch>
        </p:blipFill>
        <p:spPr>
          <a:xfrm>
            <a:off x="443526" y="1287819"/>
            <a:ext cx="5895433" cy="4719829"/>
          </a:xfrm>
          <a:prstGeom prst="rect">
            <a:avLst/>
          </a:prstGeom>
          <a:ln>
            <a:solidFill>
              <a:schemeClr val="bg2"/>
            </a:solidFill>
          </a:ln>
        </p:spPr>
      </p:pic>
      <p:pic>
        <p:nvPicPr>
          <p:cNvPr id="6" name="Picture 5"/>
          <p:cNvPicPr>
            <a:picLocks noChangeAspect="1"/>
          </p:cNvPicPr>
          <p:nvPr/>
        </p:nvPicPr>
        <p:blipFill>
          <a:blip r:embed="rId4"/>
          <a:stretch>
            <a:fillRect/>
          </a:stretch>
        </p:blipFill>
        <p:spPr>
          <a:xfrm>
            <a:off x="6475893" y="2900845"/>
            <a:ext cx="2298682" cy="809763"/>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 Repositories</a:t>
            </a:r>
            <a:endParaRPr lang="en-US" dirty="0"/>
          </a:p>
        </p:txBody>
      </p:sp>
      <p:pic>
        <p:nvPicPr>
          <p:cNvPr id="4" name="Picture 3" descr="MUNRepo_CC.tiff"/>
          <p:cNvPicPr>
            <a:picLocks noChangeAspect="1"/>
          </p:cNvPicPr>
          <p:nvPr/>
        </p:nvPicPr>
        <p:blipFill>
          <a:blip r:embed="rId2"/>
          <a:stretch>
            <a:fillRect/>
          </a:stretch>
        </p:blipFill>
        <p:spPr>
          <a:xfrm>
            <a:off x="322896" y="1574759"/>
            <a:ext cx="7021004" cy="4035328"/>
          </a:xfrm>
          <a:prstGeom prst="rect">
            <a:avLst/>
          </a:prstGeom>
          <a:ln>
            <a:solidFill>
              <a:schemeClr val="bg2"/>
            </a:solidFill>
          </a:ln>
        </p:spPr>
      </p:pic>
      <p:pic>
        <p:nvPicPr>
          <p:cNvPr id="5" name="Picture 4"/>
          <p:cNvPicPr>
            <a:picLocks noChangeAspect="1"/>
          </p:cNvPicPr>
          <p:nvPr/>
        </p:nvPicPr>
        <p:blipFill>
          <a:blip r:embed="rId3"/>
          <a:stretch>
            <a:fillRect/>
          </a:stretch>
        </p:blipFill>
        <p:spPr>
          <a:xfrm>
            <a:off x="6652589" y="3235740"/>
            <a:ext cx="2079236" cy="73245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 Open Courseware </a:t>
            </a:r>
            <a:endParaRPr lang="en-US" dirty="0"/>
          </a:p>
        </p:txBody>
      </p:sp>
      <p:pic>
        <p:nvPicPr>
          <p:cNvPr id="4" name="Picture 3" descr="classwebsite.tiff"/>
          <p:cNvPicPr>
            <a:picLocks noChangeAspect="1"/>
          </p:cNvPicPr>
          <p:nvPr/>
        </p:nvPicPr>
        <p:blipFill>
          <a:blip r:embed="rId3"/>
          <a:srcRect l="18686"/>
          <a:stretch>
            <a:fillRect/>
          </a:stretch>
        </p:blipFill>
        <p:spPr>
          <a:xfrm>
            <a:off x="496971" y="1259360"/>
            <a:ext cx="5730562" cy="4717892"/>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6509023" y="2694608"/>
            <a:ext cx="2204636" cy="77663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Text Books</a:t>
            </a:r>
            <a:endParaRPr lang="en-US" dirty="0"/>
          </a:p>
        </p:txBody>
      </p:sp>
      <p:pic>
        <p:nvPicPr>
          <p:cNvPr id="4" name="Picture 3" descr="textbooks_flatworld.tiff"/>
          <p:cNvPicPr>
            <a:picLocks noChangeAspect="1"/>
          </p:cNvPicPr>
          <p:nvPr/>
        </p:nvPicPr>
        <p:blipFill>
          <a:blip r:embed="rId3"/>
          <a:stretch>
            <a:fillRect/>
          </a:stretch>
        </p:blipFill>
        <p:spPr>
          <a:xfrm>
            <a:off x="211834" y="1590259"/>
            <a:ext cx="7398941" cy="405051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6497980" y="3743738"/>
            <a:ext cx="2204636" cy="77663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Educational Resources</a:t>
            </a:r>
            <a:endParaRPr lang="en-US" dirty="0"/>
          </a:p>
        </p:txBody>
      </p:sp>
      <p:pic>
        <p:nvPicPr>
          <p:cNvPr id="7" name="Picture 6" descr="openmolecules.tiff"/>
          <p:cNvPicPr>
            <a:picLocks noChangeAspect="1"/>
          </p:cNvPicPr>
          <p:nvPr/>
        </p:nvPicPr>
        <p:blipFill>
          <a:blip r:embed="rId2"/>
          <a:stretch>
            <a:fillRect/>
          </a:stretch>
        </p:blipFill>
        <p:spPr>
          <a:xfrm>
            <a:off x="517319" y="1333870"/>
            <a:ext cx="5876846" cy="4665053"/>
          </a:xfrm>
          <a:prstGeom prst="rect">
            <a:avLst/>
          </a:prstGeom>
          <a:ln>
            <a:solidFill>
              <a:schemeClr val="bg2"/>
            </a:solidFill>
          </a:ln>
        </p:spPr>
      </p:pic>
      <p:pic>
        <p:nvPicPr>
          <p:cNvPr id="6" name="Picture 5"/>
          <p:cNvPicPr>
            <a:picLocks noChangeAspect="1"/>
          </p:cNvPicPr>
          <p:nvPr/>
        </p:nvPicPr>
        <p:blipFill>
          <a:blip r:embed="rId3"/>
          <a:stretch>
            <a:fillRect/>
          </a:stretch>
        </p:blipFill>
        <p:spPr>
          <a:xfrm>
            <a:off x="6001018" y="2083628"/>
            <a:ext cx="2314713" cy="81541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386" y="2594330"/>
            <a:ext cx="7000875" cy="765175"/>
          </a:xfrm>
        </p:spPr>
        <p:txBody>
          <a:bodyPr/>
          <a:lstStyle/>
          <a:p>
            <a:pPr algn="ctr"/>
            <a:r>
              <a:rPr lang="en-US" dirty="0" smtClean="0"/>
              <a:t>Faculty Engagement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Copyrights  </a:t>
            </a:r>
            <a:endParaRPr lang="en-US" dirty="0"/>
          </a:p>
        </p:txBody>
      </p:sp>
      <p:sp>
        <p:nvSpPr>
          <p:cNvPr id="3" name="Content Placeholder 2"/>
          <p:cNvSpPr>
            <a:spLocks noGrp="1"/>
          </p:cNvSpPr>
          <p:nvPr>
            <p:ph idx="1"/>
          </p:nvPr>
        </p:nvSpPr>
        <p:spPr>
          <a:xfrm>
            <a:off x="463550" y="1443038"/>
            <a:ext cx="7015163" cy="4431198"/>
          </a:xfrm>
        </p:spPr>
        <p:txBody>
          <a:bodyPr/>
          <a:lstStyle/>
          <a:p>
            <a:r>
              <a:rPr lang="en-US" dirty="0" smtClean="0"/>
              <a:t>reproduce</a:t>
            </a:r>
          </a:p>
          <a:p>
            <a:r>
              <a:rPr lang="en-US" dirty="0" smtClean="0"/>
              <a:t>distribute</a:t>
            </a:r>
          </a:p>
          <a:p>
            <a:r>
              <a:rPr lang="en-US" dirty="0" smtClean="0"/>
              <a:t>publicly display</a:t>
            </a:r>
          </a:p>
          <a:p>
            <a:r>
              <a:rPr lang="en-US" dirty="0" smtClean="0"/>
              <a:t>publicly perform </a:t>
            </a:r>
          </a:p>
          <a:p>
            <a:r>
              <a:rPr lang="en-US" dirty="0" smtClean="0"/>
              <a:t>prepare </a:t>
            </a:r>
            <a:r>
              <a:rPr lang="en-US" dirty="0"/>
              <a:t>derivative works</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P&amp;T Fears </a:t>
            </a:r>
            <a:endParaRPr lang="en-US" dirty="0"/>
          </a:p>
        </p:txBody>
      </p:sp>
      <p:sp>
        <p:nvSpPr>
          <p:cNvPr id="3" name="Content Placeholder 2"/>
          <p:cNvSpPr>
            <a:spLocks noGrp="1"/>
          </p:cNvSpPr>
          <p:nvPr>
            <p:ph idx="1"/>
          </p:nvPr>
        </p:nvSpPr>
        <p:spPr>
          <a:xfrm>
            <a:off x="902260" y="2505178"/>
            <a:ext cx="7015163" cy="1270144"/>
          </a:xfrm>
        </p:spPr>
        <p:txBody>
          <a:bodyPr/>
          <a:lstStyle/>
          <a:p>
            <a:pPr marL="0" indent="0">
              <a:buNone/>
            </a:pPr>
            <a:r>
              <a:rPr lang="en-US" dirty="0" smtClean="0"/>
              <a:t>Will OA publishing effect my ability to get tenure or promotion?</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Federal Research Public Access Act of 2009</a:t>
            </a:r>
          </a:p>
        </p:txBody>
      </p:sp>
      <p:sp>
        <p:nvSpPr>
          <p:cNvPr id="3" name="Content Placeholder 2"/>
          <p:cNvSpPr>
            <a:spLocks noGrp="1"/>
          </p:cNvSpPr>
          <p:nvPr>
            <p:ph idx="1"/>
          </p:nvPr>
        </p:nvSpPr>
        <p:spPr>
          <a:xfrm>
            <a:off x="663038" y="1743027"/>
            <a:ext cx="7442879" cy="3337813"/>
          </a:xfrm>
        </p:spPr>
        <p:txBody>
          <a:bodyPr/>
          <a:lstStyle/>
          <a:p>
            <a:r>
              <a:rPr lang="en-US" dirty="0" smtClean="0"/>
              <a:t>Federal agencies with extramural research expenditures of over $100,000,000</a:t>
            </a:r>
          </a:p>
          <a:p>
            <a:endParaRPr lang="en-US" sz="1000" dirty="0" smtClean="0"/>
          </a:p>
          <a:p>
            <a:r>
              <a:rPr lang="en-US" dirty="0" smtClean="0"/>
              <a:t>Results from research supported, in whole or in part, by </a:t>
            </a:r>
            <a:r>
              <a:rPr lang="en-US" dirty="0" err="1" smtClean="0"/>
              <a:t>gov</a:t>
            </a:r>
            <a:r>
              <a:rPr lang="en-US" dirty="0" smtClean="0"/>
              <a:t> funding must be made freely available online</a:t>
            </a:r>
          </a:p>
          <a:p>
            <a:endParaRPr lang="en-US" dirty="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Science Foundation</a:t>
            </a:r>
            <a:endParaRPr lang="en-US" dirty="0"/>
          </a:p>
        </p:txBody>
      </p:sp>
      <p:sp>
        <p:nvSpPr>
          <p:cNvPr id="3" name="Content Placeholder 2"/>
          <p:cNvSpPr>
            <a:spLocks noGrp="1"/>
          </p:cNvSpPr>
          <p:nvPr>
            <p:ph idx="1"/>
          </p:nvPr>
        </p:nvSpPr>
        <p:spPr>
          <a:xfrm>
            <a:off x="673377" y="1674947"/>
            <a:ext cx="7487754" cy="3493397"/>
          </a:xfrm>
          <a:ln>
            <a:solidFill>
              <a:schemeClr val="bg2"/>
            </a:solidFill>
          </a:ln>
        </p:spPr>
        <p:txBody>
          <a:bodyPr/>
          <a:lstStyle/>
          <a:p>
            <a:pPr indent="11113">
              <a:buNone/>
            </a:pPr>
            <a:r>
              <a:rPr lang="en-US" dirty="0" smtClean="0"/>
              <a:t>Investigators are expected to share with other researchers, within a reasonable time, the primary data, samples, physical collections and other supporting materials created or gathered in the course of work under NSF grants. </a:t>
            </a:r>
          </a:p>
          <a:p>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CIHR OA Policy</a:t>
            </a:r>
            <a:endParaRPr lang="en-US" dirty="0"/>
          </a:p>
        </p:txBody>
      </p:sp>
      <p:pic>
        <p:nvPicPr>
          <p:cNvPr id="4" name="Picture 3" descr="CIHR_OA_policy.tiff"/>
          <p:cNvPicPr>
            <a:picLocks noChangeAspect="1"/>
          </p:cNvPicPr>
          <p:nvPr/>
        </p:nvPicPr>
        <p:blipFill>
          <a:blip r:embed="rId3"/>
          <a:stretch>
            <a:fillRect/>
          </a:stretch>
        </p:blipFill>
        <p:spPr>
          <a:xfrm>
            <a:off x="1203743" y="1517332"/>
            <a:ext cx="6725478" cy="4349257"/>
          </a:xfrm>
          <a:prstGeom prst="rect">
            <a:avLst/>
          </a:prstGeom>
          <a:ln>
            <a:solidFill>
              <a:schemeClr val="bg2"/>
            </a:solid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P&amp;T Solutions</a:t>
            </a:r>
            <a:endParaRPr lang="en-US" dirty="0"/>
          </a:p>
        </p:txBody>
      </p:sp>
      <p:sp>
        <p:nvSpPr>
          <p:cNvPr id="3" name="Content Placeholder 2"/>
          <p:cNvSpPr>
            <a:spLocks noGrp="1"/>
          </p:cNvSpPr>
          <p:nvPr>
            <p:ph idx="1"/>
          </p:nvPr>
        </p:nvSpPr>
        <p:spPr>
          <a:xfrm>
            <a:off x="463550" y="1443038"/>
            <a:ext cx="7015163" cy="586862"/>
          </a:xfrm>
        </p:spPr>
        <p:txBody>
          <a:bodyPr/>
          <a:lstStyle/>
          <a:p>
            <a:pPr>
              <a:buNone/>
            </a:pPr>
            <a:r>
              <a:rPr lang="en-US" sz="2400" dirty="0" smtClean="0"/>
              <a:t>Statement of support from Administration</a:t>
            </a:r>
          </a:p>
        </p:txBody>
      </p:sp>
      <p:pic>
        <p:nvPicPr>
          <p:cNvPr id="4" name="Picture 3" descr="ConcordiaReport_Office Research.tiff"/>
          <p:cNvPicPr>
            <a:picLocks noChangeAspect="1"/>
          </p:cNvPicPr>
          <p:nvPr/>
        </p:nvPicPr>
        <p:blipFill>
          <a:blip r:embed="rId3"/>
          <a:srcRect b="32589"/>
          <a:stretch>
            <a:fillRect/>
          </a:stretch>
        </p:blipFill>
        <p:spPr>
          <a:xfrm>
            <a:off x="555629" y="2211335"/>
            <a:ext cx="8072244" cy="354949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Collective Agreement</a:t>
            </a:r>
            <a:endParaRPr lang="en-US" b="1" dirty="0"/>
          </a:p>
        </p:txBody>
      </p:sp>
      <p:sp>
        <p:nvSpPr>
          <p:cNvPr id="3" name="Content Placeholder 2"/>
          <p:cNvSpPr>
            <a:spLocks noGrp="1"/>
          </p:cNvSpPr>
          <p:nvPr>
            <p:ph idx="1"/>
          </p:nvPr>
        </p:nvSpPr>
        <p:spPr>
          <a:xfrm>
            <a:off x="735683" y="1713554"/>
            <a:ext cx="7629734" cy="3679103"/>
          </a:xfrm>
        </p:spPr>
        <p:txBody>
          <a:bodyPr/>
          <a:lstStyle/>
          <a:p>
            <a:pPr>
              <a:buNone/>
            </a:pPr>
            <a:r>
              <a:rPr lang="en-US" dirty="0" smtClean="0"/>
              <a:t>   We will regard a record of open access publication as evidence of service to the community, in evaluation of applications for faculty appointments, promotions and grants.</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OA Policies</a:t>
            </a:r>
            <a:endParaRPr lang="en-US" dirty="0"/>
          </a:p>
        </p:txBody>
      </p:sp>
      <p:sp>
        <p:nvSpPr>
          <p:cNvPr id="3" name="Content Placeholder 2"/>
          <p:cNvSpPr>
            <a:spLocks noGrp="1"/>
          </p:cNvSpPr>
          <p:nvPr>
            <p:ph idx="1"/>
          </p:nvPr>
        </p:nvSpPr>
        <p:spPr>
          <a:xfrm>
            <a:off x="463550" y="1619726"/>
            <a:ext cx="7440177" cy="2852875"/>
          </a:xfrm>
        </p:spPr>
        <p:txBody>
          <a:bodyPr/>
          <a:lstStyle/>
          <a:p>
            <a:pPr marL="363538" lvl="1" indent="-363538">
              <a:spcAft>
                <a:spcPts val="600"/>
              </a:spcAft>
              <a:buFont typeface="Arial"/>
              <a:buChar char="•"/>
            </a:pPr>
            <a:r>
              <a:rPr lang="en-US" sz="3200" b="1" dirty="0" smtClean="0"/>
              <a:t>Collective, university-wide action. </a:t>
            </a:r>
            <a:endParaRPr lang="en-US" sz="1200" b="1" dirty="0" smtClean="0"/>
          </a:p>
          <a:p>
            <a:pPr marL="363538" lvl="1" indent="-363538">
              <a:spcAft>
                <a:spcPts val="600"/>
              </a:spcAft>
              <a:buFont typeface="Arial"/>
              <a:buChar char="•"/>
            </a:pPr>
            <a:r>
              <a:rPr lang="en-US" sz="3200" b="1" dirty="0" smtClean="0"/>
              <a:t>Faculty agreements to retain author rights, and allow open access to intellectual output.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Harvard</a:t>
            </a:r>
            <a:endParaRPr lang="en-US" dirty="0"/>
          </a:p>
        </p:txBody>
      </p:sp>
      <p:pic>
        <p:nvPicPr>
          <p:cNvPr id="4" name="Picture 3" descr="harvard.tiff"/>
          <p:cNvPicPr>
            <a:picLocks noChangeAspect="1"/>
          </p:cNvPicPr>
          <p:nvPr/>
        </p:nvPicPr>
        <p:blipFill>
          <a:blip r:embed="rId3"/>
          <a:stretch>
            <a:fillRect/>
          </a:stretch>
        </p:blipFill>
        <p:spPr>
          <a:xfrm>
            <a:off x="476265" y="1285606"/>
            <a:ext cx="7710953" cy="4666891"/>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a:t>
            </a:r>
            <a:endParaRPr lang="en-US" dirty="0"/>
          </a:p>
        </p:txBody>
      </p:sp>
      <p:pic>
        <p:nvPicPr>
          <p:cNvPr id="4" name="Picture 3" descr="MIT_OAPolicy.tiff"/>
          <p:cNvPicPr>
            <a:picLocks noChangeAspect="1"/>
          </p:cNvPicPr>
          <p:nvPr/>
        </p:nvPicPr>
        <p:blipFill>
          <a:blip r:embed="rId2"/>
          <a:stretch>
            <a:fillRect/>
          </a:stretch>
        </p:blipFill>
        <p:spPr>
          <a:xfrm>
            <a:off x="460772" y="1397210"/>
            <a:ext cx="8303886" cy="4532538"/>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Models</a:t>
            </a:r>
            <a:endParaRPr lang="en-US" dirty="0"/>
          </a:p>
        </p:txBody>
      </p:sp>
      <p:sp>
        <p:nvSpPr>
          <p:cNvPr id="3" name="Content Placeholder 2"/>
          <p:cNvSpPr>
            <a:spLocks noGrp="1"/>
          </p:cNvSpPr>
          <p:nvPr>
            <p:ph idx="1"/>
          </p:nvPr>
        </p:nvSpPr>
        <p:spPr>
          <a:xfrm>
            <a:off x="463550" y="1631663"/>
            <a:ext cx="7642363" cy="4144962"/>
          </a:xfrm>
        </p:spPr>
        <p:txBody>
          <a:bodyPr/>
          <a:lstStyle/>
          <a:p>
            <a:r>
              <a:rPr lang="en-US" dirty="0" smtClean="0"/>
              <a:t>Many models transfer the costs of scholarly publishing to the university.</a:t>
            </a:r>
          </a:p>
          <a:p>
            <a:endParaRPr lang="en-US" sz="1600" dirty="0" smtClean="0"/>
          </a:p>
          <a:p>
            <a:r>
              <a:rPr lang="en-US" dirty="0" smtClean="0"/>
              <a:t>Author’s fees, publishing platforms</a:t>
            </a:r>
          </a:p>
          <a:p>
            <a:endParaRPr lang="en-US" sz="1600" dirty="0" smtClean="0"/>
          </a:p>
          <a:p>
            <a:r>
              <a:rPr lang="en-US" dirty="0" smtClean="0"/>
              <a:t>BUT we already pay, so it’s just a redirection of funds.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Rights</a:t>
            </a:r>
            <a:endParaRPr lang="en-US" dirty="0"/>
          </a:p>
        </p:txBody>
      </p:sp>
      <p:sp>
        <p:nvSpPr>
          <p:cNvPr id="3" name="Content Placeholder 2"/>
          <p:cNvSpPr>
            <a:spLocks noGrp="1"/>
          </p:cNvSpPr>
          <p:nvPr>
            <p:ph idx="1"/>
          </p:nvPr>
        </p:nvSpPr>
        <p:spPr>
          <a:xfrm>
            <a:off x="463550" y="1443037"/>
            <a:ext cx="7015163" cy="3773465"/>
          </a:xfrm>
        </p:spPr>
        <p:txBody>
          <a:bodyPr/>
          <a:lstStyle/>
          <a:p>
            <a:pPr>
              <a:buFont typeface="Arial"/>
              <a:buChar char="•"/>
            </a:pPr>
            <a:r>
              <a:rPr lang="en-US" dirty="0" smtClean="0"/>
              <a:t>assign </a:t>
            </a:r>
            <a:r>
              <a:rPr lang="en-US" dirty="0"/>
              <a:t>ownership </a:t>
            </a:r>
            <a:r>
              <a:rPr lang="en-US" dirty="0" smtClean="0"/>
              <a:t>of copyright</a:t>
            </a:r>
          </a:p>
          <a:p>
            <a:r>
              <a:rPr lang="en-US" dirty="0"/>
              <a:t>g</a:t>
            </a:r>
            <a:r>
              <a:rPr lang="en-US" dirty="0" smtClean="0"/>
              <a:t>rant permission via license</a:t>
            </a:r>
          </a:p>
          <a:p>
            <a:pPr>
              <a:buNone/>
            </a:pPr>
            <a:endParaRPr lang="en-US" dirty="0" smtClean="0"/>
          </a:p>
          <a:p>
            <a:pPr>
              <a:buNone/>
            </a:pPr>
            <a:endParaRPr lang="en-US" dirty="0" smtClean="0"/>
          </a:p>
          <a:p>
            <a:pPr algn="ctr">
              <a:buNone/>
            </a:pPr>
            <a:r>
              <a:rPr lang="en-US" dirty="0" smtClean="0"/>
              <a:t>all rights? exclusive? perpetual?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 Success</a:t>
            </a:r>
            <a:endParaRPr lang="en-US" dirty="0"/>
          </a:p>
        </p:txBody>
      </p:sp>
      <p:sp>
        <p:nvSpPr>
          <p:cNvPr id="3" name="Content Placeholder 2"/>
          <p:cNvSpPr>
            <a:spLocks noGrp="1"/>
          </p:cNvSpPr>
          <p:nvPr>
            <p:ph idx="1"/>
          </p:nvPr>
        </p:nvSpPr>
        <p:spPr>
          <a:xfrm>
            <a:off x="463550" y="2297368"/>
            <a:ext cx="7653407" cy="1593417"/>
          </a:xfrm>
        </p:spPr>
        <p:txBody>
          <a:bodyPr/>
          <a:lstStyle/>
          <a:p>
            <a:r>
              <a:rPr lang="en-US" dirty="0" smtClean="0"/>
              <a:t>20% of peer-reviewed articles across all disciplines are now freely available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Tipping Point</a:t>
            </a:r>
            <a:endParaRPr lang="en-US" dirty="0"/>
          </a:p>
        </p:txBody>
      </p:sp>
      <p:sp>
        <p:nvSpPr>
          <p:cNvPr id="4" name="Isosceles Triangle 3"/>
          <p:cNvSpPr/>
          <p:nvPr/>
        </p:nvSpPr>
        <p:spPr>
          <a:xfrm>
            <a:off x="4193687" y="4922494"/>
            <a:ext cx="822960" cy="822960"/>
          </a:xfrm>
          <a:prstGeom prst="triangle">
            <a:avLst/>
          </a:prstGeom>
          <a:solidFill>
            <a:srgbClr val="660066"/>
          </a:solidFill>
          <a:ln/>
        </p:spPr>
        <p:style>
          <a:lnRef idx="1">
            <a:schemeClr val="accent1"/>
          </a:lnRef>
          <a:fillRef idx="3">
            <a:schemeClr val="accent1"/>
          </a:fillRef>
          <a:effectRef idx="2">
            <a:schemeClr val="accent1"/>
          </a:effectRef>
          <a:fontRef idx="minor">
            <a:schemeClr val="lt1"/>
          </a:fontRef>
        </p:style>
      </p:sp>
      <p:sp>
        <p:nvSpPr>
          <p:cNvPr id="5" name="Minus 4"/>
          <p:cNvSpPr/>
          <p:nvPr/>
        </p:nvSpPr>
        <p:spPr>
          <a:xfrm>
            <a:off x="1535079" y="4370321"/>
            <a:ext cx="6151216" cy="822960"/>
          </a:xfrm>
          <a:prstGeom prst="mathMinus">
            <a:avLst/>
          </a:prstGeom>
          <a:solidFill>
            <a:srgbClr val="660066"/>
          </a:solidFill>
          <a:ln/>
        </p:spPr>
        <p:style>
          <a:lnRef idx="1">
            <a:schemeClr val="accent1"/>
          </a:lnRef>
          <a:fillRef idx="3">
            <a:schemeClr val="accent1"/>
          </a:fillRef>
          <a:effectRef idx="2">
            <a:schemeClr val="accent1"/>
          </a:effectRef>
          <a:fontRef idx="minor">
            <a:schemeClr val="lt1"/>
          </a:fontRef>
        </p:style>
      </p:sp>
      <p:sp>
        <p:nvSpPr>
          <p:cNvPr id="11" name="TextBox 10"/>
          <p:cNvSpPr txBox="1"/>
          <p:nvPr/>
        </p:nvSpPr>
        <p:spPr>
          <a:xfrm>
            <a:off x="6471490" y="1546089"/>
            <a:ext cx="1678609" cy="646331"/>
          </a:xfrm>
          <a:prstGeom prst="rect">
            <a:avLst/>
          </a:prstGeom>
          <a:noFill/>
        </p:spPr>
        <p:txBody>
          <a:bodyPr wrap="square" rtlCol="0">
            <a:spAutoFit/>
          </a:bodyPr>
          <a:lstStyle/>
          <a:p>
            <a:r>
              <a:rPr lang="en-US" dirty="0" smtClean="0"/>
              <a:t>Digital Rights</a:t>
            </a:r>
          </a:p>
          <a:p>
            <a:r>
              <a:rPr lang="en-US" dirty="0" smtClean="0"/>
              <a:t>Management </a:t>
            </a:r>
            <a:endParaRPr lang="en-US" dirty="0"/>
          </a:p>
        </p:txBody>
      </p:sp>
      <p:sp>
        <p:nvSpPr>
          <p:cNvPr id="12" name="TextBox 11"/>
          <p:cNvSpPr txBox="1"/>
          <p:nvPr/>
        </p:nvSpPr>
        <p:spPr>
          <a:xfrm>
            <a:off x="7209182" y="2537768"/>
            <a:ext cx="1678609" cy="369332"/>
          </a:xfrm>
          <a:prstGeom prst="rect">
            <a:avLst/>
          </a:prstGeom>
          <a:noFill/>
        </p:spPr>
        <p:txBody>
          <a:bodyPr wrap="square" rtlCol="0">
            <a:spAutoFit/>
          </a:bodyPr>
          <a:lstStyle/>
          <a:p>
            <a:r>
              <a:rPr lang="en-US" dirty="0" smtClean="0"/>
              <a:t>Digital Locks </a:t>
            </a:r>
            <a:endParaRPr lang="en-US" dirty="0"/>
          </a:p>
        </p:txBody>
      </p:sp>
      <p:sp>
        <p:nvSpPr>
          <p:cNvPr id="13" name="TextBox 12"/>
          <p:cNvSpPr txBox="1"/>
          <p:nvPr/>
        </p:nvSpPr>
        <p:spPr>
          <a:xfrm>
            <a:off x="6809414" y="3087712"/>
            <a:ext cx="1678609" cy="369332"/>
          </a:xfrm>
          <a:prstGeom prst="rect">
            <a:avLst/>
          </a:prstGeom>
          <a:noFill/>
        </p:spPr>
        <p:txBody>
          <a:bodyPr wrap="square" rtlCol="0">
            <a:spAutoFit/>
          </a:bodyPr>
          <a:lstStyle/>
          <a:p>
            <a:r>
              <a:rPr lang="en-US" dirty="0" smtClean="0"/>
              <a:t>Gated Sites </a:t>
            </a:r>
            <a:endParaRPr lang="en-US" dirty="0"/>
          </a:p>
        </p:txBody>
      </p:sp>
      <p:sp>
        <p:nvSpPr>
          <p:cNvPr id="14" name="TextBox 13"/>
          <p:cNvSpPr txBox="1"/>
          <p:nvPr/>
        </p:nvSpPr>
        <p:spPr>
          <a:xfrm>
            <a:off x="5404673" y="2235158"/>
            <a:ext cx="1376019" cy="646331"/>
          </a:xfrm>
          <a:prstGeom prst="rect">
            <a:avLst/>
          </a:prstGeom>
          <a:noFill/>
        </p:spPr>
        <p:txBody>
          <a:bodyPr wrap="square" rtlCol="0">
            <a:spAutoFit/>
          </a:bodyPr>
          <a:lstStyle/>
          <a:p>
            <a:r>
              <a:rPr lang="en-US" dirty="0" smtClean="0"/>
              <a:t>Three Strikes Law </a:t>
            </a:r>
            <a:endParaRPr lang="en-US" dirty="0"/>
          </a:p>
        </p:txBody>
      </p:sp>
      <p:sp>
        <p:nvSpPr>
          <p:cNvPr id="15" name="TextBox 14"/>
          <p:cNvSpPr txBox="1"/>
          <p:nvPr/>
        </p:nvSpPr>
        <p:spPr>
          <a:xfrm>
            <a:off x="5495230" y="3385906"/>
            <a:ext cx="1208157" cy="646331"/>
          </a:xfrm>
          <a:prstGeom prst="rect">
            <a:avLst/>
          </a:prstGeom>
          <a:noFill/>
        </p:spPr>
        <p:txBody>
          <a:bodyPr wrap="square" rtlCol="0">
            <a:spAutoFit/>
          </a:bodyPr>
          <a:lstStyle/>
          <a:p>
            <a:r>
              <a:rPr lang="en-US" dirty="0" smtClean="0"/>
              <a:t>Industry Pressure </a:t>
            </a:r>
            <a:endParaRPr lang="en-US" dirty="0"/>
          </a:p>
        </p:txBody>
      </p:sp>
      <p:sp>
        <p:nvSpPr>
          <p:cNvPr id="16" name="TextBox 15"/>
          <p:cNvSpPr txBox="1"/>
          <p:nvPr/>
        </p:nvSpPr>
        <p:spPr>
          <a:xfrm>
            <a:off x="7039101" y="3692915"/>
            <a:ext cx="1678609" cy="646331"/>
          </a:xfrm>
          <a:prstGeom prst="rect">
            <a:avLst/>
          </a:prstGeom>
          <a:noFill/>
        </p:spPr>
        <p:txBody>
          <a:bodyPr wrap="square" rtlCol="0">
            <a:spAutoFit/>
          </a:bodyPr>
          <a:lstStyle/>
          <a:p>
            <a:r>
              <a:rPr lang="en-US" dirty="0" smtClean="0"/>
              <a:t>Corporate Money </a:t>
            </a:r>
            <a:endParaRPr lang="en-US" dirty="0"/>
          </a:p>
        </p:txBody>
      </p:sp>
      <p:sp>
        <p:nvSpPr>
          <p:cNvPr id="17" name="TextBox 16"/>
          <p:cNvSpPr txBox="1"/>
          <p:nvPr/>
        </p:nvSpPr>
        <p:spPr>
          <a:xfrm>
            <a:off x="490330" y="2522307"/>
            <a:ext cx="1678609" cy="369332"/>
          </a:xfrm>
          <a:prstGeom prst="rect">
            <a:avLst/>
          </a:prstGeom>
          <a:noFill/>
        </p:spPr>
        <p:txBody>
          <a:bodyPr wrap="square" rtlCol="0">
            <a:spAutoFit/>
          </a:bodyPr>
          <a:lstStyle/>
          <a:p>
            <a:r>
              <a:rPr lang="en-US" dirty="0" smtClean="0"/>
              <a:t>Open Access </a:t>
            </a:r>
            <a:endParaRPr lang="en-US" dirty="0"/>
          </a:p>
        </p:txBody>
      </p:sp>
      <p:sp>
        <p:nvSpPr>
          <p:cNvPr id="18" name="TextBox 17"/>
          <p:cNvSpPr txBox="1"/>
          <p:nvPr/>
        </p:nvSpPr>
        <p:spPr>
          <a:xfrm>
            <a:off x="488122" y="3348359"/>
            <a:ext cx="1678609" cy="646331"/>
          </a:xfrm>
          <a:prstGeom prst="rect">
            <a:avLst/>
          </a:prstGeom>
          <a:noFill/>
        </p:spPr>
        <p:txBody>
          <a:bodyPr wrap="square" rtlCol="0">
            <a:spAutoFit/>
          </a:bodyPr>
          <a:lstStyle/>
          <a:p>
            <a:r>
              <a:rPr lang="en-US" dirty="0" smtClean="0"/>
              <a:t>Creative Commons </a:t>
            </a:r>
            <a:endParaRPr lang="en-US" dirty="0"/>
          </a:p>
        </p:txBody>
      </p:sp>
      <p:sp>
        <p:nvSpPr>
          <p:cNvPr id="19" name="TextBox 18"/>
          <p:cNvSpPr txBox="1"/>
          <p:nvPr/>
        </p:nvSpPr>
        <p:spPr>
          <a:xfrm>
            <a:off x="2285987" y="2948585"/>
            <a:ext cx="1678609" cy="369332"/>
          </a:xfrm>
          <a:prstGeom prst="rect">
            <a:avLst/>
          </a:prstGeom>
          <a:noFill/>
        </p:spPr>
        <p:txBody>
          <a:bodyPr wrap="square" rtlCol="0">
            <a:spAutoFit/>
          </a:bodyPr>
          <a:lstStyle/>
          <a:p>
            <a:r>
              <a:rPr lang="en-US" dirty="0" smtClean="0"/>
              <a:t>Public Data </a:t>
            </a:r>
            <a:endParaRPr lang="en-US" dirty="0"/>
          </a:p>
        </p:txBody>
      </p:sp>
      <p:sp>
        <p:nvSpPr>
          <p:cNvPr id="20" name="TextBox 19"/>
          <p:cNvSpPr txBox="1"/>
          <p:nvPr/>
        </p:nvSpPr>
        <p:spPr>
          <a:xfrm>
            <a:off x="2140229" y="3719429"/>
            <a:ext cx="1393685" cy="646331"/>
          </a:xfrm>
          <a:prstGeom prst="rect">
            <a:avLst/>
          </a:prstGeom>
          <a:noFill/>
        </p:spPr>
        <p:txBody>
          <a:bodyPr wrap="square" rtlCol="0">
            <a:spAutoFit/>
          </a:bodyPr>
          <a:lstStyle/>
          <a:p>
            <a:r>
              <a:rPr lang="en-US" dirty="0" smtClean="0"/>
              <a:t>Open Education </a:t>
            </a:r>
            <a:endParaRPr lang="en-US" dirty="0"/>
          </a:p>
        </p:txBody>
      </p:sp>
      <p:sp>
        <p:nvSpPr>
          <p:cNvPr id="21" name="TextBox 20"/>
          <p:cNvSpPr txBox="1"/>
          <p:nvPr/>
        </p:nvSpPr>
        <p:spPr>
          <a:xfrm>
            <a:off x="337933" y="1641042"/>
            <a:ext cx="1285458" cy="646331"/>
          </a:xfrm>
          <a:prstGeom prst="rect">
            <a:avLst/>
          </a:prstGeom>
          <a:noFill/>
        </p:spPr>
        <p:txBody>
          <a:bodyPr wrap="square" rtlCol="0">
            <a:spAutoFit/>
          </a:bodyPr>
          <a:lstStyle/>
          <a:p>
            <a:r>
              <a:rPr lang="en-US" dirty="0" smtClean="0"/>
              <a:t>Student Movement </a:t>
            </a:r>
            <a:endParaRPr lang="en-US" dirty="0"/>
          </a:p>
        </p:txBody>
      </p:sp>
      <p:sp>
        <p:nvSpPr>
          <p:cNvPr id="22" name="TextBox 21"/>
          <p:cNvSpPr txBox="1"/>
          <p:nvPr/>
        </p:nvSpPr>
        <p:spPr>
          <a:xfrm>
            <a:off x="1970161" y="1627772"/>
            <a:ext cx="1983404" cy="646331"/>
          </a:xfrm>
          <a:prstGeom prst="rect">
            <a:avLst/>
          </a:prstGeom>
          <a:noFill/>
        </p:spPr>
        <p:txBody>
          <a:bodyPr wrap="square" rtlCol="0">
            <a:spAutoFit/>
          </a:bodyPr>
          <a:lstStyle/>
          <a:p>
            <a:r>
              <a:rPr lang="en-US" dirty="0" smtClean="0"/>
              <a:t>Public Funding Agencies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a:t>
            </a:r>
            <a:endParaRPr lang="en-US" dirty="0"/>
          </a:p>
        </p:txBody>
      </p:sp>
      <p:sp>
        <p:nvSpPr>
          <p:cNvPr id="3" name="Content Placeholder 2"/>
          <p:cNvSpPr>
            <a:spLocks noGrp="1"/>
          </p:cNvSpPr>
          <p:nvPr>
            <p:ph idx="1"/>
          </p:nvPr>
        </p:nvSpPr>
        <p:spPr>
          <a:xfrm>
            <a:off x="463550" y="1443037"/>
            <a:ext cx="7355233" cy="3879919"/>
          </a:xfrm>
        </p:spPr>
        <p:txBody>
          <a:bodyPr/>
          <a:lstStyle/>
          <a:p>
            <a:r>
              <a:rPr lang="en-US" dirty="0" smtClean="0"/>
              <a:t>Publish in OA journals</a:t>
            </a:r>
          </a:p>
          <a:p>
            <a:r>
              <a:rPr lang="en-US" dirty="0" smtClean="0"/>
              <a:t>Archive in Research Repositories</a:t>
            </a:r>
          </a:p>
          <a:p>
            <a:r>
              <a:rPr lang="en-US" dirty="0" smtClean="0"/>
              <a:t>Use Creative Commons licenses on your unpublished works</a:t>
            </a:r>
          </a:p>
          <a:p>
            <a:r>
              <a:rPr lang="en-US" dirty="0" smtClean="0"/>
              <a:t>Share your data</a:t>
            </a:r>
          </a:p>
          <a:p>
            <a:r>
              <a:rPr lang="en-US" dirty="0" smtClean="0"/>
              <a:t>Support OA initiatives on campus</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Research</a:t>
            </a:r>
            <a:endParaRPr lang="en-US" dirty="0"/>
          </a:p>
        </p:txBody>
      </p:sp>
      <p:pic>
        <p:nvPicPr>
          <p:cNvPr id="4" name="Picture 3" descr="RightToResearch.tiff"/>
          <p:cNvPicPr>
            <a:picLocks noChangeAspect="1"/>
          </p:cNvPicPr>
          <p:nvPr/>
        </p:nvPicPr>
        <p:blipFill>
          <a:blip r:embed="rId3"/>
          <a:stretch>
            <a:fillRect/>
          </a:stretch>
        </p:blipFill>
        <p:spPr>
          <a:xfrm>
            <a:off x="535259" y="1379579"/>
            <a:ext cx="7952943" cy="4508828"/>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Publisher Agreements</a:t>
            </a:r>
            <a:endParaRPr lang="en-US" dirty="0"/>
          </a:p>
        </p:txBody>
      </p:sp>
      <p:sp>
        <p:nvSpPr>
          <p:cNvPr id="3" name="Content Placeholder 2"/>
          <p:cNvSpPr>
            <a:spLocks noGrp="1"/>
          </p:cNvSpPr>
          <p:nvPr>
            <p:ph idx="1"/>
          </p:nvPr>
        </p:nvSpPr>
        <p:spPr>
          <a:xfrm>
            <a:off x="463550" y="1443038"/>
            <a:ext cx="7015163" cy="4249754"/>
          </a:xfrm>
        </p:spPr>
        <p:txBody>
          <a:bodyPr/>
          <a:lstStyle/>
          <a:p>
            <a:r>
              <a:rPr lang="en-US" dirty="0" smtClean="0"/>
              <a:t>Academic </a:t>
            </a:r>
            <a:r>
              <a:rPr lang="en-US" dirty="0"/>
              <a:t>authors </a:t>
            </a:r>
            <a:r>
              <a:rPr lang="en-US" dirty="0" smtClean="0"/>
              <a:t>traditionally transfer exclusive, full copyrights to the </a:t>
            </a:r>
            <a:r>
              <a:rPr lang="en-US" dirty="0"/>
              <a:t>publishers of the journals in which </a:t>
            </a:r>
            <a:r>
              <a:rPr lang="en-US" dirty="0" smtClean="0"/>
              <a:t>their articles appear. </a:t>
            </a:r>
          </a:p>
          <a:p>
            <a:endParaRPr lang="en-US" dirty="0" smtClean="0"/>
          </a:p>
          <a:p>
            <a:r>
              <a:rPr lang="en-US" dirty="0" smtClean="0"/>
              <a:t>Many disadvantages to this approach…</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Subscribers Only</a:t>
            </a:r>
            <a:endParaRPr lang="en-US" dirty="0"/>
          </a:p>
        </p:txBody>
      </p:sp>
      <p:sp>
        <p:nvSpPr>
          <p:cNvPr id="3" name="Content Placeholder 2"/>
          <p:cNvSpPr>
            <a:spLocks noGrp="1"/>
          </p:cNvSpPr>
          <p:nvPr>
            <p:ph idx="1"/>
          </p:nvPr>
        </p:nvSpPr>
        <p:spPr>
          <a:xfrm>
            <a:off x="463550" y="1329637"/>
            <a:ext cx="8370027" cy="666245"/>
          </a:xfrm>
        </p:spPr>
        <p:txBody>
          <a:bodyPr/>
          <a:lstStyle/>
          <a:p>
            <a:endParaRPr lang="en-US" dirty="0" smtClean="0"/>
          </a:p>
          <a:p>
            <a:endParaRPr lang="en-US" dirty="0"/>
          </a:p>
        </p:txBody>
      </p:sp>
      <p:pic>
        <p:nvPicPr>
          <p:cNvPr id="5" name="Picture 4" descr="subscription.tiff"/>
          <p:cNvPicPr>
            <a:picLocks noChangeAspect="1"/>
          </p:cNvPicPr>
          <p:nvPr/>
        </p:nvPicPr>
        <p:blipFill>
          <a:blip r:embed="rId3"/>
          <a:stretch>
            <a:fillRect/>
          </a:stretch>
        </p:blipFill>
        <p:spPr>
          <a:xfrm>
            <a:off x="725736" y="1448880"/>
            <a:ext cx="7686956" cy="4471331"/>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Google</a:t>
            </a:r>
            <a:endParaRPr lang="en-US" dirty="0"/>
          </a:p>
        </p:txBody>
      </p:sp>
      <p:pic>
        <p:nvPicPr>
          <p:cNvPr id="4" name="Picture 3" descr="Google.png"/>
          <p:cNvPicPr>
            <a:picLocks noChangeAspect="1"/>
          </p:cNvPicPr>
          <p:nvPr/>
        </p:nvPicPr>
        <p:blipFill>
          <a:blip r:embed="rId3"/>
          <a:srcRect r="20373" b="39034"/>
          <a:stretch>
            <a:fillRect/>
          </a:stretch>
        </p:blipFill>
        <p:spPr>
          <a:xfrm>
            <a:off x="1628150" y="2192502"/>
            <a:ext cx="5459123" cy="2944610"/>
          </a:xfrm>
          <a:prstGeom prst="rect">
            <a:avLst/>
          </a:prstGeom>
          <a:ln>
            <a:solidFill>
              <a:schemeClr val="bg2"/>
            </a:solidFill>
          </a:ln>
        </p:spPr>
      </p:pic>
      <p:sp>
        <p:nvSpPr>
          <p:cNvPr id="9" name="Oval 8"/>
          <p:cNvSpPr>
            <a:spLocks noChangeAspect="1"/>
          </p:cNvSpPr>
          <p:nvPr/>
        </p:nvSpPr>
        <p:spPr>
          <a:xfrm>
            <a:off x="2049217" y="1232852"/>
            <a:ext cx="4652505" cy="4652505"/>
          </a:xfrm>
          <a:prstGeom prst="ellipse">
            <a:avLst/>
          </a:prstGeom>
          <a:noFill/>
          <a:ln w="161925">
            <a:solidFill>
              <a:srgbClr val="FF0000"/>
            </a:solidFill>
          </a:ln>
        </p:spPr>
        <p:style>
          <a:lnRef idx="1">
            <a:schemeClr val="accent1"/>
          </a:lnRef>
          <a:fillRef idx="3">
            <a:schemeClr val="accent1"/>
          </a:fillRef>
          <a:effectRef idx="2">
            <a:schemeClr val="accent1"/>
          </a:effectRef>
          <a:fontRef idx="minor">
            <a:schemeClr val="lt1"/>
          </a:fontRef>
        </p:style>
      </p:sp>
      <p:cxnSp>
        <p:nvCxnSpPr>
          <p:cNvPr id="12" name="Straight Connector 11"/>
          <p:cNvCxnSpPr/>
          <p:nvPr/>
        </p:nvCxnSpPr>
        <p:spPr>
          <a:xfrm flipV="1">
            <a:off x="2710173" y="2072959"/>
            <a:ext cx="3389582" cy="3018801"/>
          </a:xfrm>
          <a:prstGeom prst="line">
            <a:avLst/>
          </a:prstGeom>
          <a:ln w="161925">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MUN_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MUN_Slides.pot</Template>
  <TotalTime>11011</TotalTime>
  <Words>2848</Words>
  <Application>Microsoft Office PowerPoint</Application>
  <PresentationFormat>On-screen Show (4:3)</PresentationFormat>
  <Paragraphs>356</Paragraphs>
  <Slides>63</Slides>
  <Notes>41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MUN_Slides</vt:lpstr>
      <vt:lpstr>Open Access Workshop Graduate Students Union</vt:lpstr>
      <vt:lpstr>Outline</vt:lpstr>
      <vt:lpstr>Traditional Academic Publishing</vt:lpstr>
      <vt:lpstr>University Environment</vt:lpstr>
      <vt:lpstr>Copyrights  </vt:lpstr>
      <vt:lpstr>Transferring Rights</vt:lpstr>
      <vt:lpstr>Publisher Agreements</vt:lpstr>
      <vt:lpstr>Subscribers Only</vt:lpstr>
      <vt:lpstr>No Google</vt:lpstr>
      <vt:lpstr>No Course Websites </vt:lpstr>
      <vt:lpstr>No Professional Websites</vt:lpstr>
      <vt:lpstr>No Sharing with Colleagues</vt:lpstr>
      <vt:lpstr>No Reuse</vt:lpstr>
      <vt:lpstr>YOU may not have access</vt:lpstr>
      <vt:lpstr>Current Situation</vt:lpstr>
      <vt:lpstr>Licensed Resources</vt:lpstr>
      <vt:lpstr>The “Broken” Journal</vt:lpstr>
      <vt:lpstr>Promotion &amp; Tenure</vt:lpstr>
      <vt:lpstr>Open Access Alternatives</vt:lpstr>
      <vt:lpstr>I. Open Access Journals</vt:lpstr>
      <vt:lpstr>PLOS Biology</vt:lpstr>
      <vt:lpstr>Mathematics</vt:lpstr>
      <vt:lpstr>Economics</vt:lpstr>
      <vt:lpstr>Finance</vt:lpstr>
      <vt:lpstr>Sociology</vt:lpstr>
      <vt:lpstr>Education</vt:lpstr>
      <vt:lpstr>Classics</vt:lpstr>
      <vt:lpstr>Where can I publish? </vt:lpstr>
      <vt:lpstr>Author Fees</vt:lpstr>
      <vt:lpstr>OA Author’s Fund</vt:lpstr>
      <vt:lpstr>Start Your Own OA Journal</vt:lpstr>
      <vt:lpstr>Open Access Journals @ MUN</vt:lpstr>
      <vt:lpstr>Open Access Journals @ MUN</vt:lpstr>
      <vt:lpstr>II. Open Access Repositories</vt:lpstr>
      <vt:lpstr>Subject Repository</vt:lpstr>
      <vt:lpstr>Institutional Repository</vt:lpstr>
      <vt:lpstr>Memorial </vt:lpstr>
      <vt:lpstr>Archiving Published Works</vt:lpstr>
      <vt:lpstr>Publisher Archiving Policies</vt:lpstr>
      <vt:lpstr>Publisher Archiving Policies </vt:lpstr>
      <vt:lpstr>Archiving Unpublished Works</vt:lpstr>
      <vt:lpstr>Creative Commons Licenses </vt:lpstr>
      <vt:lpstr>Creative Commons Licenses</vt:lpstr>
      <vt:lpstr>OA Journals </vt:lpstr>
      <vt:lpstr>OA Repositories</vt:lpstr>
      <vt:lpstr>MIT Open Courseware </vt:lpstr>
      <vt:lpstr>Open Text Books</vt:lpstr>
      <vt:lpstr>Open Educational Resources</vt:lpstr>
      <vt:lpstr>Faculty Engagement</vt:lpstr>
      <vt:lpstr>P&amp;T Fears </vt:lpstr>
      <vt:lpstr>US Federal Research Public Access Act of 2009</vt:lpstr>
      <vt:lpstr>National Science Foundation</vt:lpstr>
      <vt:lpstr>CIHR OA Policy</vt:lpstr>
      <vt:lpstr>P&amp;T Solutions</vt:lpstr>
      <vt:lpstr>Collective Agreement</vt:lpstr>
      <vt:lpstr>Institutional OA Policies</vt:lpstr>
      <vt:lpstr>Harvard</vt:lpstr>
      <vt:lpstr>MIT</vt:lpstr>
      <vt:lpstr>Funding Models</vt:lpstr>
      <vt:lpstr>OA Success</vt:lpstr>
      <vt:lpstr>The Tipping Point</vt:lpstr>
      <vt:lpstr>What can I do?</vt:lpstr>
      <vt:lpstr>Right to Research</vt:lpstr>
    </vt:vector>
  </TitlesOfParts>
  <Company>Memorial University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Reach for your Research: Author’s Rights &amp; the Shifting Landscape of Scholarly Communication </dc:title>
  <dc:creator>Lisa Goddard</dc:creator>
  <cp:lastModifiedBy>Lisa Goddard</cp:lastModifiedBy>
  <cp:revision>445</cp:revision>
  <cp:lastPrinted>2010-02-18T20:57:35Z</cp:lastPrinted>
  <dcterms:created xsi:type="dcterms:W3CDTF">2010-11-17T23:19:06Z</dcterms:created>
  <dcterms:modified xsi:type="dcterms:W3CDTF">2010-11-19T13:43:36Z</dcterms:modified>
</cp:coreProperties>
</file>