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xlsx" ContentType="application/vnd.openxmlformats-officedocument.spreadsheetml.sheet"/>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424" r:id="rId2"/>
    <p:sldId id="425"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327" r:id="rId21"/>
    <p:sldId id="345" r:id="rId22"/>
    <p:sldId id="340" r:id="rId23"/>
    <p:sldId id="364" r:id="rId24"/>
    <p:sldId id="365" r:id="rId25"/>
    <p:sldId id="366" r:id="rId26"/>
    <p:sldId id="367" r:id="rId27"/>
    <p:sldId id="368" r:id="rId28"/>
    <p:sldId id="406" r:id="rId29"/>
    <p:sldId id="375" r:id="rId30"/>
    <p:sldId id="376" r:id="rId31"/>
    <p:sldId id="377" r:id="rId32"/>
    <p:sldId id="344" r:id="rId33"/>
    <p:sldId id="370" r:id="rId34"/>
    <p:sldId id="369" r:id="rId35"/>
    <p:sldId id="418" r:id="rId36"/>
    <p:sldId id="419" r:id="rId37"/>
    <p:sldId id="358" r:id="rId38"/>
    <p:sldId id="359" r:id="rId39"/>
    <p:sldId id="413" r:id="rId40"/>
    <p:sldId id="412" r:id="rId41"/>
    <p:sldId id="362" r:id="rId42"/>
    <p:sldId id="411" r:id="rId43"/>
    <p:sldId id="410" r:id="rId44"/>
    <p:sldId id="363" r:id="rId45"/>
    <p:sldId id="360" r:id="rId46"/>
    <p:sldId id="361" r:id="rId47"/>
    <p:sldId id="414" r:id="rId48"/>
    <p:sldId id="415" r:id="rId49"/>
    <p:sldId id="416" r:id="rId50"/>
    <p:sldId id="343" r:id="rId51"/>
    <p:sldId id="355" r:id="rId52"/>
    <p:sldId id="417" r:id="rId53"/>
    <p:sldId id="383" r:id="rId54"/>
    <p:sldId id="374" r:id="rId55"/>
    <p:sldId id="408" r:id="rId56"/>
    <p:sldId id="387" r:id="rId57"/>
    <p:sldId id="357" r:id="rId58"/>
    <p:sldId id="389" r:id="rId59"/>
    <p:sldId id="390" r:id="rId60"/>
    <p:sldId id="393" r:id="rId61"/>
    <p:sldId id="400" r:id="rId62"/>
    <p:sldId id="422" r:id="rId63"/>
    <p:sldId id="399" r:id="rId64"/>
    <p:sldId id="401" r:id="rId65"/>
    <p:sldId id="402" r:id="rId66"/>
    <p:sldId id="423" r:id="rId67"/>
    <p:sldId id="42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FB6"/>
    <a:srgbClr val="FFFD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19" autoAdjust="0"/>
    <p:restoredTop sz="77240" autoAdjust="0"/>
  </p:normalViewPr>
  <p:slideViewPr>
    <p:cSldViewPr>
      <p:cViewPr>
        <p:scale>
          <a:sx n="75" d="100"/>
          <a:sy n="75" d="100"/>
        </p:scale>
        <p:origin x="-1208" y="-96"/>
      </p:cViewPr>
      <p:guideLst>
        <p:guide orient="horz" pos="2160"/>
        <p:guide pos="2880"/>
      </p:guideLst>
    </p:cSldViewPr>
  </p:slideViewPr>
  <p:notesTextViewPr>
    <p:cViewPr>
      <p:scale>
        <a:sx n="1" d="1"/>
        <a:sy n="1" d="1"/>
      </p:scale>
      <p:origin x="0" y="0"/>
    </p:cViewPr>
  </p:notesTextViewPr>
  <p:sorterViewPr>
    <p:cViewPr>
      <p:scale>
        <a:sx n="100" d="100"/>
        <a:sy n="100" d="100"/>
      </p:scale>
      <p:origin x="0" y="15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Users:lbrin:Desktop:APLA%202014%20presentations:Beall-number-of-predatory-publishers.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lgoddard:Documents:Professional_Activities:Congress2013:OA_Growth_Laakso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Number of predatory publishers</c:v>
                </c:pt>
              </c:strCache>
            </c:strRef>
          </c:tx>
          <c:marker>
            <c:symbol val="none"/>
          </c:marker>
          <c:cat>
            <c:strRef>
              <c:f>Sheet1!$A$2:$A$4</c:f>
              <c:strCache>
                <c:ptCount val="3"/>
                <c:pt idx="0">
                  <c:v>2011</c:v>
                </c:pt>
                <c:pt idx="1">
                  <c:v>December 2012</c:v>
                </c:pt>
                <c:pt idx="2">
                  <c:v>April 2014</c:v>
                </c:pt>
              </c:strCache>
            </c:strRef>
          </c:cat>
          <c:val>
            <c:numRef>
              <c:f>Sheet1!$B$2:$B$4</c:f>
              <c:numCache>
                <c:formatCode>General</c:formatCode>
                <c:ptCount val="3"/>
                <c:pt idx="0">
                  <c:v>23.0</c:v>
                </c:pt>
                <c:pt idx="1">
                  <c:v>225.0</c:v>
                </c:pt>
                <c:pt idx="2">
                  <c:v>551.0</c:v>
                </c:pt>
              </c:numCache>
            </c:numRef>
          </c:val>
          <c:smooth val="0"/>
        </c:ser>
        <c:dLbls>
          <c:showLegendKey val="0"/>
          <c:showVal val="0"/>
          <c:showCatName val="0"/>
          <c:showSerName val="0"/>
          <c:showPercent val="0"/>
          <c:showBubbleSize val="0"/>
        </c:dLbls>
        <c:marker val="1"/>
        <c:smooth val="0"/>
        <c:axId val="-2146365896"/>
        <c:axId val="-2146368920"/>
      </c:lineChart>
      <c:catAx>
        <c:axId val="-2146365896"/>
        <c:scaling>
          <c:orientation val="minMax"/>
        </c:scaling>
        <c:delete val="0"/>
        <c:axPos val="b"/>
        <c:majorTickMark val="out"/>
        <c:minorTickMark val="none"/>
        <c:tickLblPos val="nextTo"/>
        <c:crossAx val="-2146368920"/>
        <c:crosses val="autoZero"/>
        <c:auto val="1"/>
        <c:lblAlgn val="ctr"/>
        <c:lblOffset val="100"/>
        <c:noMultiLvlLbl val="0"/>
      </c:catAx>
      <c:valAx>
        <c:axId val="-2146368920"/>
        <c:scaling>
          <c:orientation val="minMax"/>
        </c:scaling>
        <c:delete val="0"/>
        <c:axPos val="l"/>
        <c:majorGridlines/>
        <c:numFmt formatCode="General" sourceLinked="1"/>
        <c:majorTickMark val="out"/>
        <c:minorTickMark val="none"/>
        <c:tickLblPos val="nextTo"/>
        <c:crossAx val="-2146365896"/>
        <c:crosses val="autoZero"/>
        <c:crossBetween val="between"/>
      </c:valAx>
    </c:plotArea>
    <c:plotVisOnly val="1"/>
    <c:dispBlanksAs val="gap"/>
    <c:showDLblsOverMax val="0"/>
  </c:chart>
  <c:spPr>
    <a:solidFill>
      <a:schemeClr val="bg1"/>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lineChart>
        <c:grouping val="standard"/>
        <c:varyColors val="0"/>
        <c:ser>
          <c:idx val="0"/>
          <c:order val="0"/>
          <c:tx>
            <c:strRef>
              <c:f>'OA Journals'!$A$3</c:f>
              <c:strCache>
                <c:ptCount val="1"/>
                <c:pt idx="0">
                  <c:v>Number of OA Journals 2000-2011</c:v>
                </c:pt>
              </c:strCache>
            </c:strRef>
          </c:tx>
          <c:spPr>
            <a:ln>
              <a:solidFill>
                <a:schemeClr val="accent2"/>
              </a:solidFill>
            </a:ln>
          </c:spPr>
          <c:marker>
            <c:spPr>
              <a:ln>
                <a:solidFill>
                  <a:schemeClr val="accent2"/>
                </a:solidFill>
              </a:ln>
            </c:spPr>
          </c:marker>
          <c:cat>
            <c:strRef>
              <c:f>'OA Journals'!$B$1:$M$2</c:f>
              <c:strCach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strCache>
            </c:strRef>
          </c:cat>
          <c:val>
            <c:numRef>
              <c:f>'OA Journals'!$B$3:$M$3</c:f>
              <c:numCache>
                <c:formatCode>General</c:formatCode>
                <c:ptCount val="12"/>
                <c:pt idx="0">
                  <c:v>744.0</c:v>
                </c:pt>
                <c:pt idx="1">
                  <c:v>1154.0</c:v>
                </c:pt>
                <c:pt idx="2">
                  <c:v>1410.0</c:v>
                </c:pt>
                <c:pt idx="3">
                  <c:v>1841.0</c:v>
                </c:pt>
                <c:pt idx="4">
                  <c:v>2368.0</c:v>
                </c:pt>
                <c:pt idx="5">
                  <c:v>2991.0</c:v>
                </c:pt>
                <c:pt idx="6">
                  <c:v>3502.0</c:v>
                </c:pt>
                <c:pt idx="7">
                  <c:v>4243.0</c:v>
                </c:pt>
                <c:pt idx="8">
                  <c:v>5010.0</c:v>
                </c:pt>
                <c:pt idx="9">
                  <c:v>5788.0</c:v>
                </c:pt>
                <c:pt idx="10">
                  <c:v>6213.0</c:v>
                </c:pt>
                <c:pt idx="11">
                  <c:v>6713.0</c:v>
                </c:pt>
              </c:numCache>
            </c:numRef>
          </c:val>
          <c:smooth val="0"/>
        </c:ser>
        <c:dLbls>
          <c:showLegendKey val="0"/>
          <c:showVal val="0"/>
          <c:showCatName val="0"/>
          <c:showSerName val="0"/>
          <c:showPercent val="0"/>
          <c:showBubbleSize val="0"/>
        </c:dLbls>
        <c:marker val="1"/>
        <c:smooth val="0"/>
        <c:axId val="2074490408"/>
        <c:axId val="2074688792"/>
      </c:lineChart>
      <c:catAx>
        <c:axId val="2074490408"/>
        <c:scaling>
          <c:orientation val="minMax"/>
        </c:scaling>
        <c:delete val="0"/>
        <c:axPos val="b"/>
        <c:majorTickMark val="out"/>
        <c:minorTickMark val="none"/>
        <c:tickLblPos val="nextTo"/>
        <c:txPr>
          <a:bodyPr/>
          <a:lstStyle/>
          <a:p>
            <a:pPr>
              <a:defRPr b="1" i="0" baseline="0"/>
            </a:pPr>
            <a:endParaRPr lang="en-US"/>
          </a:p>
        </c:txPr>
        <c:crossAx val="2074688792"/>
        <c:crosses val="autoZero"/>
        <c:auto val="1"/>
        <c:lblAlgn val="ctr"/>
        <c:lblOffset val="100"/>
        <c:noMultiLvlLbl val="0"/>
      </c:catAx>
      <c:valAx>
        <c:axId val="2074688792"/>
        <c:scaling>
          <c:orientation val="minMax"/>
        </c:scaling>
        <c:delete val="0"/>
        <c:axPos val="l"/>
        <c:majorGridlines/>
        <c:numFmt formatCode="General" sourceLinked="1"/>
        <c:majorTickMark val="out"/>
        <c:minorTickMark val="none"/>
        <c:tickLblPos val="nextTo"/>
        <c:txPr>
          <a:bodyPr/>
          <a:lstStyle/>
          <a:p>
            <a:pPr>
              <a:defRPr b="1" i="0" baseline="0"/>
            </a:pPr>
            <a:endParaRPr lang="en-US"/>
          </a:p>
        </c:txPr>
        <c:crossAx val="2074490408"/>
        <c:crosses val="autoZero"/>
        <c:crossBetween val="between"/>
      </c:valAx>
    </c:plotArea>
    <c:plotVisOnly val="1"/>
    <c:dispBlanksAs val="gap"/>
    <c:showDLblsOverMax val="0"/>
  </c:chart>
  <c:spPr>
    <a:ln>
      <a:solidFill>
        <a:schemeClr val="bg2">
          <a:lumMod val="60000"/>
          <a:lumOff val="40000"/>
        </a:schemeClr>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t>OA Journals</a:t>
            </a:r>
            <a:r>
              <a:rPr lang="en-US" baseline="0" dirty="0"/>
              <a:t> </a:t>
            </a:r>
            <a:r>
              <a:rPr lang="en-US" dirty="0"/>
              <a:t>2011</a:t>
            </a:r>
          </a:p>
        </c:rich>
      </c:tx>
      <c:layout/>
      <c:overlay val="0"/>
    </c:title>
    <c:autoTitleDeleted val="0"/>
    <c:plotArea>
      <c:layout/>
      <c:barChart>
        <c:barDir val="col"/>
        <c:grouping val="clustered"/>
        <c:varyColors val="0"/>
        <c:ser>
          <c:idx val="0"/>
          <c:order val="0"/>
          <c:tx>
            <c:strRef>
              <c:f>Sheet3!$B$1:$B$2</c:f>
              <c:strCache>
                <c:ptCount val="1"/>
                <c:pt idx="0">
                  <c:v>2011</c:v>
                </c:pt>
              </c:strCache>
            </c:strRef>
          </c:tx>
          <c:invertIfNegative val="0"/>
          <c:cat>
            <c:strRef>
              <c:f>Sheet3!$A$9:$A$10</c:f>
              <c:strCache>
                <c:ptCount val="2"/>
                <c:pt idx="0">
                  <c:v>OA Journals with APC</c:v>
                </c:pt>
                <c:pt idx="1">
                  <c:v>OA Journals without APC</c:v>
                </c:pt>
              </c:strCache>
            </c:strRef>
          </c:cat>
          <c:val>
            <c:numRef>
              <c:f>Sheet3!$B$9:$B$10</c:f>
              <c:numCache>
                <c:formatCode>General</c:formatCode>
                <c:ptCount val="2"/>
                <c:pt idx="0">
                  <c:v>1824.0</c:v>
                </c:pt>
                <c:pt idx="1">
                  <c:v>2495.0</c:v>
                </c:pt>
              </c:numCache>
            </c:numRef>
          </c:val>
        </c:ser>
        <c:dLbls>
          <c:showLegendKey val="0"/>
          <c:showVal val="0"/>
          <c:showCatName val="0"/>
          <c:showSerName val="0"/>
          <c:showPercent val="0"/>
          <c:showBubbleSize val="0"/>
        </c:dLbls>
        <c:gapWidth val="150"/>
        <c:axId val="2130126392"/>
        <c:axId val="2130129336"/>
      </c:barChart>
      <c:catAx>
        <c:axId val="2130126392"/>
        <c:scaling>
          <c:orientation val="minMax"/>
        </c:scaling>
        <c:delete val="0"/>
        <c:axPos val="b"/>
        <c:majorTickMark val="out"/>
        <c:minorTickMark val="none"/>
        <c:tickLblPos val="nextTo"/>
        <c:crossAx val="2130129336"/>
        <c:crosses val="autoZero"/>
        <c:auto val="1"/>
        <c:lblAlgn val="ctr"/>
        <c:lblOffset val="100"/>
        <c:noMultiLvlLbl val="0"/>
      </c:catAx>
      <c:valAx>
        <c:axId val="2130129336"/>
        <c:scaling>
          <c:orientation val="minMax"/>
        </c:scaling>
        <c:delete val="0"/>
        <c:axPos val="l"/>
        <c:majorGridlines/>
        <c:numFmt formatCode="General" sourceLinked="1"/>
        <c:majorTickMark val="out"/>
        <c:minorTickMark val="none"/>
        <c:tickLblPos val="nextTo"/>
        <c:crossAx val="2130126392"/>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7CB6DF-8DBF-4DCC-B873-42E6679071E5}" type="datetimeFigureOut">
              <a:rPr lang="en-US" smtClean="0"/>
              <a:t>2014-06-04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D3FE40-89F8-4FCC-92D9-BD412DC8D889}" type="slidenum">
              <a:rPr lang="en-US" smtClean="0"/>
              <a:t>‹#›</a:t>
            </a:fld>
            <a:endParaRPr lang="en-US"/>
          </a:p>
        </p:txBody>
      </p:sp>
    </p:spTree>
    <p:extLst>
      <p:ext uri="{BB962C8B-B14F-4D97-AF65-F5344CB8AC3E}">
        <p14:creationId xmlns:p14="http://schemas.microsoft.com/office/powerpoint/2010/main" val="727573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www.whitehouse.gov/blog/2013/02/22/expanding-public-access-results-federally-funded-research"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www.publications.parliament.uk/pa/ld201213/ldselect/ldsctech/122/122.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bg1"/>
                </a:solidFill>
              </a:rPr>
              <a:t>[</a:t>
            </a:r>
            <a:r>
              <a:rPr lang="en-US" dirty="0" smtClean="0">
                <a:solidFill>
                  <a:schemeClr val="bg1"/>
                </a:solidFill>
              </a:rPr>
              <a:t>I’ll be honest – at this point I just had a vague idea about open access journals…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Of course I’ve</a:t>
            </a:r>
            <a:r>
              <a:rPr lang="en-US" baseline="0" dirty="0" smtClean="0">
                <a:solidFill>
                  <a:schemeClr val="bg1"/>
                </a:solidFill>
              </a:rPr>
              <a:t> heard of PLOS, and it seems an honorable idea,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solidFill>
              </a:rPr>
              <a:t>but beyond that I can’t say I’d paid much attention to OA journals.</a:t>
            </a:r>
            <a:r>
              <a:rPr lang="en-US" dirty="0" smtClean="0">
                <a:solidFill>
                  <a:schemeClr val="bg1"/>
                </a:solidFill>
              </a:rPr>
              <a:t>]</a:t>
            </a:r>
          </a:p>
          <a:p>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2</a:t>
            </a:fld>
            <a:endParaRPr lang="en-US"/>
          </a:p>
        </p:txBody>
      </p:sp>
    </p:spTree>
    <p:extLst>
      <p:ext uri="{BB962C8B-B14F-4D97-AF65-F5344CB8AC3E}">
        <p14:creationId xmlns:p14="http://schemas.microsoft.com/office/powerpoint/2010/main" val="3650227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My mother sent me this in the mail.</a:t>
            </a:r>
            <a:r>
              <a:rPr lang="en-US" baseline="0" dirty="0" smtClean="0"/>
              <a:t> I couldn’t believe a daily newspaper was reporting on this. </a:t>
            </a:r>
          </a:p>
          <a:p>
            <a:r>
              <a:rPr lang="en-US" baseline="0" dirty="0" smtClean="0"/>
              <a:t>The situation must  be REALLY serious, right?]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15</a:t>
            </a:fld>
            <a:endParaRPr lang="en-US"/>
          </a:p>
        </p:txBody>
      </p:sp>
    </p:spTree>
    <p:extLst>
      <p:ext uri="{BB962C8B-B14F-4D97-AF65-F5344CB8AC3E}">
        <p14:creationId xmlns:p14="http://schemas.microsoft.com/office/powerpoint/2010/main" val="3838493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article offers</a:t>
            </a:r>
            <a:r>
              <a:rPr lang="en-US" baseline="0" dirty="0" smtClean="0"/>
              <a:t> advice from a University of Saskatchewan professor on avoiding predatory publishers (circled above). </a:t>
            </a:r>
          </a:p>
          <a:p>
            <a:r>
              <a:rPr lang="en-US" baseline="0" dirty="0" smtClean="0"/>
              <a:t>So I guess that’s it, right? Although – am I even going to be able to get my articles into these journals? </a:t>
            </a:r>
          </a:p>
          <a:p>
            <a:r>
              <a:rPr lang="en-US" baseline="0" dirty="0" smtClean="0"/>
              <a:t>And even if I can, am I going to be able to afford their page costs?]</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16</a:t>
            </a:fld>
            <a:endParaRPr lang="en-US"/>
          </a:p>
        </p:txBody>
      </p:sp>
    </p:spTree>
    <p:extLst>
      <p:ext uri="{BB962C8B-B14F-4D97-AF65-F5344CB8AC3E}">
        <p14:creationId xmlns:p14="http://schemas.microsoft.com/office/powerpoint/2010/main" val="1936945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checked </a:t>
            </a:r>
            <a:r>
              <a:rPr lang="en-US" baseline="0" dirty="0" err="1" smtClean="0"/>
              <a:t>Beall’s</a:t>
            </a:r>
            <a:r>
              <a:rPr lang="en-US" baseline="0" dirty="0" smtClean="0"/>
              <a:t> blog last month just to see how many of these “predatory” journals are out there, and he currently lists 551 publishers (that’s up from 225 in December 2012, and 23 when he started the list in 2011)</a:t>
            </a:r>
          </a:p>
          <a:p>
            <a:pPr marL="0" indent="0">
              <a:buFontTx/>
              <a:buNone/>
            </a:pP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17</a:t>
            </a:fld>
            <a:endParaRPr lang="en-US"/>
          </a:p>
        </p:txBody>
      </p:sp>
    </p:spTree>
    <p:extLst>
      <p:ext uri="{BB962C8B-B14F-4D97-AF65-F5344CB8AC3E}">
        <p14:creationId xmlns:p14="http://schemas.microsoft.com/office/powerpoint/2010/main" val="470677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Audience participation</a:t>
            </a:r>
            <a:r>
              <a:rPr lang="en-US" baseline="0" dirty="0" smtClean="0"/>
              <a:t> time!</a:t>
            </a:r>
          </a:p>
          <a:p>
            <a:endParaRPr lang="en-US" baseline="0" dirty="0" smtClean="0"/>
          </a:p>
          <a:p>
            <a:r>
              <a:rPr lang="en-US" baseline="0" dirty="0" smtClean="0"/>
              <a:t>Are you surprised by the way our fictitious faculty member reacted to the news stories about predatory publishers? </a:t>
            </a:r>
          </a:p>
          <a:p>
            <a:endParaRPr lang="en-US" baseline="0" dirty="0" smtClean="0"/>
          </a:p>
          <a:p>
            <a:r>
              <a:rPr lang="en-US" baseline="0" dirty="0" smtClean="0"/>
              <a:t>Note that all these statements (except for the </a:t>
            </a:r>
            <a:r>
              <a:rPr lang="en-US" baseline="0" dirty="0" err="1" smtClean="0"/>
              <a:t>Beall</a:t>
            </a:r>
            <a:r>
              <a:rPr lang="en-US" baseline="0" dirty="0" smtClean="0"/>
              <a:t> praise) are things I’ve heard directly from faculty members.</a:t>
            </a:r>
          </a:p>
          <a:p>
            <a:endParaRPr lang="en-US" baseline="0" dirty="0" smtClean="0"/>
          </a:p>
          <a:p>
            <a:r>
              <a:rPr lang="en-US" baseline="0" dirty="0" smtClean="0"/>
              <a:t>What did the professor miss in the OA context?:</a:t>
            </a:r>
          </a:p>
          <a:p>
            <a:pPr marL="171450" indent="-171450">
              <a:buFontTx/>
              <a:buChar char="-"/>
            </a:pPr>
            <a:r>
              <a:rPr lang="en-US" baseline="0" dirty="0" smtClean="0"/>
              <a:t>How crazy Jeffrey </a:t>
            </a:r>
            <a:r>
              <a:rPr lang="en-US" baseline="0" dirty="0" err="1" smtClean="0"/>
              <a:t>Beall</a:t>
            </a:r>
            <a:r>
              <a:rPr lang="en-US" baseline="0" dirty="0" smtClean="0"/>
              <a:t> is…; no questioning of </a:t>
            </a:r>
            <a:r>
              <a:rPr lang="en-US" baseline="0" dirty="0" err="1" smtClean="0"/>
              <a:t>Beall’s</a:t>
            </a:r>
            <a:r>
              <a:rPr lang="en-US" baseline="0" dirty="0" smtClean="0"/>
              <a:t> criteria; no criticisms of traditional publishing model</a:t>
            </a:r>
          </a:p>
          <a:p>
            <a:pPr marL="171450" indent="-171450">
              <a:buFontTx/>
              <a:buChar char="-"/>
            </a:pPr>
            <a:r>
              <a:rPr lang="en-US" baseline="0" dirty="0" smtClean="0"/>
              <a:t>The discussion about other efforts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fact that there are still many reliable OA journals beyond PLOS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No understanding that there are questionable journals outside OA as well</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Any criticism of impact factors or peer review despite their known limitations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Researchers entering into new areas of research or cross-disciplinary work may not know all the journals in that area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 new journal (especially in an emerging area of research) isn’t necessarily a bad thing!</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18</a:t>
            </a:fld>
            <a:endParaRPr lang="en-US"/>
          </a:p>
        </p:txBody>
      </p:sp>
    </p:spTree>
    <p:extLst>
      <p:ext uri="{BB962C8B-B14F-4D97-AF65-F5344CB8AC3E}">
        <p14:creationId xmlns:p14="http://schemas.microsoft.com/office/powerpoint/2010/main" val="47067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19</a:t>
            </a:fld>
            <a:endParaRPr lang="en-US"/>
          </a:p>
        </p:txBody>
      </p:sp>
    </p:spTree>
    <p:extLst>
      <p:ext uri="{BB962C8B-B14F-4D97-AF65-F5344CB8AC3E}">
        <p14:creationId xmlns:p14="http://schemas.microsoft.com/office/powerpoint/2010/main" val="470677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20</a:t>
            </a:fld>
            <a:endParaRPr lang="en-US"/>
          </a:p>
        </p:txBody>
      </p:sp>
    </p:spTree>
    <p:extLst>
      <p:ext uri="{BB962C8B-B14F-4D97-AF65-F5344CB8AC3E}">
        <p14:creationId xmlns:p14="http://schemas.microsoft.com/office/powerpoint/2010/main" val="470677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We can see from the</a:t>
            </a:r>
            <a:r>
              <a:rPr lang="en-US" b="0" baseline="0" dirty="0" smtClean="0"/>
              <a:t> chart that the number of Gold OA journals has been climbing steadily since 2000. </a:t>
            </a:r>
            <a:endParaRPr lang="en-US" b="0" dirty="0" smtClean="0"/>
          </a:p>
          <a:p>
            <a:endParaRPr lang="en-US" b="0" dirty="0" smtClean="0"/>
          </a:p>
          <a:p>
            <a:r>
              <a:rPr lang="en-US" b="0" dirty="0" smtClean="0"/>
              <a:t>In</a:t>
            </a:r>
            <a:r>
              <a:rPr lang="en-US" b="0" baseline="0" dirty="0" smtClean="0"/>
              <a:t> May 2013 the DOAJ indexes </a:t>
            </a:r>
            <a:r>
              <a:rPr lang="en-US" b="1" dirty="0" smtClean="0"/>
              <a:t>9315</a:t>
            </a:r>
            <a:r>
              <a:rPr lang="en-US" dirty="0" smtClean="0"/>
              <a:t> OA journals. </a:t>
            </a:r>
          </a:p>
          <a:p>
            <a:r>
              <a:rPr lang="en-US" dirty="0" smtClean="0"/>
              <a:t>The </a:t>
            </a:r>
            <a:r>
              <a:rPr lang="en-US" dirty="0" err="1" smtClean="0"/>
              <a:t>JournalSeek</a:t>
            </a:r>
            <a:r>
              <a:rPr lang="en-US" dirty="0" smtClean="0"/>
              <a:t> database contains </a:t>
            </a:r>
            <a:r>
              <a:rPr lang="en-US" b="1" dirty="0" smtClean="0"/>
              <a:t>100 101</a:t>
            </a:r>
            <a:r>
              <a:rPr lang="en-US" dirty="0" smtClean="0"/>
              <a:t> journals</a:t>
            </a:r>
            <a:r>
              <a:rPr lang="en-US" baseline="0" dirty="0" smtClean="0"/>
              <a:t>.</a:t>
            </a:r>
          </a:p>
          <a:p>
            <a:r>
              <a:rPr lang="en-US" b="0" dirty="0" smtClean="0"/>
              <a:t>Ulrich’s Web indexes </a:t>
            </a:r>
            <a:r>
              <a:rPr lang="en-US" b="1" dirty="0" smtClean="0"/>
              <a:t>99</a:t>
            </a:r>
            <a:r>
              <a:rPr lang="en-US" b="1" baseline="0" dirty="0" smtClean="0"/>
              <a:t> </a:t>
            </a:r>
            <a:r>
              <a:rPr lang="en-US" b="1" dirty="0" smtClean="0"/>
              <a:t>458 </a:t>
            </a:r>
            <a:r>
              <a:rPr lang="en-US" dirty="0" smtClean="0"/>
              <a:t>current</a:t>
            </a:r>
            <a:r>
              <a:rPr lang="en-US" baseline="0" dirty="0" smtClean="0"/>
              <a:t> journals in the Academic/Scholarly category, and </a:t>
            </a:r>
            <a:r>
              <a:rPr lang="en-US" b="1" dirty="0" smtClean="0"/>
              <a:t>101</a:t>
            </a:r>
            <a:r>
              <a:rPr lang="en-US" b="1" baseline="0" dirty="0" smtClean="0"/>
              <a:t> </a:t>
            </a:r>
            <a:r>
              <a:rPr lang="en-US" b="1" dirty="0" smtClean="0"/>
              <a:t>330</a:t>
            </a:r>
            <a:r>
              <a:rPr lang="en-US" dirty="0" smtClean="0"/>
              <a:t> if proceedings</a:t>
            </a:r>
            <a:r>
              <a:rPr lang="en-US" baseline="0" dirty="0" smtClean="0"/>
              <a:t> are included. </a:t>
            </a:r>
          </a:p>
          <a:p>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Mikael </a:t>
            </a:r>
            <a:r>
              <a:rPr lang="en-US" b="0" dirty="0" err="1" smtClean="0"/>
              <a:t>Laakso</a:t>
            </a:r>
            <a:r>
              <a:rPr lang="en-US" b="0" dirty="0" smtClean="0"/>
              <a:t> and Bo-</a:t>
            </a:r>
            <a:r>
              <a:rPr lang="en-US" b="0" dirty="0" err="1" smtClean="0"/>
              <a:t>Christer</a:t>
            </a:r>
            <a:r>
              <a:rPr lang="en-US" b="0" dirty="0" smtClean="0"/>
              <a:t> </a:t>
            </a:r>
            <a:r>
              <a:rPr lang="en-US" b="0" dirty="0" err="1" smtClean="0"/>
              <a:t>Björk</a:t>
            </a:r>
            <a:r>
              <a:rPr lang="en-US" b="0" dirty="0" smtClean="0"/>
              <a:t>.</a:t>
            </a:r>
            <a:r>
              <a:rPr lang="en-US" b="0" baseline="0" dirty="0" smtClean="0"/>
              <a:t> </a:t>
            </a:r>
            <a:r>
              <a:rPr lang="en-US" b="0" dirty="0" smtClean="0"/>
              <a:t>Anatomy of open access publishing: a study of longitudinal development and internal structure. </a:t>
            </a:r>
            <a:r>
              <a:rPr lang="it-IT" b="0" i="1" dirty="0" smtClean="0"/>
              <a:t>BMC Medicine</a:t>
            </a:r>
            <a:r>
              <a:rPr lang="it-IT" b="0" dirty="0" smtClean="0"/>
              <a:t> 2012, 10:124. doi:10.1186/1741-7015-10-124</a:t>
            </a:r>
          </a:p>
          <a:p>
            <a:endParaRPr lang="en-US" b="0" dirty="0"/>
          </a:p>
        </p:txBody>
      </p:sp>
      <p:sp>
        <p:nvSpPr>
          <p:cNvPr id="4" name="Slide Number Placeholder 3"/>
          <p:cNvSpPr>
            <a:spLocks noGrp="1"/>
          </p:cNvSpPr>
          <p:nvPr>
            <p:ph type="sldNum" sz="quarter" idx="10"/>
          </p:nvPr>
        </p:nvSpPr>
        <p:spPr/>
        <p:txBody>
          <a:bodyPr/>
          <a:lstStyle/>
          <a:p>
            <a:fld id="{E9543A54-B17A-CE4F-9181-0F61679FCF8E}" type="slidenum">
              <a:rPr lang="en-US" smtClean="0"/>
              <a:pPr/>
              <a:t>23</a:t>
            </a:fld>
            <a:endParaRPr lang="en-US"/>
          </a:p>
        </p:txBody>
      </p:sp>
    </p:spTree>
    <p:extLst>
      <p:ext uri="{BB962C8B-B14F-4D97-AF65-F5344CB8AC3E}">
        <p14:creationId xmlns:p14="http://schemas.microsoft.com/office/powerpoint/2010/main" val="2471937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Access has adoption</a:t>
            </a:r>
            <a:r>
              <a:rPr lang="en-US" baseline="0" dirty="0" smtClean="0"/>
              <a:t> among existing scholarly publishers as well including Wiley,</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24</a:t>
            </a:fld>
            <a:endParaRPr lang="en-US"/>
          </a:p>
        </p:txBody>
      </p:sp>
    </p:spTree>
    <p:extLst>
      <p:ext uri="{BB962C8B-B14F-4D97-AF65-F5344CB8AC3E}">
        <p14:creationId xmlns:p14="http://schemas.microsoft.com/office/powerpoint/2010/main" val="424058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Springer (who invoice under BMC),</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25</a:t>
            </a:fld>
            <a:endParaRPr lang="en-US"/>
          </a:p>
        </p:txBody>
      </p:sp>
    </p:spTree>
    <p:extLst>
      <p:ext uri="{BB962C8B-B14F-4D97-AF65-F5344CB8AC3E}">
        <p14:creationId xmlns:p14="http://schemas.microsoft.com/office/powerpoint/2010/main" val="2028874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Taylor</a:t>
            </a:r>
            <a:r>
              <a:rPr lang="en-US" baseline="0" dirty="0" smtClean="0"/>
              <a:t> &amp; Francis,</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26</a:t>
            </a:fld>
            <a:endParaRPr lang="en-US"/>
          </a:p>
        </p:txBody>
      </p:sp>
    </p:spTree>
    <p:extLst>
      <p:ext uri="{BB962C8B-B14F-4D97-AF65-F5344CB8AC3E}">
        <p14:creationId xmlns:p14="http://schemas.microsoft.com/office/powerpoint/2010/main" val="113166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then this article comes out on the faculty listserv at my institution – </a:t>
            </a:r>
          </a:p>
          <a:p>
            <a:r>
              <a:rPr lang="en-US" dirty="0" smtClean="0"/>
              <a:t>it being in Nature</a:t>
            </a:r>
            <a:r>
              <a:rPr lang="en-US" baseline="0" dirty="0" smtClean="0"/>
              <a:t> and all, this seems like a pretty big deal -- and then suddenly </a:t>
            </a:r>
          </a:p>
          <a:p>
            <a:r>
              <a:rPr lang="en-US" baseline="0" dirty="0" smtClean="0"/>
              <a:t>everybody’s talking about those darned OA journals.]</a:t>
            </a:r>
          </a:p>
          <a:p>
            <a:endParaRPr lang="en-US" baseline="0" dirty="0" smtClean="0"/>
          </a:p>
        </p:txBody>
      </p:sp>
      <p:sp>
        <p:nvSpPr>
          <p:cNvPr id="4" name="Slide Number Placeholder 3"/>
          <p:cNvSpPr>
            <a:spLocks noGrp="1"/>
          </p:cNvSpPr>
          <p:nvPr>
            <p:ph type="sldNum" sz="quarter" idx="10"/>
          </p:nvPr>
        </p:nvSpPr>
        <p:spPr/>
        <p:txBody>
          <a:bodyPr/>
          <a:lstStyle/>
          <a:p>
            <a:fld id="{D4D3FE40-89F8-4FCC-92D9-BD412DC8D889}" type="slidenum">
              <a:rPr lang="en-US" smtClean="0"/>
              <a:t>3</a:t>
            </a:fld>
            <a:endParaRPr lang="en-US"/>
          </a:p>
        </p:txBody>
      </p:sp>
    </p:spTree>
    <p:extLst>
      <p:ext uri="{BB962C8B-B14F-4D97-AF65-F5344CB8AC3E}">
        <p14:creationId xmlns:p14="http://schemas.microsoft.com/office/powerpoint/2010/main" val="1153035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even Elsevier.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27</a:t>
            </a:fld>
            <a:endParaRPr lang="en-US"/>
          </a:p>
        </p:txBody>
      </p:sp>
    </p:spTree>
    <p:extLst>
      <p:ext uri="{BB962C8B-B14F-4D97-AF65-F5344CB8AC3E}">
        <p14:creationId xmlns:p14="http://schemas.microsoft.com/office/powerpoint/2010/main" val="4074875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February</a:t>
            </a:r>
            <a:r>
              <a:rPr lang="en-US" baseline="0" dirty="0" smtClean="0"/>
              <a:t> of this year the Obama government issued a directive for large US funding agencies to prepare Open Access policies that will make funded research publicly available within 12 months of publication. </a:t>
            </a:r>
          </a:p>
          <a:p>
            <a:endParaRPr lang="en-US" baseline="0" dirty="0" smtClean="0"/>
          </a:p>
          <a:p>
            <a:r>
              <a:rPr lang="en-US" dirty="0" smtClean="0"/>
              <a:t>Although</a:t>
            </a:r>
            <a:r>
              <a:rPr lang="en-US" baseline="0" dirty="0" smtClean="0"/>
              <a:t> </a:t>
            </a:r>
            <a:r>
              <a:rPr lang="en-US" dirty="0" smtClean="0"/>
              <a:t>the directive</a:t>
            </a:r>
            <a:r>
              <a:rPr lang="en-US" baseline="0" dirty="0" smtClean="0"/>
              <a:t> </a:t>
            </a:r>
            <a:r>
              <a:rPr lang="en-US" dirty="0" smtClean="0"/>
              <a:t>frequently references innovation in </a:t>
            </a:r>
            <a:r>
              <a:rPr lang="en-US" baseline="0" dirty="0" smtClean="0"/>
              <a:t> Science and Technology, the policy will apply to all large federal funding agencies (&gt; 100 million in R&amp;D expenditures annually) SSH funders including the National Endowment for the Humanities and the Social Sciences Research Council. </a:t>
            </a:r>
          </a:p>
          <a:p>
            <a:endParaRPr lang="en-US" baseline="0" dirty="0" smtClean="0"/>
          </a:p>
          <a:p>
            <a:r>
              <a:rPr lang="en-US" baseline="0" dirty="0" smtClean="0"/>
              <a:t>This means that the National Endowment for the Humanities and the Social Sciences Research Council will be using mandates similar to the one that the National Institutes of Health has had in effect since 2008. </a:t>
            </a:r>
          </a:p>
          <a:p>
            <a:endParaRPr lang="en-US" dirty="0" smtClean="0"/>
          </a:p>
          <a:p>
            <a:r>
              <a:rPr lang="en-US" dirty="0" smtClean="0"/>
              <a:t>http://</a:t>
            </a:r>
            <a:r>
              <a:rPr lang="en-US" dirty="0" err="1" smtClean="0"/>
              <a:t>www.neh.gov</a:t>
            </a:r>
            <a:r>
              <a:rPr lang="en-US" dirty="0" smtClean="0"/>
              <a:t>/news/press-release/2013-02-26</a:t>
            </a:r>
          </a:p>
          <a:p>
            <a:endParaRPr lang="en-US" dirty="0" smtClean="0"/>
          </a:p>
          <a:p>
            <a:endParaRPr lang="en-US" dirty="0" smtClean="0"/>
          </a:p>
          <a:p>
            <a:endParaRPr lang="en-US" baseline="0" dirty="0" smtClean="0"/>
          </a:p>
          <a:p>
            <a:endParaRPr lang="en-US" dirty="0" smtClean="0"/>
          </a:p>
          <a:p>
            <a:r>
              <a:rPr lang="en-US" dirty="0" smtClean="0"/>
              <a:t>I have issued a memorandum today (.</a:t>
            </a:r>
            <a:r>
              <a:rPr lang="en-US" dirty="0" err="1" smtClean="0"/>
              <a:t>pdf</a:t>
            </a:r>
            <a:r>
              <a:rPr lang="en-US" dirty="0" smtClean="0"/>
              <a:t>) to Federal agencies that directs those with more than $100 million in research and development expenditures to develop plans to make the results of federally-funded research publically available free of charge within 12 months after original publication. As you pointed out, the public access policy adopted by the National Institutes of Health has been a great success. And while this new policy call does not insist that every agency copy the NIH approach exactly, it does ensure that similar policies will appear across government.</a:t>
            </a:r>
          </a:p>
          <a:p>
            <a:endParaRPr lang="en-US" dirty="0" smtClean="0"/>
          </a:p>
          <a:p>
            <a:r>
              <a:rPr lang="en-US" dirty="0" smtClean="0">
                <a:hlinkClick r:id="rId3"/>
              </a:rPr>
              <a:t>http://www.whitehouse.gov/blog/2013/02/22/expanding-public-access-results-federally-funded-research</a:t>
            </a:r>
            <a:endParaRPr lang="en-US" dirty="0" smtClean="0"/>
          </a:p>
          <a:p>
            <a:r>
              <a:rPr lang="en-US" dirty="0" smtClean="0"/>
              <a:t>http://chronicle.com/article/White-House-Delivers-New/137549/</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816FCB-EC74-8E49-A95B-9B7F708D3C75}" type="slidenum">
              <a:rPr lang="en-US" smtClean="0"/>
              <a:pPr/>
              <a:t>30</a:t>
            </a:fld>
            <a:endParaRPr lang="en-US"/>
          </a:p>
        </p:txBody>
      </p:sp>
    </p:spTree>
    <p:extLst>
      <p:ext uri="{BB962C8B-B14F-4D97-AF65-F5344CB8AC3E}">
        <p14:creationId xmlns:p14="http://schemas.microsoft.com/office/powerpoint/2010/main" val="437624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r>
            <a:r>
              <a:rPr lang="en-US" baseline="0" dirty="0" smtClean="0"/>
              <a:t>e UK government is having similar conversations about Open Access. An early policy out of the Research Councils UK embraced a fairly aggressive move to Gold OA publishing for publicly funded research. </a:t>
            </a:r>
          </a:p>
          <a:p>
            <a:endParaRPr lang="en-US" baseline="0" dirty="0" smtClean="0"/>
          </a:p>
          <a:p>
            <a:r>
              <a:rPr lang="en-US" baseline="0" dirty="0" smtClean="0"/>
              <a:t>A recent report from the House of Lords recommends a much more conservative approach that uses Green OA with a two year embargo.</a:t>
            </a:r>
          </a:p>
          <a:p>
            <a:endParaRPr lang="en-US" dirty="0" smtClean="0"/>
          </a:p>
          <a:p>
            <a:r>
              <a:rPr lang="en-US" dirty="0" smtClean="0"/>
              <a:t>http://sparceurope.org/uk-house-of-lords-enquiry-on-open-access/</a:t>
            </a:r>
          </a:p>
          <a:p>
            <a:r>
              <a:rPr lang="en-US" dirty="0" smtClean="0"/>
              <a:t>http://www.rcuk.ac.uk/research/Pages/outputs.aspx</a:t>
            </a:r>
          </a:p>
          <a:p>
            <a:r>
              <a:rPr lang="en-US" dirty="0" smtClean="0">
                <a:hlinkClick r:id="rId3"/>
              </a:rPr>
              <a:t>http://www.publications.parliament.uk/pa/ld201213/ldselect/ldsctech/122/122.pdf</a:t>
            </a:r>
            <a:endParaRPr lang="en-US" dirty="0"/>
          </a:p>
        </p:txBody>
      </p:sp>
      <p:sp>
        <p:nvSpPr>
          <p:cNvPr id="4" name="Slide Number Placeholder 3"/>
          <p:cNvSpPr>
            <a:spLocks noGrp="1"/>
          </p:cNvSpPr>
          <p:nvPr>
            <p:ph type="sldNum" sz="quarter" idx="10"/>
          </p:nvPr>
        </p:nvSpPr>
        <p:spPr/>
        <p:txBody>
          <a:bodyPr/>
          <a:lstStyle/>
          <a:p>
            <a:fld id="{67816FCB-EC74-8E49-A95B-9B7F708D3C75}" type="slidenum">
              <a:rPr lang="en-US" smtClean="0"/>
              <a:pPr/>
              <a:t>31</a:t>
            </a:fld>
            <a:endParaRPr lang="en-US"/>
          </a:p>
        </p:txBody>
      </p:sp>
    </p:spTree>
    <p:extLst>
      <p:ext uri="{BB962C8B-B14F-4D97-AF65-F5344CB8AC3E}">
        <p14:creationId xmlns:p14="http://schemas.microsoft.com/office/powerpoint/2010/main" val="437624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OA journals</a:t>
            </a:r>
            <a:r>
              <a:rPr lang="en-US" baseline="0" dirty="0" smtClean="0"/>
              <a:t> are at the top of their fields. </a:t>
            </a:r>
            <a:endParaRPr lang="en-US" dirty="0"/>
          </a:p>
        </p:txBody>
      </p:sp>
      <p:sp>
        <p:nvSpPr>
          <p:cNvPr id="4" name="Slide Number Placeholder 3"/>
          <p:cNvSpPr>
            <a:spLocks noGrp="1"/>
          </p:cNvSpPr>
          <p:nvPr>
            <p:ph type="sldNum" sz="quarter" idx="10"/>
          </p:nvPr>
        </p:nvSpPr>
        <p:spPr/>
        <p:txBody>
          <a:bodyPr/>
          <a:lstStyle/>
          <a:p>
            <a:fld id="{E731474A-9224-A241-A686-562F590D2FE6}" type="slidenum">
              <a:rPr lang="en-US" smtClean="0"/>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scholarlyoa.com</a:t>
            </a:r>
            <a:r>
              <a:rPr lang="en-US" dirty="0" smtClean="0"/>
              <a:t>/2014/02/11/bogus-new-impact-factor-appears/</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35</a:t>
            </a:fld>
            <a:endParaRPr lang="en-US"/>
          </a:p>
        </p:txBody>
      </p:sp>
    </p:spTree>
    <p:extLst>
      <p:ext uri="{BB962C8B-B14F-4D97-AF65-F5344CB8AC3E}">
        <p14:creationId xmlns:p14="http://schemas.microsoft.com/office/powerpoint/2010/main" val="2327420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www.nature.com</a:t>
            </a:r>
            <a:r>
              <a:rPr lang="en-US" dirty="0" smtClean="0"/>
              <a:t>/news/publishers-withdraw-more-than-120-gibberish-papers-1.14763</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36</a:t>
            </a:fld>
            <a:endParaRPr lang="en-US"/>
          </a:p>
        </p:txBody>
      </p:sp>
    </p:spTree>
    <p:extLst>
      <p:ext uri="{BB962C8B-B14F-4D97-AF65-F5344CB8AC3E}">
        <p14:creationId xmlns:p14="http://schemas.microsoft.com/office/powerpoint/2010/main" val="465600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http://www.lib.</a:t>
            </a:r>
          </a:p>
          <a:p>
            <a:r>
              <a:rPr lang="en-US" dirty="0" smtClean="0"/>
              <a:t>uwo.ca/programs/</a:t>
            </a:r>
            <a:r>
              <a:rPr lang="en-US" dirty="0" err="1" smtClean="0"/>
              <a:t>computerscience</a:t>
            </a:r>
            <a:r>
              <a:rPr lang="en-US" dirty="0" smtClean="0"/>
              <a:t>/evaluatingopenaccessjournals.html</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37</a:t>
            </a:fld>
            <a:endParaRPr lang="en-US"/>
          </a:p>
        </p:txBody>
      </p:sp>
    </p:spTree>
    <p:extLst>
      <p:ext uri="{BB962C8B-B14F-4D97-AF65-F5344CB8AC3E}">
        <p14:creationId xmlns:p14="http://schemas.microsoft.com/office/powerpoint/2010/main" val="324121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http://sites.stfx.ca/library/evaluating_OA_journals</a:t>
            </a:r>
            <a:endParaRPr lang="en-US"/>
          </a:p>
        </p:txBody>
      </p:sp>
      <p:sp>
        <p:nvSpPr>
          <p:cNvPr id="4" name="Slide Number Placeholder 3"/>
          <p:cNvSpPr>
            <a:spLocks noGrp="1"/>
          </p:cNvSpPr>
          <p:nvPr>
            <p:ph type="sldNum" sz="quarter" idx="10"/>
          </p:nvPr>
        </p:nvSpPr>
        <p:spPr/>
        <p:txBody>
          <a:bodyPr/>
          <a:lstStyle/>
          <a:p>
            <a:fld id="{D4D3FE40-89F8-4FCC-92D9-BD412DC8D889}" type="slidenum">
              <a:rPr lang="en-US" smtClean="0"/>
              <a:t>38</a:t>
            </a:fld>
            <a:endParaRPr lang="en-US"/>
          </a:p>
        </p:txBody>
      </p:sp>
    </p:spTree>
    <p:extLst>
      <p:ext uri="{BB962C8B-B14F-4D97-AF65-F5344CB8AC3E}">
        <p14:creationId xmlns:p14="http://schemas.microsoft.com/office/powerpoint/2010/main" val="1222770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40</a:t>
            </a:fld>
            <a:endParaRPr lang="en-US"/>
          </a:p>
        </p:txBody>
      </p:sp>
    </p:spTree>
    <p:extLst>
      <p:ext uri="{BB962C8B-B14F-4D97-AF65-F5344CB8AC3E}">
        <p14:creationId xmlns:p14="http://schemas.microsoft.com/office/powerpoint/2010/main" val="2456879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http://aims.fao.org/community/open-access/blogs/doaj-announces-new-selection-criteria-journals</a:t>
            </a:r>
          </a:p>
          <a:p>
            <a:r>
              <a:rPr lang="en-US" dirty="0" smtClean="0"/>
              <a:t>42 Fields</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41</a:t>
            </a:fld>
            <a:endParaRPr lang="en-US"/>
          </a:p>
        </p:txBody>
      </p:sp>
    </p:spTree>
    <p:extLst>
      <p:ext uri="{BB962C8B-B14F-4D97-AF65-F5344CB8AC3E}">
        <p14:creationId xmlns:p14="http://schemas.microsoft.com/office/powerpoint/2010/main" val="392733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even had a look at this site, and that</a:t>
            </a:r>
            <a:r>
              <a:rPr lang="en-US" baseline="0" dirty="0" smtClean="0"/>
              <a:t> “</a:t>
            </a:r>
            <a:r>
              <a:rPr lang="en-US" baseline="0" dirty="0" err="1" smtClean="0"/>
              <a:t>Beall’s</a:t>
            </a:r>
            <a:r>
              <a:rPr lang="en-US" baseline="0" dirty="0" smtClean="0"/>
              <a:t> list</a:t>
            </a:r>
            <a:r>
              <a:rPr lang="en-US" dirty="0" smtClean="0"/>
              <a:t>” that</a:t>
            </a:r>
            <a:r>
              <a:rPr lang="en-US" baseline="0" dirty="0" smtClean="0"/>
              <a:t> was</a:t>
            </a:r>
            <a:r>
              <a:rPr lang="en-US" dirty="0" smtClean="0"/>
              <a:t> mentioned in the Nature article]</a:t>
            </a:r>
          </a:p>
        </p:txBody>
      </p:sp>
      <p:sp>
        <p:nvSpPr>
          <p:cNvPr id="4" name="Slide Number Placeholder 3"/>
          <p:cNvSpPr>
            <a:spLocks noGrp="1"/>
          </p:cNvSpPr>
          <p:nvPr>
            <p:ph type="sldNum" sz="quarter" idx="10"/>
          </p:nvPr>
        </p:nvSpPr>
        <p:spPr/>
        <p:txBody>
          <a:bodyPr/>
          <a:lstStyle/>
          <a:p>
            <a:fld id="{D4D3FE40-89F8-4FCC-92D9-BD412DC8D889}" type="slidenum">
              <a:rPr lang="en-US" smtClean="0"/>
              <a:t>4</a:t>
            </a:fld>
            <a:endParaRPr lang="en-US"/>
          </a:p>
        </p:txBody>
      </p:sp>
    </p:spTree>
    <p:extLst>
      <p:ext uri="{BB962C8B-B14F-4D97-AF65-F5344CB8AC3E}">
        <p14:creationId xmlns:p14="http://schemas.microsoft.com/office/powerpoint/2010/main" val="1153035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http://aims.fao.org/community/open-access/blogs/doaj-announces-new-selection-criteria-journals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DOAJ Listing Criteria</a:t>
            </a:r>
          </a:p>
          <a:p>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43</a:t>
            </a:fld>
            <a:endParaRPr lang="en-US"/>
          </a:p>
        </p:txBody>
      </p:sp>
    </p:spTree>
    <p:extLst>
      <p:ext uri="{BB962C8B-B14F-4D97-AF65-F5344CB8AC3E}">
        <p14:creationId xmlns:p14="http://schemas.microsoft.com/office/powerpoint/2010/main" val="3927331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http://ljeds.wordpress.com/2013/10/23/doaj-inclusion-seal-approval-open-access-law-journals/</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44</a:t>
            </a:fld>
            <a:endParaRPr lang="en-US"/>
          </a:p>
        </p:txBody>
      </p:sp>
    </p:spTree>
    <p:extLst>
      <p:ext uri="{BB962C8B-B14F-4D97-AF65-F5344CB8AC3E}">
        <p14:creationId xmlns:p14="http://schemas.microsoft.com/office/powerpoint/2010/main" val="1267775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http://oaspa.org/</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45</a:t>
            </a:fld>
            <a:endParaRPr lang="en-US"/>
          </a:p>
        </p:txBody>
      </p:sp>
    </p:spTree>
    <p:extLst>
      <p:ext uri="{BB962C8B-B14F-4D97-AF65-F5344CB8AC3E}">
        <p14:creationId xmlns:p14="http://schemas.microsoft.com/office/powerpoint/2010/main" val="926504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http://oaspa.org/statement-regarding-the-suspension-of-springers-membership-in-oaspa/</a:t>
            </a:r>
          </a:p>
          <a:p>
            <a:endParaRPr lang="en-US" dirty="0" smtClean="0"/>
          </a:p>
          <a:p>
            <a:r>
              <a:rPr lang="en-US" dirty="0" smtClean="0"/>
              <a:t>http://</a:t>
            </a:r>
            <a:r>
              <a:rPr lang="en-US" dirty="0" err="1" smtClean="0"/>
              <a:t>www.nature.com</a:t>
            </a:r>
            <a:r>
              <a:rPr lang="en-US" dirty="0" smtClean="0"/>
              <a:t>/news/publishers-withdraw-more-than-120-gibberish-papers-1.14763</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46</a:t>
            </a:fld>
            <a:endParaRPr lang="en-US"/>
          </a:p>
        </p:txBody>
      </p:sp>
    </p:spTree>
    <p:extLst>
      <p:ext uri="{BB962C8B-B14F-4D97-AF65-F5344CB8AC3E}">
        <p14:creationId xmlns:p14="http://schemas.microsoft.com/office/powerpoint/2010/main" val="2338794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research.library.mun.ca</a:t>
            </a:r>
            <a:r>
              <a:rPr lang="en-US" dirty="0" smtClean="0"/>
              <a:t>/248/1/</a:t>
            </a:r>
            <a:r>
              <a:rPr lang="en-US" dirty="0" err="1" smtClean="0"/>
              <a:t>MUN_Statement_on_Open_Access.pdf</a:t>
            </a:r>
            <a:endParaRPr lang="en-US" dirty="0" smtClean="0"/>
          </a:p>
          <a:p>
            <a:endParaRPr lang="en-US" dirty="0"/>
          </a:p>
        </p:txBody>
      </p:sp>
      <p:sp>
        <p:nvSpPr>
          <p:cNvPr id="4" name="Slide Number Placeholder 3"/>
          <p:cNvSpPr>
            <a:spLocks noGrp="1"/>
          </p:cNvSpPr>
          <p:nvPr>
            <p:ph type="sldNum" sz="quarter" idx="10"/>
          </p:nvPr>
        </p:nvSpPr>
        <p:spPr/>
        <p:txBody>
          <a:bodyPr/>
          <a:lstStyle/>
          <a:p>
            <a:fld id="{03CDA258-430D-AB46-902D-6BF6E18AB163}" type="slidenum">
              <a:rPr lang="en-US" smtClean="0"/>
              <a:pPr/>
              <a:t>48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want to get a bit more radical you could</a:t>
            </a:r>
            <a:r>
              <a:rPr lang="en-US" baseline="0" dirty="0" smtClean="0"/>
              <a:t> include a statement that gives preference to OA publishing.</a:t>
            </a:r>
            <a:endParaRPr lang="en-US" dirty="0"/>
          </a:p>
        </p:txBody>
      </p:sp>
      <p:sp>
        <p:nvSpPr>
          <p:cNvPr id="4" name="Slide Number Placeholder 3"/>
          <p:cNvSpPr>
            <a:spLocks noGrp="1"/>
          </p:cNvSpPr>
          <p:nvPr>
            <p:ph type="sldNum" sz="quarter" idx="10"/>
          </p:nvPr>
        </p:nvSpPr>
        <p:spPr/>
        <p:txBody>
          <a:bodyPr/>
          <a:lstStyle/>
          <a:p>
            <a:fld id="{03CDA258-430D-AB46-902D-6BF6E18AB163}" type="slidenum">
              <a:rPr lang="en-US" smtClean="0"/>
              <a:pPr/>
              <a:t>49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Social</a:t>
            </a:r>
            <a:r>
              <a:rPr lang="en-US" baseline="0" dirty="0" smtClean="0"/>
              <a:t> networks are acting as trusted </a:t>
            </a:r>
            <a:r>
              <a:rPr lang="en-US" dirty="0" smtClean="0"/>
              <a:t>recommender</a:t>
            </a:r>
            <a:r>
              <a:rPr lang="en-US" baseline="0" dirty="0" smtClean="0"/>
              <a:t> systems</a:t>
            </a:r>
            <a:r>
              <a:rPr lang="en-US" dirty="0" smtClean="0"/>
              <a:t>,</a:t>
            </a:r>
            <a:r>
              <a:rPr lang="en-US" baseline="0" dirty="0" smtClean="0"/>
              <a:t> but gated links are less likely to be shared in forums where many readers will not be able to gain access. </a:t>
            </a:r>
            <a:endParaRPr lang="en-US" dirty="0"/>
          </a:p>
        </p:txBody>
      </p:sp>
      <p:sp>
        <p:nvSpPr>
          <p:cNvPr id="4" name="Slide Number Placeholder 3"/>
          <p:cNvSpPr>
            <a:spLocks noGrp="1"/>
          </p:cNvSpPr>
          <p:nvPr>
            <p:ph type="sldNum" sz="quarter" idx="10"/>
          </p:nvPr>
        </p:nvSpPr>
        <p:spPr/>
        <p:txBody>
          <a:bodyPr/>
          <a:lstStyle/>
          <a:p>
            <a:fld id="{E731474A-9224-A241-A686-562F590D2FE6}"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52</a:t>
            </a:fld>
            <a:endParaRPr lang="en-US"/>
          </a:p>
        </p:txBody>
      </p:sp>
    </p:spTree>
    <p:extLst>
      <p:ext uri="{BB962C8B-B14F-4D97-AF65-F5344CB8AC3E}">
        <p14:creationId xmlns:p14="http://schemas.microsoft.com/office/powerpoint/2010/main" val="316521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Cannot distribute</a:t>
            </a:r>
            <a:r>
              <a:rPr lang="en-US" baseline="0" dirty="0" smtClean="0"/>
              <a:t> it within a learning management system. </a:t>
            </a:r>
            <a:endParaRPr lang="en-US" dirty="0"/>
          </a:p>
        </p:txBody>
      </p:sp>
      <p:sp>
        <p:nvSpPr>
          <p:cNvPr id="4" name="Slide Number Placeholder 3"/>
          <p:cNvSpPr>
            <a:spLocks noGrp="1"/>
          </p:cNvSpPr>
          <p:nvPr>
            <p:ph type="sldNum" sz="quarter" idx="10"/>
          </p:nvPr>
        </p:nvSpPr>
        <p:spPr/>
        <p:txBody>
          <a:bodyPr/>
          <a:lstStyle/>
          <a:p>
            <a:fld id="{D2730D9B-D7BC-F34D-8291-AA95858BB378}"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altmetrics.org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816FCB-EC74-8E49-A95B-9B7F708D3C75}" type="slidenum">
              <a:rPr lang="en-US" smtClean="0"/>
              <a:pPr/>
              <a:t>54</a:t>
            </a:fld>
            <a:endParaRPr lang="en-US"/>
          </a:p>
        </p:txBody>
      </p:sp>
    </p:spTree>
    <p:extLst>
      <p:ext uri="{BB962C8B-B14F-4D97-AF65-F5344CB8AC3E}">
        <p14:creationId xmlns:p14="http://schemas.microsoft.com/office/powerpoint/2010/main" val="3087605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a few weeks later…</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5</a:t>
            </a:fld>
            <a:endParaRPr lang="en-US"/>
          </a:p>
        </p:txBody>
      </p:sp>
    </p:spTree>
    <p:extLst>
      <p:ext uri="{BB962C8B-B14F-4D97-AF65-F5344CB8AC3E}">
        <p14:creationId xmlns:p14="http://schemas.microsoft.com/office/powerpoint/2010/main" val="3544252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http://opcit.eprints.org/oacitation-biblio.html</a:t>
            </a:r>
            <a:endParaRPr lang="en-US" dirty="0"/>
          </a:p>
        </p:txBody>
      </p:sp>
      <p:sp>
        <p:nvSpPr>
          <p:cNvPr id="4" name="Slide Number Placeholder 3"/>
          <p:cNvSpPr>
            <a:spLocks noGrp="1"/>
          </p:cNvSpPr>
          <p:nvPr>
            <p:ph type="sldNum" sz="quarter" idx="10"/>
          </p:nvPr>
        </p:nvSpPr>
        <p:spPr/>
        <p:txBody>
          <a:bodyPr/>
          <a:lstStyle/>
          <a:p>
            <a:fld id="{E731474A-9224-A241-A686-562F590D2FE6}"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Charts, tables, images take a long time</a:t>
            </a:r>
            <a:r>
              <a:rPr lang="en-US" baseline="0" dirty="0" smtClean="0"/>
              <a:t> to produce and format, but once you give up your copyright on these items, you cannot reuse or share them. </a:t>
            </a:r>
          </a:p>
          <a:p>
            <a:endParaRPr lang="en-US" baseline="0" dirty="0" smtClean="0"/>
          </a:p>
          <a:p>
            <a:r>
              <a:rPr lang="en-US" sz="1200" kern="1200" dirty="0" smtClean="0">
                <a:solidFill>
                  <a:schemeClr val="tx1"/>
                </a:solidFill>
                <a:latin typeface="+mn-lt"/>
                <a:ea typeface="+mn-ea"/>
                <a:cs typeface="+mn-cs"/>
              </a:rPr>
              <a:t>New York Times science writer Carl Zimmer demonstrated the distinction succinctly. He discusses a recent case where Wiley threatened legal action after a neuroscience graduate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posted some figures from one of their journal articles on her blog (despite the fact that this is already permitted under terms of “fair dealing” or “fair use”).  (When OA not OA, PLOS Bio, October 2007) </a:t>
            </a:r>
          </a:p>
          <a:p>
            <a:endParaRPr lang="en-US" dirty="0"/>
          </a:p>
        </p:txBody>
      </p:sp>
      <p:sp>
        <p:nvSpPr>
          <p:cNvPr id="4" name="Slide Number Placeholder 3"/>
          <p:cNvSpPr>
            <a:spLocks noGrp="1"/>
          </p:cNvSpPr>
          <p:nvPr>
            <p:ph type="sldNum" sz="quarter" idx="10"/>
          </p:nvPr>
        </p:nvSpPr>
        <p:spPr/>
        <p:txBody>
          <a:bodyPr/>
          <a:lstStyle/>
          <a:p>
            <a:fld id="{D2730D9B-D7BC-F34D-8291-AA95858BB378}" type="slidenum">
              <a:rPr lang="en-US" smtClean="0"/>
              <a:pPr/>
              <a:t>57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Cannot link</a:t>
            </a:r>
            <a:r>
              <a:rPr lang="en-US" baseline="0" dirty="0" smtClean="0"/>
              <a:t> to</a:t>
            </a:r>
            <a:r>
              <a:rPr lang="en-US" dirty="0" smtClean="0"/>
              <a:t> it from online portfolio,</a:t>
            </a:r>
            <a:r>
              <a:rPr lang="en-US" baseline="0" dirty="0" smtClean="0"/>
              <a:t> academic c.v., faculty profile page, blogs, or other social media sites, </a:t>
            </a:r>
            <a:endParaRPr lang="en-US" dirty="0"/>
          </a:p>
        </p:txBody>
      </p:sp>
      <p:sp>
        <p:nvSpPr>
          <p:cNvPr id="4" name="Slide Number Placeholder 3"/>
          <p:cNvSpPr>
            <a:spLocks noGrp="1"/>
          </p:cNvSpPr>
          <p:nvPr>
            <p:ph type="sldNum" sz="quarter" idx="10"/>
          </p:nvPr>
        </p:nvSpPr>
        <p:spPr/>
        <p:txBody>
          <a:bodyPr/>
          <a:lstStyle/>
          <a:p>
            <a:fld id="{D2730D9B-D7BC-F34D-8291-AA95858BB378}" type="slidenum">
              <a:rPr lang="en-US" smtClean="0"/>
              <a:pPr/>
              <a:t>58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http://techcrunch.com/2013/12/19/elsevier/</a:t>
            </a:r>
            <a:endParaRPr lang="en-US" dirty="0"/>
          </a:p>
        </p:txBody>
      </p:sp>
      <p:sp>
        <p:nvSpPr>
          <p:cNvPr id="4" name="Slide Number Placeholder 3"/>
          <p:cNvSpPr>
            <a:spLocks noGrp="1"/>
          </p:cNvSpPr>
          <p:nvPr>
            <p:ph type="sldNum" sz="quarter" idx="10"/>
          </p:nvPr>
        </p:nvSpPr>
        <p:spPr/>
        <p:txBody>
          <a:bodyPr/>
          <a:lstStyle/>
          <a:p>
            <a:fld id="{5D2B2E87-378F-42D9-81BF-DE8FDC8D92A4}" type="slidenum">
              <a:rPr lang="en-US" smtClean="0"/>
              <a:t>60</a:t>
            </a:fld>
            <a:endParaRPr lang="en-US"/>
          </a:p>
        </p:txBody>
      </p:sp>
    </p:spTree>
    <p:extLst>
      <p:ext uri="{BB962C8B-B14F-4D97-AF65-F5344CB8AC3E}">
        <p14:creationId xmlns:p14="http://schemas.microsoft.com/office/powerpoint/2010/main" val="1477452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can’t afford</a:t>
            </a:r>
            <a:r>
              <a:rPr lang="en-US" baseline="0" dirty="0" smtClean="0"/>
              <a:t> to pay to read, either. </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61</a:t>
            </a:fld>
            <a:endParaRPr lang="en-US"/>
          </a:p>
        </p:txBody>
      </p:sp>
    </p:spTree>
    <p:extLst>
      <p:ext uri="{BB962C8B-B14F-4D97-AF65-F5344CB8AC3E}">
        <p14:creationId xmlns:p14="http://schemas.microsoft.com/office/powerpoint/2010/main" val="20353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816FCB-EC74-8E49-A95B-9B7F708D3C75}" type="slidenum">
              <a:rPr lang="en-US" smtClean="0"/>
              <a:pPr/>
              <a:t>62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www.nserc-crsng.gc.ca</a:t>
            </a:r>
            <a:r>
              <a:rPr lang="en-US" dirty="0" smtClean="0"/>
              <a:t>/Professors-</a:t>
            </a:r>
            <a:r>
              <a:rPr lang="en-US" dirty="0" err="1" smtClean="0"/>
              <a:t>Professeurs</a:t>
            </a:r>
            <a:r>
              <a:rPr lang="en-US" dirty="0" smtClean="0"/>
              <a:t>/</a:t>
            </a:r>
            <a:r>
              <a:rPr lang="en-US" dirty="0" err="1" smtClean="0"/>
              <a:t>FinancialAdminGuide-GuideAdminFinancier</a:t>
            </a:r>
            <a:r>
              <a:rPr lang="en-US" dirty="0" smtClean="0"/>
              <a:t>/</a:t>
            </a:r>
            <a:r>
              <a:rPr lang="en-US" dirty="0" err="1" smtClean="0"/>
              <a:t>FundsUse-UtilisationSubventions_eng.asp#dissemination</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63</a:t>
            </a:fld>
            <a:endParaRPr lang="en-US"/>
          </a:p>
        </p:txBody>
      </p:sp>
    </p:spTree>
    <p:extLst>
      <p:ext uri="{BB962C8B-B14F-4D97-AF65-F5344CB8AC3E}">
        <p14:creationId xmlns:p14="http://schemas.microsoft.com/office/powerpoint/2010/main" val="1512967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Although Gold OA is typically linked with the concept of author’s fees, we can see from the first chart, that actually a majority of Gold OA journals do not charge processing fees. Many of these are supported by universities, societies, and funding agencies.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Laakso</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Björk</a:t>
            </a:r>
            <a:r>
              <a:rPr lang="en-US" sz="1200" b="0" i="0" u="none" strike="noStrike" kern="1200" baseline="0" dirty="0" smtClean="0">
                <a:solidFill>
                  <a:schemeClr val="tx1"/>
                </a:solidFill>
                <a:latin typeface="+mn-lt"/>
                <a:ea typeface="+mn-ea"/>
                <a:cs typeface="+mn-cs"/>
              </a:rPr>
              <a:t> (2012) “Anatomy of open access publishing: a study of longitudinal development and internal structure”, </a:t>
            </a:r>
            <a:r>
              <a:rPr lang="en-US" sz="1200" b="0" i="1" u="none" strike="noStrike" kern="1200" baseline="0" dirty="0" smtClean="0">
                <a:solidFill>
                  <a:schemeClr val="tx1"/>
                </a:solidFill>
                <a:latin typeface="+mn-lt"/>
                <a:ea typeface="+mn-ea"/>
                <a:cs typeface="+mn-cs"/>
              </a:rPr>
              <a:t>BMC Medicine</a:t>
            </a:r>
            <a:r>
              <a:rPr lang="en-US" sz="1200" b="0" i="0" u="none" strike="noStrike" kern="1200" baseline="0" dirty="0" smtClean="0">
                <a:solidFill>
                  <a:schemeClr val="tx1"/>
                </a:solidFill>
                <a:latin typeface="+mn-lt"/>
                <a:ea typeface="+mn-ea"/>
                <a:cs typeface="+mn-cs"/>
              </a:rPr>
              <a:t>, 10:124. </a:t>
            </a:r>
            <a:r>
              <a:rPr lang="pl-PL" sz="1200" b="0" i="0" u="none" strike="noStrike" kern="1200" baseline="0" dirty="0" smtClean="0">
                <a:solidFill>
                  <a:schemeClr val="tx1"/>
                </a:solidFill>
                <a:latin typeface="+mn-lt"/>
                <a:ea typeface="+mn-ea"/>
                <a:cs typeface="+mn-cs"/>
              </a:rPr>
              <a:t>http://</a:t>
            </a:r>
            <a:r>
              <a:rPr lang="pl-PL" sz="1200" b="0" i="0" u="none" strike="noStrike" kern="1200" baseline="0" dirty="0" err="1" smtClean="0">
                <a:solidFill>
                  <a:schemeClr val="tx1"/>
                </a:solidFill>
                <a:latin typeface="+mn-lt"/>
                <a:ea typeface="+mn-ea"/>
                <a:cs typeface="+mn-cs"/>
              </a:rPr>
              <a:t>www.biomedcentral.com</a:t>
            </a:r>
            <a:r>
              <a:rPr lang="pl-PL" sz="1200" b="0" i="0" u="none" strike="noStrike" kern="1200" baseline="0" dirty="0" smtClean="0">
                <a:solidFill>
                  <a:schemeClr val="tx1"/>
                </a:solidFill>
                <a:latin typeface="+mn-lt"/>
                <a:ea typeface="+mn-ea"/>
                <a:cs typeface="+mn-cs"/>
              </a:rPr>
              <a:t>/1741-7015/10/124</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9543A54-B17A-CE4F-9181-0F61679FCF8E}" type="slidenum">
              <a:rPr lang="en-US" smtClean="0"/>
              <a:pPr/>
              <a:t>64</a:t>
            </a:fld>
            <a:endParaRPr lang="en-US"/>
          </a:p>
        </p:txBody>
      </p:sp>
    </p:spTree>
    <p:extLst>
      <p:ext uri="{BB962C8B-B14F-4D97-AF65-F5344CB8AC3E}">
        <p14:creationId xmlns:p14="http://schemas.microsoft.com/office/powerpoint/2010/main" val="2512110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Fennia</a:t>
            </a:r>
            <a:r>
              <a:rPr lang="en-US" dirty="0" smtClean="0"/>
              <a:t> is an example</a:t>
            </a:r>
            <a:r>
              <a:rPr lang="en-US" baseline="0" dirty="0" smtClean="0"/>
              <a:t> of a no fee OA journal that is published by the Geographical Society of Finland. </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65</a:t>
            </a:fld>
            <a:endParaRPr lang="en-US"/>
          </a:p>
        </p:txBody>
      </p:sp>
    </p:spTree>
    <p:extLst>
      <p:ext uri="{BB962C8B-B14F-4D97-AF65-F5344CB8AC3E}">
        <p14:creationId xmlns:p14="http://schemas.microsoft.com/office/powerpoint/2010/main" val="119592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comes out in</a:t>
            </a:r>
            <a:r>
              <a:rPr lang="en-US" baseline="0" dirty="0" smtClean="0"/>
              <a:t> the New York Times, and even some of my non-academic friends are talking about predatory publishers.]</a:t>
            </a:r>
          </a:p>
          <a:p>
            <a:endParaRPr lang="en-US" dirty="0" smtClean="0"/>
          </a:p>
          <a:p>
            <a:r>
              <a:rPr lang="en-US" dirty="0" smtClean="0"/>
              <a:t>[Well I must say it’s not too often I</a:t>
            </a:r>
            <a:r>
              <a:rPr lang="en-US" baseline="0" dirty="0" smtClean="0"/>
              <a:t> see librarians in the news. You must love this guy! Isn’t it great to have a librarian doing this important work?]</a:t>
            </a:r>
          </a:p>
          <a:p>
            <a:endParaRPr lang="en-US" baseline="0" dirty="0" smtClean="0"/>
          </a:p>
          <a:p>
            <a:r>
              <a:rPr lang="en-US" baseline="0" dirty="0" smtClean="0"/>
              <a:t>[This really has me thinking about these “predatory” Open Access journals. Better watch out for these.]</a:t>
            </a:r>
          </a:p>
        </p:txBody>
      </p:sp>
      <p:sp>
        <p:nvSpPr>
          <p:cNvPr id="4" name="Slide Number Placeholder 3"/>
          <p:cNvSpPr>
            <a:spLocks noGrp="1"/>
          </p:cNvSpPr>
          <p:nvPr>
            <p:ph type="sldNum" sz="quarter" idx="10"/>
          </p:nvPr>
        </p:nvSpPr>
        <p:spPr/>
        <p:txBody>
          <a:bodyPr/>
          <a:lstStyle/>
          <a:p>
            <a:fld id="{D4D3FE40-89F8-4FCC-92D9-BD412DC8D889}" type="slidenum">
              <a:rPr lang="en-US" smtClean="0"/>
              <a:t>6</a:t>
            </a:fld>
            <a:endParaRPr lang="en-US"/>
          </a:p>
        </p:txBody>
      </p:sp>
    </p:spTree>
    <p:extLst>
      <p:ext uri="{BB962C8B-B14F-4D97-AF65-F5344CB8AC3E}">
        <p14:creationId xmlns:p14="http://schemas.microsoft.com/office/powerpoint/2010/main" val="130365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I’ve been on the receiving end of scam emails from some of these publishers,</a:t>
            </a:r>
            <a:r>
              <a:rPr lang="en-US" baseline="0" dirty="0" smtClean="0"/>
              <a:t> and I’ve never considered that to be such a big deal, because frankly, any reasonable academic should be able to see right through these, right? If a journal claims to be in your discipline but you don’t know about it, well – ding ding ding – that should set off some alarms, you know?</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7</a:t>
            </a:fld>
            <a:endParaRPr lang="en-US"/>
          </a:p>
        </p:txBody>
      </p:sp>
    </p:spTree>
    <p:extLst>
      <p:ext uri="{BB962C8B-B14F-4D97-AF65-F5344CB8AC3E}">
        <p14:creationId xmlns:p14="http://schemas.microsoft.com/office/powerpoint/2010/main" val="130365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THIS comes out! This is pretty crazy stuff. This guy John </a:t>
            </a:r>
            <a:r>
              <a:rPr lang="en-US" dirty="0" err="1" smtClean="0"/>
              <a:t>Bohanon</a:t>
            </a:r>
            <a:r>
              <a:rPr lang="en-US" dirty="0" smtClean="0"/>
              <a:t> did</a:t>
            </a:r>
            <a:r>
              <a:rPr lang="en-US" baseline="0" dirty="0" smtClean="0"/>
              <a:t> some investigative reporting </a:t>
            </a:r>
          </a:p>
          <a:p>
            <a:r>
              <a:rPr lang="en-US" baseline="0" dirty="0" smtClean="0"/>
              <a:t>for Science, and </a:t>
            </a:r>
            <a:r>
              <a:rPr lang="en-US" dirty="0" smtClean="0"/>
              <a:t>half of the 304 OA</a:t>
            </a:r>
            <a:r>
              <a:rPr lang="en-US" baseline="0" dirty="0" smtClean="0"/>
              <a:t> </a:t>
            </a:r>
            <a:r>
              <a:rPr lang="en-US" dirty="0" smtClean="0"/>
              <a:t>journals to which he submitted his bogus article accepted</a:t>
            </a:r>
            <a:r>
              <a:rPr lang="en-US" baseline="0" dirty="0" smtClean="0"/>
              <a:t> it. One thing I </a:t>
            </a:r>
          </a:p>
          <a:p>
            <a:r>
              <a:rPr lang="en-US" baseline="0" dirty="0" smtClean="0"/>
              <a:t>hadn’t realized before is that, at least according to </a:t>
            </a:r>
            <a:r>
              <a:rPr lang="en-US" baseline="0" dirty="0" err="1" smtClean="0"/>
              <a:t>Bohanon</a:t>
            </a:r>
            <a:r>
              <a:rPr lang="en-US" baseline="0" dirty="0" smtClean="0"/>
              <a:t>, MOST of the OA publishers out there are dodgy. </a:t>
            </a:r>
          </a:p>
          <a:p>
            <a:r>
              <a:rPr lang="en-US" baseline="0" dirty="0" smtClean="0"/>
              <a:t>It sounds like PLOS is still reliable, though (even though I’ve heard recently that its impact factor has gone down). </a:t>
            </a:r>
          </a:p>
          <a:p>
            <a:endParaRPr lang="en-US" baseline="0" dirty="0" smtClean="0"/>
          </a:p>
          <a:p>
            <a:r>
              <a:rPr lang="en-US" baseline="0" dirty="0" smtClean="0"/>
              <a:t>It’s pretty scary that even the Elsevier and Sage OA journals accepted the article.]</a:t>
            </a:r>
          </a:p>
          <a:p>
            <a:endParaRPr lang="en-US" baseline="0" dirty="0" smtClean="0"/>
          </a:p>
          <a:p>
            <a:r>
              <a:rPr lang="en-US" baseline="0" dirty="0" smtClean="0"/>
              <a:t>[Oh, and there’s Jeffrey </a:t>
            </a:r>
            <a:r>
              <a:rPr lang="en-US" baseline="0" dirty="0" err="1" smtClean="0"/>
              <a:t>Beall</a:t>
            </a:r>
            <a:r>
              <a:rPr lang="en-US" baseline="0" dirty="0" smtClean="0"/>
              <a:t> again – and this time he’s even compared to Batman!]</a:t>
            </a:r>
          </a:p>
          <a:p>
            <a:endParaRPr lang="en-US" dirty="0" smtClean="0"/>
          </a:p>
          <a:p>
            <a:r>
              <a:rPr lang="en-US" dirty="0" smtClean="0"/>
              <a:t>[</a:t>
            </a:r>
            <a:r>
              <a:rPr lang="en-US" baseline="0" dirty="0" smtClean="0"/>
              <a:t>One of my drinking buddies over in the Social Sciences is freaking out because the journal he published in </a:t>
            </a:r>
          </a:p>
          <a:p>
            <a:r>
              <a:rPr lang="en-US" baseline="0" dirty="0" smtClean="0"/>
              <a:t>last year is on this </a:t>
            </a:r>
            <a:r>
              <a:rPr lang="en-US" baseline="0" dirty="0" err="1" smtClean="0"/>
              <a:t>Beall’s</a:t>
            </a:r>
            <a:r>
              <a:rPr lang="en-US" baseline="0" dirty="0" smtClean="0"/>
              <a:t> list, and now he’s worried he won’t get tenure…]</a:t>
            </a:r>
            <a:endParaRPr lang="en-US" dirty="0" smtClean="0"/>
          </a:p>
          <a:p>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9</a:t>
            </a:fld>
            <a:endParaRPr lang="en-US"/>
          </a:p>
        </p:txBody>
      </p:sp>
    </p:spTree>
    <p:extLst>
      <p:ext uri="{BB962C8B-B14F-4D97-AF65-F5344CB8AC3E}">
        <p14:creationId xmlns:p14="http://schemas.microsoft.com/office/powerpoint/2010/main" val="527438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SSHRC,</a:t>
            </a:r>
            <a:r>
              <a:rPr lang="en-US" baseline="0" dirty="0" smtClean="0"/>
              <a:t> CIHR and NSERC started asking for feedback about their draft OA policy, I must admit I was quite surprised </a:t>
            </a:r>
          </a:p>
          <a:p>
            <a:r>
              <a:rPr lang="en-US" baseline="0" dirty="0" smtClean="0"/>
              <a:t>that they were still going ahead with this. I know they’re not saying you *have* to publish in one of those OA journals, but shouldn’t </a:t>
            </a:r>
          </a:p>
          <a:p>
            <a:r>
              <a:rPr lang="en-US" baseline="0" dirty="0" smtClean="0"/>
              <a:t>they be a bit more cautious now that OA has been tainted in this way?]</a:t>
            </a:r>
          </a:p>
          <a:p>
            <a:endParaRPr lang="en-US" baseline="0" dirty="0" smtClean="0"/>
          </a:p>
          <a:p>
            <a:r>
              <a:rPr lang="en-US" baseline="0" dirty="0" smtClean="0"/>
              <a:t>And I’m not sure how I feel about them dictating which journals we can and can’t publish in. Some of the top journals in my field don’t even allow self-archiving, even after 12 months! And I need to publish in the best journals I possibly can – end of story. My career depends on it.</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11</a:t>
            </a:fld>
            <a:endParaRPr lang="en-US"/>
          </a:p>
        </p:txBody>
      </p:sp>
    </p:spTree>
    <p:extLst>
      <p:ext uri="{BB962C8B-B14F-4D97-AF65-F5344CB8AC3E}">
        <p14:creationId xmlns:p14="http://schemas.microsoft.com/office/powerpoint/2010/main" val="1266191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things weren’t bad enough already, I read on Jeffrey </a:t>
            </a:r>
            <a:r>
              <a:rPr lang="en-US" dirty="0" err="1" smtClean="0"/>
              <a:t>Beall’s</a:t>
            </a:r>
            <a:r>
              <a:rPr lang="en-US" dirty="0" smtClean="0"/>
              <a:t> website that now they’re</a:t>
            </a:r>
            <a:r>
              <a:rPr lang="en-US" baseline="0" dirty="0" smtClean="0"/>
              <a:t> not just running fake journals, </a:t>
            </a:r>
          </a:p>
          <a:p>
            <a:r>
              <a:rPr lang="en-US" baseline="0" dirty="0" smtClean="0"/>
              <a:t>but some are creating fake impact factors! There were 11 when he started this list in March, and as of May 7</a:t>
            </a:r>
            <a:r>
              <a:rPr lang="en-US" baseline="30000" dirty="0" smtClean="0"/>
              <a:t>th</a:t>
            </a:r>
            <a:r>
              <a:rPr lang="en-US" baseline="0" dirty="0" smtClean="0"/>
              <a:t> he had 17!]</a:t>
            </a:r>
            <a:endParaRPr lang="en-US" dirty="0"/>
          </a:p>
        </p:txBody>
      </p:sp>
      <p:sp>
        <p:nvSpPr>
          <p:cNvPr id="4" name="Slide Number Placeholder 3"/>
          <p:cNvSpPr>
            <a:spLocks noGrp="1"/>
          </p:cNvSpPr>
          <p:nvPr>
            <p:ph type="sldNum" sz="quarter" idx="10"/>
          </p:nvPr>
        </p:nvSpPr>
        <p:spPr/>
        <p:txBody>
          <a:bodyPr/>
          <a:lstStyle/>
          <a:p>
            <a:fld id="{D4D3FE40-89F8-4FCC-92D9-BD412DC8D889}" type="slidenum">
              <a:rPr lang="en-US" smtClean="0"/>
              <a:t>13</a:t>
            </a:fld>
            <a:endParaRPr lang="en-US"/>
          </a:p>
        </p:txBody>
      </p:sp>
    </p:spTree>
    <p:extLst>
      <p:ext uri="{BB962C8B-B14F-4D97-AF65-F5344CB8AC3E}">
        <p14:creationId xmlns:p14="http://schemas.microsoft.com/office/powerpoint/2010/main" val="171254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D1AC00-3AB2-4496-BD66-B80B9ABA5331}" type="datetimeFigureOut">
              <a:rPr lang="en-US" smtClean="0"/>
              <a:t>2014-06-04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349080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AC00-3AB2-4496-BD66-B80B9ABA5331}" type="datetimeFigureOut">
              <a:rPr lang="en-US" smtClean="0"/>
              <a:t>2014-06-04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17540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AC00-3AB2-4496-BD66-B80B9ABA5331}" type="datetimeFigureOut">
              <a:rPr lang="en-US" smtClean="0"/>
              <a:t>2014-06-04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247489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AC00-3AB2-4496-BD66-B80B9ABA5331}" type="datetimeFigureOut">
              <a:rPr lang="en-US" smtClean="0"/>
              <a:t>2014-06-04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15127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D1AC00-3AB2-4496-BD66-B80B9ABA5331}" type="datetimeFigureOut">
              <a:rPr lang="en-US" smtClean="0"/>
              <a:t>2014-06-04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340002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D1AC00-3AB2-4496-BD66-B80B9ABA5331}" type="datetimeFigureOut">
              <a:rPr lang="en-US" smtClean="0"/>
              <a:t>2014-06-04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1642304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D1AC00-3AB2-4496-BD66-B80B9ABA5331}" type="datetimeFigureOut">
              <a:rPr lang="en-US" smtClean="0"/>
              <a:t>2014-06-04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153686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D1AC00-3AB2-4496-BD66-B80B9ABA5331}" type="datetimeFigureOut">
              <a:rPr lang="en-US" smtClean="0"/>
              <a:t>2014-06-04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158825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1AC00-3AB2-4496-BD66-B80B9ABA5331}" type="datetimeFigureOut">
              <a:rPr lang="en-US" smtClean="0"/>
              <a:t>2014-06-04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65687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1AC00-3AB2-4496-BD66-B80B9ABA5331}" type="datetimeFigureOut">
              <a:rPr lang="en-US" smtClean="0"/>
              <a:t>2014-06-04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3998406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1AC00-3AB2-4496-BD66-B80B9ABA5331}" type="datetimeFigureOut">
              <a:rPr lang="en-US" smtClean="0"/>
              <a:t>2014-06-04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CFB36A-8F42-4698-86C2-118158C88BB9}" type="slidenum">
              <a:rPr lang="en-US" smtClean="0"/>
              <a:t>‹#›</a:t>
            </a:fld>
            <a:endParaRPr lang="en-US"/>
          </a:p>
        </p:txBody>
      </p:sp>
    </p:spTree>
    <p:extLst>
      <p:ext uri="{BB962C8B-B14F-4D97-AF65-F5344CB8AC3E}">
        <p14:creationId xmlns:p14="http://schemas.microsoft.com/office/powerpoint/2010/main" val="13243653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1AC00-3AB2-4496-BD66-B80B9ABA5331}" type="datetimeFigureOut">
              <a:rPr lang="en-US" smtClean="0"/>
              <a:t>2014-06-04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FB36A-8F42-4698-86C2-118158C88BB9}" type="slidenum">
              <a:rPr lang="en-US" smtClean="0"/>
              <a:t>‹#›</a:t>
            </a:fld>
            <a:endParaRPr lang="en-US"/>
          </a:p>
        </p:txBody>
      </p:sp>
    </p:spTree>
    <p:extLst>
      <p:ext uri="{BB962C8B-B14F-4D97-AF65-F5344CB8AC3E}">
        <p14:creationId xmlns:p14="http://schemas.microsoft.com/office/powerpoint/2010/main" val="1485229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tiff"/></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jpe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gif"/><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chart" Target="../charts/char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AF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Autofit/>
          </a:bodyPr>
          <a:lstStyle/>
          <a:p>
            <a:r>
              <a:rPr lang="en-US" dirty="0" smtClean="0">
                <a:solidFill>
                  <a:schemeClr val="accent4">
                    <a:lumMod val="50000"/>
                  </a:schemeClr>
                </a:solidFill>
                <a:latin typeface="American Typewriter"/>
                <a:cs typeface="American Typewriter"/>
              </a:rPr>
              <a:t>Trends in Questionable </a:t>
            </a:r>
            <a:br>
              <a:rPr lang="en-US" dirty="0" smtClean="0">
                <a:solidFill>
                  <a:schemeClr val="accent4">
                    <a:lumMod val="50000"/>
                  </a:schemeClr>
                </a:solidFill>
                <a:latin typeface="American Typewriter"/>
                <a:cs typeface="American Typewriter"/>
              </a:rPr>
            </a:br>
            <a:r>
              <a:rPr lang="en-US" dirty="0" smtClean="0">
                <a:solidFill>
                  <a:schemeClr val="accent4">
                    <a:lumMod val="50000"/>
                  </a:schemeClr>
                </a:solidFill>
                <a:latin typeface="American Typewriter"/>
                <a:cs typeface="American Typewriter"/>
              </a:rPr>
              <a:t>Journal Publishing: </a:t>
            </a:r>
            <a:br>
              <a:rPr lang="en-US" dirty="0" smtClean="0">
                <a:solidFill>
                  <a:schemeClr val="accent4">
                    <a:lumMod val="50000"/>
                  </a:schemeClr>
                </a:solidFill>
                <a:latin typeface="American Typewriter"/>
                <a:cs typeface="American Typewriter"/>
              </a:rPr>
            </a:br>
            <a:r>
              <a:rPr lang="en-US" dirty="0" smtClean="0">
                <a:solidFill>
                  <a:schemeClr val="accent4">
                    <a:lumMod val="50000"/>
                  </a:schemeClr>
                </a:solidFill>
                <a:latin typeface="American Typewriter"/>
                <a:cs typeface="American Typewriter"/>
              </a:rPr>
              <a:t>A Year in Review</a:t>
            </a:r>
            <a:endParaRPr lang="en-US" dirty="0">
              <a:solidFill>
                <a:schemeClr val="accent4">
                  <a:lumMod val="50000"/>
                </a:schemeClr>
              </a:solidFill>
              <a:latin typeface="American Typewriter"/>
              <a:cs typeface="American Typewriter"/>
            </a:endParaRPr>
          </a:p>
        </p:txBody>
      </p:sp>
      <p:sp>
        <p:nvSpPr>
          <p:cNvPr id="3" name="Subtitle 2"/>
          <p:cNvSpPr>
            <a:spLocks noGrp="1"/>
          </p:cNvSpPr>
          <p:nvPr>
            <p:ph type="subTitle" idx="1"/>
          </p:nvPr>
        </p:nvSpPr>
        <p:spPr/>
        <p:txBody>
          <a:bodyPr>
            <a:normAutofit/>
          </a:bodyPr>
          <a:lstStyle/>
          <a:p>
            <a:r>
              <a:rPr lang="en-US" dirty="0" err="1" smtClean="0"/>
              <a:t>Lise</a:t>
            </a:r>
            <a:r>
              <a:rPr lang="en-US" dirty="0" smtClean="0"/>
              <a:t> </a:t>
            </a:r>
            <a:r>
              <a:rPr lang="en-US" dirty="0" err="1" smtClean="0"/>
              <a:t>Brin</a:t>
            </a:r>
            <a:r>
              <a:rPr lang="en-US" dirty="0"/>
              <a:t> </a:t>
            </a:r>
            <a:r>
              <a:rPr lang="en-US" dirty="0" smtClean="0"/>
              <a:t>&amp; Lisa Goddard</a:t>
            </a:r>
          </a:p>
          <a:p>
            <a:r>
              <a:rPr lang="en-US" dirty="0" smtClean="0"/>
              <a:t>Atlantic Provinces Library Association</a:t>
            </a:r>
          </a:p>
          <a:p>
            <a:r>
              <a:rPr lang="en-US" dirty="0" smtClean="0"/>
              <a:t> June 5, 2014 - Moncton, NB</a:t>
            </a:r>
          </a:p>
          <a:p>
            <a:endParaRPr lang="en-US" dirty="0"/>
          </a:p>
        </p:txBody>
      </p:sp>
    </p:spTree>
    <p:extLst>
      <p:ext uri="{BB962C8B-B14F-4D97-AF65-F5344CB8AC3E}">
        <p14:creationId xmlns:p14="http://schemas.microsoft.com/office/powerpoint/2010/main" val="41415296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8064A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2971800"/>
            <a:ext cx="9144000" cy="923330"/>
          </a:xfrm>
          <a:prstGeom prst="rect">
            <a:avLst/>
          </a:prstGeom>
          <a:noFill/>
        </p:spPr>
        <p:txBody>
          <a:bodyPr wrap="square" rtlCol="0">
            <a:spAutoFit/>
          </a:bodyPr>
          <a:lstStyle/>
          <a:p>
            <a:pPr algn="ctr"/>
            <a:r>
              <a:rPr lang="en-US" sz="5400" dirty="0" smtClean="0">
                <a:solidFill>
                  <a:srgbClr val="FFFFFF"/>
                </a:solidFill>
                <a:latin typeface="American Typewriter"/>
                <a:cs typeface="American Typewriter"/>
              </a:rPr>
              <a:t>November 2013</a:t>
            </a:r>
          </a:p>
        </p:txBody>
      </p:sp>
    </p:spTree>
    <p:extLst>
      <p:ext uri="{BB962C8B-B14F-4D97-AF65-F5344CB8AC3E}">
        <p14:creationId xmlns:p14="http://schemas.microsoft.com/office/powerpoint/2010/main" val="15743722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68" y="1143000"/>
            <a:ext cx="8673832" cy="4886759"/>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6669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8064A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2971800"/>
            <a:ext cx="9144000" cy="923330"/>
          </a:xfrm>
          <a:prstGeom prst="rect">
            <a:avLst/>
          </a:prstGeom>
          <a:noFill/>
        </p:spPr>
        <p:txBody>
          <a:bodyPr wrap="square" rtlCol="0">
            <a:spAutoFit/>
          </a:bodyPr>
          <a:lstStyle/>
          <a:p>
            <a:pPr algn="ctr"/>
            <a:r>
              <a:rPr lang="en-US" sz="5400" dirty="0" smtClean="0">
                <a:solidFill>
                  <a:srgbClr val="FFFFFF"/>
                </a:solidFill>
                <a:latin typeface="American Typewriter"/>
                <a:cs typeface="American Typewriter"/>
              </a:rPr>
              <a:t>March 2014</a:t>
            </a:r>
          </a:p>
        </p:txBody>
      </p:sp>
    </p:spTree>
    <p:extLst>
      <p:ext uri="{BB962C8B-B14F-4D97-AF65-F5344CB8AC3E}">
        <p14:creationId xmlns:p14="http://schemas.microsoft.com/office/powerpoint/2010/main" val="19982330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699845">
            <a:off x="913574" y="154461"/>
            <a:ext cx="7547544" cy="6772509"/>
          </a:xfrm>
        </p:spPr>
      </p:pic>
      <p:sp>
        <p:nvSpPr>
          <p:cNvPr id="7" name="TextBox 6"/>
          <p:cNvSpPr txBox="1"/>
          <p:nvPr/>
        </p:nvSpPr>
        <p:spPr>
          <a:xfrm rot="5400000">
            <a:off x="-2435530" y="4213530"/>
            <a:ext cx="5198859" cy="276999"/>
          </a:xfrm>
          <a:prstGeom prst="rect">
            <a:avLst/>
          </a:prstGeom>
          <a:noFill/>
        </p:spPr>
        <p:txBody>
          <a:bodyPr wrap="none" rtlCol="0">
            <a:spAutoFit/>
          </a:bodyPr>
          <a:lstStyle/>
          <a:p>
            <a:r>
              <a:rPr lang="en-US" sz="1200" dirty="0"/>
              <a:t>http://</a:t>
            </a:r>
            <a:r>
              <a:rPr lang="en-US" sz="1200" dirty="0" err="1"/>
              <a:t>scholarlyoa.com</a:t>
            </a:r>
            <a:r>
              <a:rPr lang="en-US" sz="1200" dirty="0"/>
              <a:t>/2014/03/20/misleading-metrics-a-new-list-on-this-blog/</a:t>
            </a:r>
          </a:p>
        </p:txBody>
      </p:sp>
    </p:spTree>
    <p:extLst>
      <p:ext uri="{BB962C8B-B14F-4D97-AF65-F5344CB8AC3E}">
        <p14:creationId xmlns:p14="http://schemas.microsoft.com/office/powerpoint/2010/main" val="37579739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8064A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2971800"/>
            <a:ext cx="9144000" cy="923330"/>
          </a:xfrm>
          <a:prstGeom prst="rect">
            <a:avLst/>
          </a:prstGeom>
          <a:noFill/>
        </p:spPr>
        <p:txBody>
          <a:bodyPr wrap="square" rtlCol="0">
            <a:spAutoFit/>
          </a:bodyPr>
          <a:lstStyle/>
          <a:p>
            <a:pPr algn="ctr"/>
            <a:r>
              <a:rPr lang="en-US" sz="5400" dirty="0" smtClean="0">
                <a:solidFill>
                  <a:srgbClr val="FFFFFF"/>
                </a:solidFill>
                <a:latin typeface="American Typewriter"/>
                <a:cs typeface="American Typewriter"/>
              </a:rPr>
              <a:t>May 2014</a:t>
            </a:r>
          </a:p>
        </p:txBody>
      </p:sp>
    </p:spTree>
    <p:extLst>
      <p:ext uri="{BB962C8B-B14F-4D97-AF65-F5344CB8AC3E}">
        <p14:creationId xmlns:p14="http://schemas.microsoft.com/office/powerpoint/2010/main" val="21799067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0868345">
            <a:off x="1186408" y="218668"/>
            <a:ext cx="7432472" cy="9544319"/>
          </a:xfrm>
        </p:spPr>
      </p:pic>
      <p:sp>
        <p:nvSpPr>
          <p:cNvPr id="7" name="TextBox 6"/>
          <p:cNvSpPr txBox="1"/>
          <p:nvPr/>
        </p:nvSpPr>
        <p:spPr>
          <a:xfrm rot="5400000">
            <a:off x="-2988503" y="3643297"/>
            <a:ext cx="6304806" cy="276999"/>
          </a:xfrm>
          <a:prstGeom prst="rect">
            <a:avLst/>
          </a:prstGeom>
          <a:noFill/>
        </p:spPr>
        <p:txBody>
          <a:bodyPr wrap="none" rtlCol="0">
            <a:spAutoFit/>
          </a:bodyPr>
          <a:lstStyle/>
          <a:p>
            <a:r>
              <a:rPr lang="en-US" sz="1200" dirty="0"/>
              <a:t>http://</a:t>
            </a:r>
            <a:r>
              <a:rPr lang="en-US" sz="1200" dirty="0" err="1"/>
              <a:t>www.ottawacitizen.com</a:t>
            </a:r>
            <a:r>
              <a:rPr lang="en-US" sz="1200" dirty="0"/>
              <a:t>/technology/</a:t>
            </a:r>
            <a:r>
              <a:rPr lang="en-US" sz="1200" dirty="0" err="1"/>
              <a:t>Blinded+scientific+gobbledygook</a:t>
            </a:r>
            <a:r>
              <a:rPr lang="en-US" sz="1200" dirty="0"/>
              <a:t>/9757736/</a:t>
            </a:r>
            <a:r>
              <a:rPr lang="en-US" sz="1200" dirty="0" err="1"/>
              <a:t>story.html</a:t>
            </a:r>
            <a:endParaRPr lang="en-US" sz="1200" dirty="0"/>
          </a:p>
        </p:txBody>
      </p:sp>
    </p:spTree>
    <p:extLst>
      <p:ext uri="{BB962C8B-B14F-4D97-AF65-F5344CB8AC3E}">
        <p14:creationId xmlns:p14="http://schemas.microsoft.com/office/powerpoint/2010/main" val="1800176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8345">
            <a:off x="1186408" y="218668"/>
            <a:ext cx="7432472" cy="9544319"/>
          </a:xfrm>
          <a:prstGeom prst="rect">
            <a:avLst/>
          </a:prstGeom>
        </p:spPr>
      </p:pic>
      <p:sp>
        <p:nvSpPr>
          <p:cNvPr id="7" name="TextBox 6"/>
          <p:cNvSpPr txBox="1"/>
          <p:nvPr/>
        </p:nvSpPr>
        <p:spPr>
          <a:xfrm rot="5400000">
            <a:off x="-3079461" y="3552339"/>
            <a:ext cx="6486722" cy="276999"/>
          </a:xfrm>
          <a:prstGeom prst="rect">
            <a:avLst/>
          </a:prstGeom>
          <a:noFill/>
        </p:spPr>
        <p:txBody>
          <a:bodyPr wrap="none" rtlCol="0">
            <a:spAutoFit/>
          </a:bodyPr>
          <a:lstStyle/>
          <a:p>
            <a:r>
              <a:rPr lang="en-US" sz="1200" dirty="0"/>
              <a:t>http://</a:t>
            </a:r>
            <a:r>
              <a:rPr lang="en-US" sz="1200" dirty="0" err="1"/>
              <a:t>www.ottawacitizen.com</a:t>
            </a:r>
            <a:r>
              <a:rPr lang="en-US" sz="1200" dirty="0"/>
              <a:t>/technology/</a:t>
            </a:r>
            <a:r>
              <a:rPr lang="en-US" sz="1200" dirty="0" err="1"/>
              <a:t>Blinded+scientific+gobbledygook</a:t>
            </a:r>
            <a:r>
              <a:rPr lang="en-US" sz="1200" dirty="0"/>
              <a:t>/9757736/</a:t>
            </a:r>
            <a:r>
              <a:rPr lang="en-US" sz="1200" dirty="0" err="1"/>
              <a:t>story.html</a:t>
            </a:r>
            <a:endParaRPr lang="en-US" sz="1200" dirty="0"/>
          </a:p>
        </p:txBody>
      </p:sp>
      <p:pic>
        <p:nvPicPr>
          <p:cNvPr id="2" name="Picture 1" descr="pierson.tiff"/>
          <p:cNvPicPr>
            <a:picLocks noChangeAspect="1"/>
          </p:cNvPicPr>
          <p:nvPr/>
        </p:nvPicPr>
        <p:blipFill rotWithShape="1">
          <a:blip r:embed="rId4">
            <a:extLst>
              <a:ext uri="{28A0092B-C50C-407E-A947-70E740481C1C}">
                <a14:useLocalDpi xmlns:a14="http://schemas.microsoft.com/office/drawing/2010/main" val="0"/>
              </a:ext>
            </a:extLst>
          </a:blip>
          <a:srcRect l="4503" t="12851" r="8614"/>
          <a:stretch/>
        </p:blipFill>
        <p:spPr>
          <a:xfrm>
            <a:off x="812800" y="1143000"/>
            <a:ext cx="8331200" cy="4191000"/>
          </a:xfrm>
          <a:prstGeom prst="rect">
            <a:avLst/>
          </a:prstGeom>
        </p:spPr>
      </p:pic>
      <p:sp>
        <p:nvSpPr>
          <p:cNvPr id="4" name="Freeform 3"/>
          <p:cNvSpPr/>
          <p:nvPr/>
        </p:nvSpPr>
        <p:spPr>
          <a:xfrm>
            <a:off x="137799" y="3148244"/>
            <a:ext cx="9376677" cy="1043366"/>
          </a:xfrm>
          <a:custGeom>
            <a:avLst/>
            <a:gdLst>
              <a:gd name="connsiteX0" fmla="*/ 421001 w 9376677"/>
              <a:gd name="connsiteY0" fmla="*/ 221489 h 1043366"/>
              <a:gd name="connsiteX1" fmla="*/ 4755934 w 9376677"/>
              <a:gd name="connsiteY1" fmla="*/ 1356 h 1043366"/>
              <a:gd name="connsiteX2" fmla="*/ 9141668 w 9376677"/>
              <a:gd name="connsiteY2" fmla="*/ 170689 h 1043366"/>
              <a:gd name="connsiteX3" fmla="*/ 7905534 w 9376677"/>
              <a:gd name="connsiteY3" fmla="*/ 898823 h 1043366"/>
              <a:gd name="connsiteX4" fmla="*/ 556468 w 9376677"/>
              <a:gd name="connsiteY4" fmla="*/ 983489 h 1043366"/>
              <a:gd name="connsiteX5" fmla="*/ 539534 w 9376677"/>
              <a:gd name="connsiteY5" fmla="*/ 204556 h 104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6677" h="1043366">
                <a:moveTo>
                  <a:pt x="421001" y="221489"/>
                </a:moveTo>
                <a:cubicBezTo>
                  <a:pt x="1861745" y="115656"/>
                  <a:pt x="3302490" y="9823"/>
                  <a:pt x="4755934" y="1356"/>
                </a:cubicBezTo>
                <a:cubicBezTo>
                  <a:pt x="6209378" y="-7111"/>
                  <a:pt x="8616735" y="21111"/>
                  <a:pt x="9141668" y="170689"/>
                </a:cubicBezTo>
                <a:cubicBezTo>
                  <a:pt x="9666601" y="320267"/>
                  <a:pt x="9336401" y="763356"/>
                  <a:pt x="7905534" y="898823"/>
                </a:cubicBezTo>
                <a:cubicBezTo>
                  <a:pt x="6474667" y="1034290"/>
                  <a:pt x="1784135" y="1099200"/>
                  <a:pt x="556468" y="983489"/>
                </a:cubicBezTo>
                <a:cubicBezTo>
                  <a:pt x="-671199" y="867778"/>
                  <a:pt x="511312" y="340023"/>
                  <a:pt x="539534" y="204556"/>
                </a:cubicBezTo>
              </a:path>
            </a:pathLst>
          </a:cu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15212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52400"/>
            <a:ext cx="8001000" cy="1600200"/>
          </a:xfrm>
        </p:spPr>
        <p:txBody>
          <a:bodyPr>
            <a:normAutofit/>
          </a:bodyPr>
          <a:lstStyle/>
          <a:p>
            <a:r>
              <a:rPr lang="en-US" sz="3600" dirty="0" smtClean="0">
                <a:solidFill>
                  <a:schemeClr val="accent4">
                    <a:lumMod val="75000"/>
                  </a:schemeClr>
                </a:solidFill>
                <a:latin typeface="American Typewriter"/>
                <a:cs typeface="American Typewriter"/>
              </a:rPr>
              <a:t>Predatory publisher numbers according to </a:t>
            </a:r>
            <a:r>
              <a:rPr lang="en-US" sz="3600" dirty="0" err="1" smtClean="0">
                <a:solidFill>
                  <a:schemeClr val="accent4">
                    <a:lumMod val="75000"/>
                  </a:schemeClr>
                </a:solidFill>
                <a:latin typeface="American Typewriter"/>
                <a:cs typeface="American Typewriter"/>
              </a:rPr>
              <a:t>Beall’s</a:t>
            </a:r>
            <a:r>
              <a:rPr lang="en-US" sz="3600" dirty="0" smtClean="0">
                <a:solidFill>
                  <a:schemeClr val="accent4">
                    <a:lumMod val="75000"/>
                  </a:schemeClr>
                </a:solidFill>
                <a:latin typeface="American Typewriter"/>
                <a:cs typeface="American Typewriter"/>
              </a:rPr>
              <a:t> List</a:t>
            </a:r>
            <a:endParaRPr lang="en-US" sz="3600" dirty="0">
              <a:solidFill>
                <a:schemeClr val="accent4">
                  <a:lumMod val="75000"/>
                </a:schemeClr>
              </a:solidFill>
              <a:latin typeface="American Typewriter"/>
              <a:cs typeface="American Typewriter"/>
            </a:endParaRPr>
          </a:p>
        </p:txBody>
      </p:sp>
      <p:graphicFrame>
        <p:nvGraphicFramePr>
          <p:cNvPr id="4" name="Chart 3"/>
          <p:cNvGraphicFramePr>
            <a:graphicFrameLocks/>
          </p:cNvGraphicFramePr>
          <p:nvPr>
            <p:extLst>
              <p:ext uri="{D42A27DB-BD31-4B8C-83A1-F6EECF244321}">
                <p14:modId xmlns:p14="http://schemas.microsoft.com/office/powerpoint/2010/main" val="2892412936"/>
              </p:ext>
            </p:extLst>
          </p:nvPr>
        </p:nvGraphicFramePr>
        <p:xfrm>
          <a:off x="1143000" y="1752600"/>
          <a:ext cx="67818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37732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AF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600200"/>
            <a:ext cx="9144000" cy="3581400"/>
          </a:xfrm>
        </p:spPr>
        <p:txBody>
          <a:bodyPr>
            <a:normAutofit/>
          </a:bodyPr>
          <a:lstStyle/>
          <a:p>
            <a:r>
              <a:rPr lang="en-US" dirty="0" smtClean="0">
                <a:latin typeface="American Typewriter"/>
                <a:cs typeface="American Typewriter"/>
              </a:rPr>
              <a:t>What can we learn from</a:t>
            </a:r>
            <a:br>
              <a:rPr lang="en-US" dirty="0" smtClean="0">
                <a:latin typeface="American Typewriter"/>
                <a:cs typeface="American Typewriter"/>
              </a:rPr>
            </a:br>
            <a:r>
              <a:rPr lang="en-US" dirty="0" smtClean="0">
                <a:latin typeface="American Typewriter"/>
                <a:cs typeface="American Typewriter"/>
              </a:rPr>
              <a:t>looking</a:t>
            </a:r>
            <a:r>
              <a:rPr lang="en-US" dirty="0">
                <a:latin typeface="American Typewriter"/>
                <a:cs typeface="American Typewriter"/>
              </a:rPr>
              <a:t> </a:t>
            </a:r>
            <a:r>
              <a:rPr lang="en-US" dirty="0" smtClean="0">
                <a:latin typeface="American Typewriter"/>
                <a:cs typeface="American Typewriter"/>
              </a:rPr>
              <a:t>at the past year </a:t>
            </a:r>
            <a:br>
              <a:rPr lang="en-US" dirty="0" smtClean="0">
                <a:latin typeface="American Typewriter"/>
                <a:cs typeface="American Typewriter"/>
              </a:rPr>
            </a:br>
            <a:r>
              <a:rPr lang="en-US" dirty="0" smtClean="0">
                <a:latin typeface="American Typewriter"/>
                <a:cs typeface="American Typewriter"/>
              </a:rPr>
              <a:t>from the point of view </a:t>
            </a:r>
            <a:br>
              <a:rPr lang="en-US" dirty="0" smtClean="0">
                <a:latin typeface="American Typewriter"/>
                <a:cs typeface="American Typewriter"/>
              </a:rPr>
            </a:br>
            <a:r>
              <a:rPr lang="en-US" dirty="0" smtClean="0">
                <a:latin typeface="American Typewriter"/>
                <a:cs typeface="American Typewriter"/>
              </a:rPr>
              <a:t>of a researcher?</a:t>
            </a:r>
            <a:endParaRPr lang="en-US" dirty="0">
              <a:latin typeface="American Typewriter"/>
              <a:cs typeface="American Typewriter"/>
            </a:endParaRPr>
          </a:p>
        </p:txBody>
      </p:sp>
    </p:spTree>
    <p:extLst>
      <p:ext uri="{BB962C8B-B14F-4D97-AF65-F5344CB8AC3E}">
        <p14:creationId xmlns:p14="http://schemas.microsoft.com/office/powerpoint/2010/main" val="5403251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AF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600200"/>
            <a:ext cx="9144000" cy="3581400"/>
          </a:xfrm>
        </p:spPr>
        <p:txBody>
          <a:bodyPr>
            <a:normAutofit/>
          </a:bodyPr>
          <a:lstStyle/>
          <a:p>
            <a:r>
              <a:rPr lang="en-US" dirty="0" smtClean="0">
                <a:solidFill>
                  <a:srgbClr val="000000"/>
                </a:solidFill>
                <a:latin typeface="American Typewriter"/>
                <a:cs typeface="American Typewriter"/>
              </a:rPr>
              <a:t>How concerned should we be about the emergence of these questionable publishers?</a:t>
            </a:r>
            <a:endParaRPr lang="en-US" dirty="0">
              <a:solidFill>
                <a:srgbClr val="000000"/>
              </a:solidFill>
              <a:latin typeface="American Typewriter"/>
              <a:cs typeface="American Typewriter"/>
            </a:endParaRPr>
          </a:p>
        </p:txBody>
      </p:sp>
    </p:spTree>
    <p:extLst>
      <p:ext uri="{BB962C8B-B14F-4D97-AF65-F5344CB8AC3E}">
        <p14:creationId xmlns:p14="http://schemas.microsoft.com/office/powerpoint/2010/main" val="40249695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2971800"/>
            <a:ext cx="9144000" cy="923330"/>
          </a:xfrm>
          <a:prstGeom prst="rect">
            <a:avLst/>
          </a:prstGeom>
          <a:noFill/>
        </p:spPr>
        <p:txBody>
          <a:bodyPr wrap="square" rtlCol="0">
            <a:spAutoFit/>
          </a:bodyPr>
          <a:lstStyle/>
          <a:p>
            <a:pPr algn="ctr"/>
            <a:r>
              <a:rPr lang="en-US" sz="5400" dirty="0" smtClean="0">
                <a:solidFill>
                  <a:schemeClr val="bg1"/>
                </a:solidFill>
                <a:latin typeface="American Typewriter"/>
                <a:cs typeface="American Typewriter"/>
              </a:rPr>
              <a:t>March 2013</a:t>
            </a:r>
          </a:p>
        </p:txBody>
      </p:sp>
    </p:spTree>
    <p:extLst>
      <p:ext uri="{BB962C8B-B14F-4D97-AF65-F5344CB8AC3E}">
        <p14:creationId xmlns:p14="http://schemas.microsoft.com/office/powerpoint/2010/main" val="35136781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AF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600200"/>
            <a:ext cx="9144000" cy="3581400"/>
          </a:xfrm>
        </p:spPr>
        <p:txBody>
          <a:bodyPr>
            <a:normAutofit/>
          </a:bodyPr>
          <a:lstStyle/>
          <a:p>
            <a:r>
              <a:rPr lang="en-US" dirty="0" smtClean="0">
                <a:solidFill>
                  <a:srgbClr val="000000"/>
                </a:solidFill>
                <a:latin typeface="American Typewriter"/>
                <a:cs typeface="American Typewriter"/>
              </a:rPr>
              <a:t>Talking to faculty about </a:t>
            </a:r>
            <a:br>
              <a:rPr lang="en-US" dirty="0" smtClean="0">
                <a:solidFill>
                  <a:srgbClr val="000000"/>
                </a:solidFill>
                <a:latin typeface="American Typewriter"/>
                <a:cs typeface="American Typewriter"/>
              </a:rPr>
            </a:br>
            <a:r>
              <a:rPr lang="en-US" dirty="0" smtClean="0">
                <a:solidFill>
                  <a:srgbClr val="000000"/>
                </a:solidFill>
                <a:latin typeface="American Typewriter"/>
                <a:cs typeface="American Typewriter"/>
              </a:rPr>
              <a:t>Gold OA.</a:t>
            </a:r>
            <a:endParaRPr lang="en-US" dirty="0">
              <a:solidFill>
                <a:srgbClr val="000000"/>
              </a:solidFill>
              <a:latin typeface="American Typewriter"/>
              <a:cs typeface="American Typewriter"/>
            </a:endParaRPr>
          </a:p>
        </p:txBody>
      </p:sp>
    </p:spTree>
    <p:extLst>
      <p:ext uri="{BB962C8B-B14F-4D97-AF65-F5344CB8AC3E}">
        <p14:creationId xmlns:p14="http://schemas.microsoft.com/office/powerpoint/2010/main" val="40249695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Motivators</a:t>
            </a:r>
            <a:endParaRPr lang="en-US" dirty="0"/>
          </a:p>
        </p:txBody>
      </p:sp>
      <p:sp>
        <p:nvSpPr>
          <p:cNvPr id="3" name="Content Placeholder 2"/>
          <p:cNvSpPr>
            <a:spLocks noGrp="1"/>
          </p:cNvSpPr>
          <p:nvPr>
            <p:ph idx="1"/>
          </p:nvPr>
        </p:nvSpPr>
        <p:spPr>
          <a:xfrm>
            <a:off x="914400" y="1722437"/>
            <a:ext cx="7391400" cy="4525963"/>
          </a:xfrm>
        </p:spPr>
        <p:txBody>
          <a:bodyPr>
            <a:normAutofit lnSpcReduction="10000"/>
          </a:bodyPr>
          <a:lstStyle/>
          <a:p>
            <a:r>
              <a:rPr lang="en-US" dirty="0" smtClean="0"/>
              <a:t>Tenure</a:t>
            </a:r>
          </a:p>
          <a:p>
            <a:r>
              <a:rPr lang="en-US" dirty="0" smtClean="0"/>
              <a:t>Prestige </a:t>
            </a:r>
          </a:p>
          <a:p>
            <a:r>
              <a:rPr lang="en-US" dirty="0" smtClean="0"/>
              <a:t>Funding</a:t>
            </a:r>
          </a:p>
          <a:p>
            <a:r>
              <a:rPr lang="en-US" dirty="0" smtClean="0">
                <a:solidFill>
                  <a:schemeClr val="bg1">
                    <a:lumMod val="50000"/>
                  </a:schemeClr>
                </a:solidFill>
              </a:rPr>
              <a:t>Control over work</a:t>
            </a:r>
          </a:p>
          <a:p>
            <a:r>
              <a:rPr lang="en-US" dirty="0" smtClean="0">
                <a:solidFill>
                  <a:schemeClr val="bg1">
                    <a:lumMod val="50000"/>
                  </a:schemeClr>
                </a:solidFill>
              </a:rPr>
              <a:t>Accessibility of scholarly literature</a:t>
            </a:r>
          </a:p>
          <a:p>
            <a:r>
              <a:rPr lang="en-US" dirty="0" smtClean="0">
                <a:solidFill>
                  <a:schemeClr val="bg1">
                    <a:lumMod val="50000"/>
                  </a:schemeClr>
                </a:solidFill>
              </a:rPr>
              <a:t>Benefit to community</a:t>
            </a:r>
          </a:p>
          <a:p>
            <a:r>
              <a:rPr lang="en-US" dirty="0" smtClean="0">
                <a:solidFill>
                  <a:schemeClr val="bg1">
                    <a:lumMod val="50000"/>
                  </a:schemeClr>
                </a:solidFill>
              </a:rPr>
              <a:t>Global innovation</a:t>
            </a:r>
          </a:p>
          <a:p>
            <a:r>
              <a:rPr lang="en-US" dirty="0" smtClean="0">
                <a:solidFill>
                  <a:schemeClr val="bg1">
                    <a:lumMod val="50000"/>
                  </a:schemeClr>
                </a:solidFill>
              </a:rPr>
              <a:t>Library budgets</a:t>
            </a:r>
            <a:endParaRPr lang="en-US" dirty="0">
              <a:solidFill>
                <a:schemeClr val="bg1">
                  <a:lumMod val="50000"/>
                </a:schemeClr>
              </a:solidFill>
            </a:endParaRPr>
          </a:p>
        </p:txBody>
      </p:sp>
    </p:spTree>
    <p:extLst>
      <p:ext uri="{BB962C8B-B14F-4D97-AF65-F5344CB8AC3E}">
        <p14:creationId xmlns:p14="http://schemas.microsoft.com/office/powerpoint/2010/main" val="325089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P&amp;T Fears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smtClean="0"/>
          </a:p>
          <a:p>
            <a:pPr marL="0" indent="0">
              <a:buNone/>
            </a:pPr>
            <a:r>
              <a:rPr lang="en-US" dirty="0" smtClean="0"/>
              <a:t>Will my committee consider OA journals to be of low quality?</a:t>
            </a:r>
            <a:endParaRPr lang="en-US" dirty="0"/>
          </a:p>
        </p:txBody>
      </p:sp>
    </p:spTree>
    <p:extLst>
      <p:ext uri="{BB962C8B-B14F-4D97-AF65-F5344CB8AC3E}">
        <p14:creationId xmlns:p14="http://schemas.microsoft.com/office/powerpoint/2010/main" val="4247733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Access is now a mainstream publishing model. </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779898884"/>
              </p:ext>
            </p:extLst>
          </p:nvPr>
        </p:nvGraphicFramePr>
        <p:xfrm>
          <a:off x="731593" y="2434332"/>
          <a:ext cx="5040248" cy="259486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157586" y="2589425"/>
            <a:ext cx="2605414" cy="2246769"/>
          </a:xfrm>
          <a:prstGeom prst="rect">
            <a:avLst/>
          </a:prstGeom>
          <a:noFill/>
        </p:spPr>
        <p:txBody>
          <a:bodyPr wrap="square" rtlCol="0">
            <a:spAutoFit/>
          </a:bodyPr>
          <a:lstStyle/>
          <a:p>
            <a:r>
              <a:rPr lang="en-US" sz="2800" dirty="0" smtClean="0"/>
              <a:t>Approximately 10 - 12% of academic journals are  Open Access.</a:t>
            </a:r>
            <a:endParaRPr lang="en-US" sz="2800" dirty="0"/>
          </a:p>
        </p:txBody>
      </p:sp>
    </p:spTree>
    <p:extLst>
      <p:ext uri="{BB962C8B-B14F-4D97-AF65-F5344CB8AC3E}">
        <p14:creationId xmlns:p14="http://schemas.microsoft.com/office/powerpoint/2010/main" val="21181489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Access Journals - Wiley</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7" y="1414465"/>
            <a:ext cx="6825343" cy="4506119"/>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0855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 Access Journals - Springer</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667" y="1390181"/>
            <a:ext cx="6825344" cy="4534311"/>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8724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Access </a:t>
            </a:r>
            <a:r>
              <a:rPr lang="en-US" dirty="0"/>
              <a:t>Journals </a:t>
            </a:r>
            <a:r>
              <a:rPr lang="en-US" dirty="0" smtClean="0"/>
              <a:t>– T&amp;F</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60" y="1417864"/>
            <a:ext cx="7515922" cy="4483973"/>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313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7338"/>
            <a:ext cx="7398326" cy="765175"/>
          </a:xfrm>
        </p:spPr>
        <p:txBody>
          <a:bodyPr>
            <a:normAutofit/>
          </a:bodyPr>
          <a:lstStyle/>
          <a:p>
            <a:r>
              <a:rPr lang="en-US" dirty="0" smtClean="0"/>
              <a:t>Open Access Journals - Elsevier</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72" y="1379086"/>
            <a:ext cx="7010400" cy="4485225"/>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6185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8229600" cy="1143000"/>
          </a:xfrm>
        </p:spPr>
        <p:txBody>
          <a:bodyPr/>
          <a:lstStyle/>
          <a:p>
            <a:r>
              <a:rPr lang="en-US" dirty="0" smtClean="0">
                <a:latin typeface="American Typewriter"/>
                <a:cs typeface="American Typewriter"/>
              </a:rPr>
              <a:t>Funder Support for OA</a:t>
            </a:r>
            <a:endParaRPr lang="en-US" dirty="0">
              <a:latin typeface="American Typewriter"/>
              <a:cs typeface="American Typewriter"/>
            </a:endParaRPr>
          </a:p>
        </p:txBody>
      </p:sp>
    </p:spTree>
    <p:extLst>
      <p:ext uri="{BB962C8B-B14F-4D97-AF65-F5344CB8AC3E}">
        <p14:creationId xmlns:p14="http://schemas.microsoft.com/office/powerpoint/2010/main" val="3126743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SSHRC/NSERC OA Mandate</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675" y="1437841"/>
            <a:ext cx="7887476" cy="4443733"/>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1853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4" descr="nature-dark-side.jpg"/>
          <p:cNvPicPr>
            <a:picLocks noGrp="1" noChangeAspect="1"/>
          </p:cNvPicPr>
          <p:nvPr>
            <p:ph idx="1"/>
          </p:nvPr>
        </p:nvPicPr>
        <p:blipFill>
          <a:blip r:embed="rId3">
            <a:extLst>
              <a:ext uri="{28A0092B-C50C-407E-A947-70E740481C1C}">
                <a14:useLocalDpi xmlns:a14="http://schemas.microsoft.com/office/drawing/2010/main" val="0"/>
              </a:ext>
            </a:extLst>
          </a:blip>
          <a:srcRect l="-43281" r="-43281"/>
          <a:stretch>
            <a:fillRect/>
          </a:stretch>
        </p:blipFill>
        <p:spPr>
          <a:xfrm rot="20688667">
            <a:off x="-2311356" y="-20866"/>
            <a:ext cx="14892955" cy="8190551"/>
          </a:xfrm>
        </p:spPr>
      </p:pic>
      <p:sp>
        <p:nvSpPr>
          <p:cNvPr id="7" name="TextBox 6"/>
          <p:cNvSpPr txBox="1"/>
          <p:nvPr/>
        </p:nvSpPr>
        <p:spPr>
          <a:xfrm rot="5400000">
            <a:off x="-3252590" y="3297632"/>
            <a:ext cx="6812958" cy="307777"/>
          </a:xfrm>
          <a:prstGeom prst="rect">
            <a:avLst/>
          </a:prstGeom>
          <a:noFill/>
        </p:spPr>
        <p:txBody>
          <a:bodyPr wrap="none" rtlCol="0">
            <a:spAutoFit/>
          </a:bodyPr>
          <a:lstStyle/>
          <a:p>
            <a:r>
              <a:rPr lang="en-US" sz="1400" dirty="0"/>
              <a:t>http://</a:t>
            </a:r>
            <a:r>
              <a:rPr lang="en-US" sz="1400" dirty="0" err="1"/>
              <a:t>www.nature.com</a:t>
            </a:r>
            <a:r>
              <a:rPr lang="en-US" sz="1400" dirty="0"/>
              <a:t>/news/investigating-journals-the-dark-side-of-publishing-</a:t>
            </a:r>
            <a:r>
              <a:rPr lang="en-US" sz="1400" dirty="0" smtClean="0"/>
              <a:t>1.126661</a:t>
            </a:r>
            <a:endParaRPr lang="en-US" sz="1400" dirty="0"/>
          </a:p>
        </p:txBody>
      </p:sp>
    </p:spTree>
    <p:extLst>
      <p:ext uri="{BB962C8B-B14F-4D97-AF65-F5344CB8AC3E}">
        <p14:creationId xmlns:p14="http://schemas.microsoft.com/office/powerpoint/2010/main" val="12488268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Policy - US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1" y="1447555"/>
            <a:ext cx="7111999" cy="4428308"/>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8861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Policy - UK</a:t>
            </a:r>
            <a:endParaRPr lang="en-US" dirty="0"/>
          </a:p>
        </p:txBody>
      </p:sp>
      <p:pic>
        <p:nvPicPr>
          <p:cNvPr id="4" name="Picture 3"/>
          <p:cNvPicPr>
            <a:picLocks noChangeAspect="1"/>
          </p:cNvPicPr>
          <p:nvPr/>
        </p:nvPicPr>
        <p:blipFill>
          <a:blip r:embed="rId3"/>
          <a:stretch>
            <a:fillRect/>
          </a:stretch>
        </p:blipFill>
        <p:spPr>
          <a:xfrm>
            <a:off x="1159482" y="1653271"/>
            <a:ext cx="6841518" cy="4290329"/>
          </a:xfrm>
          <a:prstGeom prst="rect">
            <a:avLst/>
          </a:prstGeom>
          <a:ln>
            <a:solidFill>
              <a:schemeClr val="bg1">
                <a:lumMod val="65000"/>
              </a:schemeClr>
            </a:solidFill>
          </a:ln>
        </p:spPr>
      </p:pic>
    </p:spTree>
    <p:extLst>
      <p:ext uri="{BB962C8B-B14F-4D97-AF65-F5344CB8AC3E}">
        <p14:creationId xmlns:p14="http://schemas.microsoft.com/office/powerpoint/2010/main" val="16376541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8229600" cy="1143000"/>
          </a:xfrm>
        </p:spPr>
        <p:txBody>
          <a:bodyPr/>
          <a:lstStyle/>
          <a:p>
            <a:r>
              <a:rPr lang="en-US" dirty="0" smtClean="0">
                <a:latin typeface="American Typewriter"/>
                <a:cs typeface="American Typewriter"/>
              </a:rPr>
              <a:t>Assessing </a:t>
            </a:r>
            <a:r>
              <a:rPr lang="en-US" dirty="0">
                <a:latin typeface="American Typewriter"/>
                <a:cs typeface="American Typewriter"/>
              </a:rPr>
              <a:t>J</a:t>
            </a:r>
            <a:r>
              <a:rPr lang="en-US" dirty="0" smtClean="0">
                <a:latin typeface="American Typewriter"/>
                <a:cs typeface="American Typewriter"/>
              </a:rPr>
              <a:t>ournal Quality</a:t>
            </a:r>
            <a:endParaRPr lang="en-US" dirty="0">
              <a:latin typeface="American Typewriter"/>
              <a:cs typeface="American Typewriter"/>
            </a:endParaRPr>
          </a:p>
        </p:txBody>
      </p:sp>
    </p:spTree>
    <p:extLst>
      <p:ext uri="{BB962C8B-B14F-4D97-AF65-F5344CB8AC3E}">
        <p14:creationId xmlns:p14="http://schemas.microsoft.com/office/powerpoint/2010/main" val="2899761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 Quality Indicators</a:t>
            </a:r>
            <a:endParaRPr lang="en-US" dirty="0"/>
          </a:p>
        </p:txBody>
      </p:sp>
      <p:sp>
        <p:nvSpPr>
          <p:cNvPr id="3" name="Content Placeholder 2"/>
          <p:cNvSpPr>
            <a:spLocks noGrp="1"/>
          </p:cNvSpPr>
          <p:nvPr>
            <p:ph idx="1"/>
          </p:nvPr>
        </p:nvSpPr>
        <p:spPr>
          <a:xfrm>
            <a:off x="539433" y="1766961"/>
            <a:ext cx="4172598" cy="2519362"/>
          </a:xfrm>
        </p:spPr>
        <p:txBody>
          <a:bodyPr/>
          <a:lstStyle/>
          <a:p>
            <a:r>
              <a:rPr lang="en-US" b="0" dirty="0" smtClean="0"/>
              <a:t>peer-review quality</a:t>
            </a:r>
          </a:p>
          <a:p>
            <a:r>
              <a:rPr lang="en-US" b="0" baseline="0" dirty="0" smtClean="0"/>
              <a:t>editorial board</a:t>
            </a:r>
          </a:p>
          <a:p>
            <a:r>
              <a:rPr lang="en-US" b="0" baseline="0" dirty="0" smtClean="0"/>
              <a:t>acceptance rates</a:t>
            </a:r>
          </a:p>
          <a:p>
            <a:r>
              <a:rPr lang="en-US" b="0" baseline="0" dirty="0" smtClean="0"/>
              <a:t>readership</a:t>
            </a:r>
          </a:p>
        </p:txBody>
      </p:sp>
      <p:sp>
        <p:nvSpPr>
          <p:cNvPr id="5" name="Content Placeholder 2"/>
          <p:cNvSpPr txBox="1">
            <a:spLocks/>
          </p:cNvSpPr>
          <p:nvPr/>
        </p:nvSpPr>
        <p:spPr bwMode="auto">
          <a:xfrm>
            <a:off x="4521445" y="1736683"/>
            <a:ext cx="4368134" cy="2519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57200" marR="0" lvl="0" indent="-457200" algn="l" defTabSz="914400" rtl="0" eaLnBrk="1" fontAlgn="base" latinLnBrk="0" hangingPunct="1">
              <a:lnSpc>
                <a:spcPct val="100000"/>
              </a:lnSpc>
              <a:spcBef>
                <a:spcPct val="20000"/>
              </a:spcBef>
              <a:spcAft>
                <a:spcPct val="0"/>
              </a:spcAft>
              <a:buSzTx/>
              <a:buFont typeface="Arial"/>
              <a:buChar char="•"/>
              <a:tabLst/>
              <a:defRPr/>
            </a:pPr>
            <a:r>
              <a:rPr kumimoji="0" lang="en-US" sz="3200" i="0" u="none" strike="noStrike" kern="0" cap="none" spc="0" normalizeH="0" baseline="0" noProof="0" dirty="0" smtClean="0">
                <a:ln>
                  <a:noFill/>
                </a:ln>
                <a:solidFill>
                  <a:schemeClr val="tx1"/>
                </a:solidFill>
                <a:effectLst/>
                <a:uLnTx/>
                <a:uFillTx/>
                <a:latin typeface="+mn-lt"/>
                <a:ea typeface="+mn-ea"/>
                <a:cs typeface="+mn-cs"/>
              </a:rPr>
              <a:t>citation rate</a:t>
            </a:r>
          </a:p>
          <a:p>
            <a:pPr marL="457200" marR="0" lvl="0" indent="-457200" algn="l" defTabSz="914400" rtl="0" eaLnBrk="1" fontAlgn="base" latinLnBrk="0" hangingPunct="1">
              <a:lnSpc>
                <a:spcPct val="100000"/>
              </a:lnSpc>
              <a:spcBef>
                <a:spcPct val="20000"/>
              </a:spcBef>
              <a:spcAft>
                <a:spcPct val="0"/>
              </a:spcAft>
              <a:buSzTx/>
              <a:buFont typeface="Arial"/>
              <a:buChar char="•"/>
              <a:tabLst/>
              <a:defRPr/>
            </a:pPr>
            <a:r>
              <a:rPr kumimoji="0" lang="en-US" sz="3200" i="0" u="none" strike="noStrike" kern="0" cap="none" spc="0" normalizeH="0" baseline="0" noProof="0" dirty="0" smtClean="0">
                <a:ln>
                  <a:noFill/>
                </a:ln>
                <a:solidFill>
                  <a:schemeClr val="tx1"/>
                </a:solidFill>
                <a:effectLst/>
                <a:uLnTx/>
                <a:uFillTx/>
                <a:latin typeface="+mn-lt"/>
                <a:ea typeface="+mn-ea"/>
                <a:cs typeface="+mn-cs"/>
              </a:rPr>
              <a:t>years of publication</a:t>
            </a:r>
          </a:p>
          <a:p>
            <a:pPr marL="457200" marR="0" lvl="0" indent="-457200" algn="l" defTabSz="914400" rtl="0" eaLnBrk="1" fontAlgn="base" latinLnBrk="0" hangingPunct="1">
              <a:lnSpc>
                <a:spcPct val="100000"/>
              </a:lnSpc>
              <a:spcBef>
                <a:spcPct val="20000"/>
              </a:spcBef>
              <a:spcAft>
                <a:spcPct val="0"/>
              </a:spcAft>
              <a:buSzTx/>
              <a:buFont typeface="Arial"/>
              <a:buChar char="•"/>
              <a:tabLst/>
              <a:defRPr/>
            </a:pPr>
            <a:r>
              <a:rPr lang="en-US" sz="3200" kern="0" dirty="0" smtClean="0">
                <a:latin typeface="+mn-lt"/>
              </a:rPr>
              <a:t>i</a:t>
            </a:r>
            <a:r>
              <a:rPr kumimoji="0" lang="en-US" sz="3200" i="0" u="none" strike="noStrike" kern="0" cap="none" spc="0" normalizeH="0" baseline="0" noProof="0" dirty="0" err="1" smtClean="0">
                <a:ln>
                  <a:noFill/>
                </a:ln>
                <a:solidFill>
                  <a:schemeClr val="tx1"/>
                </a:solidFill>
                <a:effectLst/>
                <a:uLnTx/>
                <a:uFillTx/>
                <a:latin typeface="+mn-lt"/>
                <a:ea typeface="+mn-ea"/>
                <a:cs typeface="+mn-cs"/>
              </a:rPr>
              <a:t>ndexing</a:t>
            </a:r>
            <a:endParaRPr kumimoji="0" lang="en-US" sz="3200" i="0" u="none" strike="noStrike" kern="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base" latinLnBrk="0" hangingPunct="1">
              <a:lnSpc>
                <a:spcPct val="100000"/>
              </a:lnSpc>
              <a:spcBef>
                <a:spcPct val="20000"/>
              </a:spcBef>
              <a:spcAft>
                <a:spcPct val="0"/>
              </a:spcAft>
              <a:buSzTx/>
              <a:buFont typeface="Arial"/>
              <a:buChar char="•"/>
              <a:tabLst/>
              <a:defRPr/>
            </a:pPr>
            <a:r>
              <a:rPr lang="en-US" sz="3200" kern="0" dirty="0">
                <a:latin typeface="+mn-lt"/>
              </a:rPr>
              <a:t>I</a:t>
            </a:r>
            <a:r>
              <a:rPr lang="en-US" sz="3200" kern="0" dirty="0" smtClean="0">
                <a:latin typeface="+mn-lt"/>
              </a:rPr>
              <a:t>mpact Factor*</a:t>
            </a:r>
            <a:endParaRPr kumimoji="0" lang="en-US" sz="3200" i="0" u="none" strike="noStrike" kern="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1066800" y="5879068"/>
            <a:ext cx="6723498" cy="369332"/>
          </a:xfrm>
          <a:prstGeom prst="rect">
            <a:avLst/>
          </a:prstGeom>
          <a:noFill/>
        </p:spPr>
        <p:txBody>
          <a:bodyPr wrap="square" rtlCol="0">
            <a:spAutoFit/>
          </a:bodyPr>
          <a:lstStyle/>
          <a:p>
            <a:r>
              <a:rPr lang="en-US" dirty="0" smtClean="0"/>
              <a:t>*Reliance on journal metrics may vary according to discipline.</a:t>
            </a:r>
            <a:endParaRPr lang="en-US" dirty="0"/>
          </a:p>
        </p:txBody>
      </p:sp>
      <p:sp>
        <p:nvSpPr>
          <p:cNvPr id="6" name="TextBox 5"/>
          <p:cNvSpPr txBox="1"/>
          <p:nvPr/>
        </p:nvSpPr>
        <p:spPr>
          <a:xfrm>
            <a:off x="3398323" y="4477798"/>
            <a:ext cx="1935677" cy="1077218"/>
          </a:xfrm>
          <a:prstGeom prst="rect">
            <a:avLst/>
          </a:prstGeom>
          <a:noFill/>
        </p:spPr>
        <p:txBody>
          <a:bodyPr wrap="square" rtlCol="0">
            <a:spAutoFit/>
          </a:bodyPr>
          <a:lstStyle/>
          <a:p>
            <a:pPr algn="ctr"/>
            <a:r>
              <a:rPr lang="en-US" sz="3200" dirty="0"/>
              <a:t>b</a:t>
            </a:r>
            <a:r>
              <a:rPr lang="en-US" sz="3200" dirty="0" smtClean="0"/>
              <a:t>usiness </a:t>
            </a:r>
            <a:r>
              <a:rPr lang="en-US" sz="3200" dirty="0"/>
              <a:t>m</a:t>
            </a:r>
            <a:r>
              <a:rPr lang="en-US" sz="3200" dirty="0" smtClean="0"/>
              <a:t>odel</a:t>
            </a:r>
            <a:endParaRPr lang="en-US" sz="3200" dirty="0"/>
          </a:p>
        </p:txBody>
      </p:sp>
      <p:cxnSp>
        <p:nvCxnSpPr>
          <p:cNvPr id="11" name="Straight Connector 10"/>
          <p:cNvCxnSpPr/>
          <p:nvPr/>
        </p:nvCxnSpPr>
        <p:spPr>
          <a:xfrm flipV="1">
            <a:off x="3570514" y="4335953"/>
            <a:ext cx="1372464" cy="137904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6458" y="4335953"/>
            <a:ext cx="1176520" cy="137904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5200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 Journal Quality</a:t>
            </a:r>
            <a:endParaRPr lang="en-US" dirty="0"/>
          </a:p>
        </p:txBody>
      </p:sp>
      <p:sp>
        <p:nvSpPr>
          <p:cNvPr id="3" name="Content Placeholder 2"/>
          <p:cNvSpPr>
            <a:spLocks noGrp="1"/>
          </p:cNvSpPr>
          <p:nvPr>
            <p:ph idx="1"/>
          </p:nvPr>
        </p:nvSpPr>
        <p:spPr>
          <a:xfrm>
            <a:off x="1302857" y="5297203"/>
            <a:ext cx="7015163" cy="633136"/>
          </a:xfrm>
        </p:spPr>
        <p:txBody>
          <a:bodyPr/>
          <a:lstStyle/>
          <a:p>
            <a:pPr algn="ctr">
              <a:buNone/>
            </a:pPr>
            <a:r>
              <a:rPr lang="en-US" dirty="0" smtClean="0"/>
              <a:t>ISI </a:t>
            </a:r>
            <a:r>
              <a:rPr lang="en-US" i="1" dirty="0" smtClean="0"/>
              <a:t>Journal Citation Reports</a:t>
            </a:r>
            <a:endParaRPr lang="en-US" i="1" dirty="0"/>
          </a:p>
        </p:txBody>
      </p:sp>
      <p:pic>
        <p:nvPicPr>
          <p:cNvPr id="4" name="Picture 3" descr="Imapct_factor_PLOS.tiff"/>
          <p:cNvPicPr>
            <a:picLocks noChangeAspect="1"/>
          </p:cNvPicPr>
          <p:nvPr/>
        </p:nvPicPr>
        <p:blipFill>
          <a:blip r:embed="rId3" cstate="print"/>
          <a:srcRect b="7285"/>
          <a:stretch>
            <a:fillRect/>
          </a:stretch>
        </p:blipFill>
        <p:spPr>
          <a:xfrm>
            <a:off x="287137" y="1435652"/>
            <a:ext cx="8508823" cy="3666435"/>
          </a:xfrm>
          <a:prstGeom prst="rect">
            <a:avLst/>
          </a:prstGeom>
          <a:ln>
            <a:solidFill>
              <a:schemeClr val="tx1">
                <a:lumMod val="50000"/>
                <a:lumOff val="50000"/>
              </a:schemeClr>
            </a:solidFill>
          </a:ln>
        </p:spPr>
      </p:pic>
    </p:spTree>
    <p:extLst>
      <p:ext uri="{BB962C8B-B14F-4D97-AF65-F5344CB8AC3E}">
        <p14:creationId xmlns:p14="http://schemas.microsoft.com/office/powerpoint/2010/main" val="550873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Journal Metrics</a:t>
            </a:r>
            <a:endParaRPr lang="en-US" dirty="0"/>
          </a:p>
        </p:txBody>
      </p:sp>
      <p:pic>
        <p:nvPicPr>
          <p:cNvPr id="4" name="Picture 3" descr="Bogus_I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524000"/>
            <a:ext cx="6248400" cy="4556981"/>
          </a:xfrm>
          <a:prstGeom prst="rect">
            <a:avLst/>
          </a:prstGeom>
        </p:spPr>
      </p:pic>
    </p:spTree>
    <p:extLst>
      <p:ext uri="{BB962C8B-B14F-4D97-AF65-F5344CB8AC3E}">
        <p14:creationId xmlns:p14="http://schemas.microsoft.com/office/powerpoint/2010/main" val="1923223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Journal Metrics</a:t>
            </a:r>
            <a:endParaRPr lang="en-US" dirty="0"/>
          </a:p>
        </p:txBody>
      </p:sp>
      <p:pic>
        <p:nvPicPr>
          <p:cNvPr id="3" name="Picture 2" descr="IF_Boos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47800"/>
            <a:ext cx="7772400" cy="4702302"/>
          </a:xfrm>
          <a:prstGeom prst="rect">
            <a:avLst/>
          </a:prstGeom>
        </p:spPr>
      </p:pic>
    </p:spTree>
    <p:extLst>
      <p:ext uri="{BB962C8B-B14F-4D97-AF65-F5344CB8AC3E}">
        <p14:creationId xmlns:p14="http://schemas.microsoft.com/office/powerpoint/2010/main" val="483712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18" y="633413"/>
            <a:ext cx="8336582" cy="553878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54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7543800" cy="527527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64134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8229600" cy="1143000"/>
          </a:xfrm>
        </p:spPr>
        <p:txBody>
          <a:bodyPr/>
          <a:lstStyle/>
          <a:p>
            <a:r>
              <a:rPr lang="en-US" dirty="0" smtClean="0">
                <a:latin typeface="American Typewriter"/>
                <a:cs typeface="American Typewriter"/>
              </a:rPr>
              <a:t>Journal Quality Standards</a:t>
            </a:r>
            <a:endParaRPr lang="en-US" dirty="0">
              <a:latin typeface="American Typewriter"/>
              <a:cs typeface="American Typewriter"/>
            </a:endParaRPr>
          </a:p>
        </p:txBody>
      </p:sp>
    </p:spTree>
    <p:extLst>
      <p:ext uri="{BB962C8B-B14F-4D97-AF65-F5344CB8AC3E}">
        <p14:creationId xmlns:p14="http://schemas.microsoft.com/office/powerpoint/2010/main" val="215632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5574" y="-20866"/>
            <a:ext cx="9306626" cy="8190551"/>
          </a:xfrm>
        </p:spPr>
      </p:pic>
      <p:sp>
        <p:nvSpPr>
          <p:cNvPr id="7" name="TextBox 6"/>
          <p:cNvSpPr txBox="1"/>
          <p:nvPr/>
        </p:nvSpPr>
        <p:spPr>
          <a:xfrm rot="5400000">
            <a:off x="-2015937" y="4525819"/>
            <a:ext cx="4339650" cy="307777"/>
          </a:xfrm>
          <a:prstGeom prst="rect">
            <a:avLst/>
          </a:prstGeom>
          <a:noFill/>
        </p:spPr>
        <p:txBody>
          <a:bodyPr wrap="none" rtlCol="0">
            <a:spAutoFit/>
          </a:bodyPr>
          <a:lstStyle/>
          <a:p>
            <a:r>
              <a:rPr lang="en-US" sz="1400" dirty="0"/>
              <a:t>http://</a:t>
            </a:r>
            <a:r>
              <a:rPr lang="en-US" sz="1400" dirty="0" err="1"/>
              <a:t>scholarlyoa.com</a:t>
            </a:r>
            <a:r>
              <a:rPr lang="en-US" sz="1400" dirty="0"/>
              <a:t>/2013/03/26/author-misconduct/</a:t>
            </a:r>
          </a:p>
        </p:txBody>
      </p:sp>
    </p:spTree>
    <p:extLst>
      <p:ext uri="{BB962C8B-B14F-4D97-AF65-F5344CB8AC3E}">
        <p14:creationId xmlns:p14="http://schemas.microsoft.com/office/powerpoint/2010/main" val="210054192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SPARC Europe Seal of Approval</a:t>
            </a:r>
            <a:endParaRPr lang="en-US" dirty="0"/>
          </a:p>
        </p:txBody>
      </p:sp>
      <p:pic>
        <p:nvPicPr>
          <p:cNvPr id="4" name="Picture 3" descr="SPARCEurope_SealApprov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524000"/>
            <a:ext cx="7772400" cy="4748384"/>
          </a:xfrm>
          <a:prstGeom prst="rect">
            <a:avLst/>
          </a:prstGeom>
          <a:ln>
            <a:solidFill>
              <a:schemeClr val="bg1">
                <a:lumMod val="75000"/>
              </a:schemeClr>
            </a:solidFill>
          </a:ln>
        </p:spPr>
      </p:pic>
    </p:spTree>
    <p:extLst>
      <p:ext uri="{BB962C8B-B14F-4D97-AF65-F5344CB8AC3E}">
        <p14:creationId xmlns:p14="http://schemas.microsoft.com/office/powerpoint/2010/main" val="2078394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752600"/>
            <a:ext cx="7848600" cy="3970318"/>
          </a:xfrm>
          <a:prstGeom prst="rect">
            <a:avLst/>
          </a:prstGeom>
        </p:spPr>
        <p:txBody>
          <a:bodyPr wrap="square">
            <a:spAutoFit/>
          </a:bodyPr>
          <a:lstStyle/>
          <a:p>
            <a:pPr marL="457200" indent="-457200">
              <a:buFont typeface="Arial"/>
              <a:buChar char="•"/>
            </a:pPr>
            <a:r>
              <a:rPr lang="en-US" sz="2800" dirty="0" smtClean="0"/>
              <a:t>Registered </a:t>
            </a:r>
            <a:r>
              <a:rPr lang="en-US" sz="2800" dirty="0"/>
              <a:t>with SHERPA/</a:t>
            </a:r>
            <a:r>
              <a:rPr lang="en-US" sz="2800" dirty="0" err="1" smtClean="0"/>
              <a:t>RoMEO</a:t>
            </a:r>
            <a:endParaRPr lang="en-US" sz="2800" dirty="0" smtClean="0"/>
          </a:p>
          <a:p>
            <a:pPr marL="457200" indent="-457200">
              <a:buFont typeface="Arial"/>
              <a:buChar char="•"/>
            </a:pPr>
            <a:endParaRPr lang="en-US" sz="2800" dirty="0" smtClean="0"/>
          </a:p>
          <a:p>
            <a:pPr marL="457200" indent="-457200">
              <a:buFont typeface="Arial"/>
              <a:buChar char="•"/>
            </a:pPr>
            <a:r>
              <a:rPr lang="en-US" sz="2800" dirty="0"/>
              <a:t>E</a:t>
            </a:r>
            <a:r>
              <a:rPr lang="en-US" sz="2800" dirty="0" smtClean="0"/>
              <a:t>ditorial board with clearly identifiable members</a:t>
            </a:r>
          </a:p>
          <a:p>
            <a:pPr marL="457200" indent="-457200">
              <a:buFont typeface="Arial"/>
              <a:buChar char="•"/>
            </a:pPr>
            <a:endParaRPr lang="en-US" sz="2800" dirty="0"/>
          </a:p>
          <a:p>
            <a:pPr marL="457200" indent="-457200">
              <a:buFont typeface="Arial"/>
              <a:buChar char="•"/>
            </a:pPr>
            <a:r>
              <a:rPr lang="en-US" sz="2800" dirty="0"/>
              <a:t>C</a:t>
            </a:r>
            <a:r>
              <a:rPr lang="en-US" sz="2800" dirty="0" smtClean="0"/>
              <a:t>lear review process</a:t>
            </a:r>
          </a:p>
          <a:p>
            <a:pPr marL="457200" indent="-457200">
              <a:buFont typeface="Arial"/>
              <a:buChar char="•"/>
            </a:pPr>
            <a:endParaRPr lang="en-US" sz="2800" dirty="0"/>
          </a:p>
          <a:p>
            <a:pPr marL="457200" indent="-457200">
              <a:buFont typeface="Arial"/>
              <a:buChar char="•"/>
            </a:pPr>
            <a:r>
              <a:rPr lang="en-US" sz="2800" dirty="0"/>
              <a:t>Allows use and reuse at least at the levels specified in the Open Access Spectrum. </a:t>
            </a:r>
            <a:r>
              <a:rPr lang="en-US" sz="2800" dirty="0" smtClean="0"/>
              <a:t>(e.g. HTML vs. PDF)</a:t>
            </a:r>
            <a:endParaRPr lang="en-US" sz="2800" dirty="0"/>
          </a:p>
        </p:txBody>
      </p:sp>
      <p:sp>
        <p:nvSpPr>
          <p:cNvPr id="4" name="Title 1"/>
          <p:cNvSpPr>
            <a:spLocks noGrp="1"/>
          </p:cNvSpPr>
          <p:nvPr>
            <p:ph type="title"/>
          </p:nvPr>
        </p:nvSpPr>
        <p:spPr>
          <a:xfrm>
            <a:off x="457200" y="274638"/>
            <a:ext cx="8229600" cy="1143000"/>
          </a:xfrm>
        </p:spPr>
        <p:txBody>
          <a:bodyPr/>
          <a:lstStyle/>
          <a:p>
            <a:pPr>
              <a:spcBef>
                <a:spcPts val="0"/>
              </a:spcBef>
              <a:defRPr/>
            </a:pPr>
            <a:r>
              <a:rPr lang="en-US" dirty="0"/>
              <a:t>DOAJ Listing Criteria</a:t>
            </a:r>
          </a:p>
        </p:txBody>
      </p:sp>
    </p:spTree>
    <p:extLst>
      <p:ext uri="{BB962C8B-B14F-4D97-AF65-F5344CB8AC3E}">
        <p14:creationId xmlns:p14="http://schemas.microsoft.com/office/powerpoint/2010/main" val="4106379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Access Spectrum</a:t>
            </a:r>
            <a:endParaRPr lang="en-US" dirty="0"/>
          </a:p>
        </p:txBody>
      </p:sp>
      <p:pic>
        <p:nvPicPr>
          <p:cNvPr id="5" name="Picture 4"/>
          <p:cNvPicPr>
            <a:picLocks noChangeAspect="1"/>
          </p:cNvPicPr>
          <p:nvPr/>
        </p:nvPicPr>
        <p:blipFill>
          <a:blip r:embed="rId2"/>
          <a:stretch>
            <a:fillRect/>
          </a:stretch>
        </p:blipFill>
        <p:spPr>
          <a:xfrm>
            <a:off x="228600" y="1858661"/>
            <a:ext cx="8686800" cy="3551539"/>
          </a:xfrm>
          <a:prstGeom prst="rect">
            <a:avLst/>
          </a:prstGeom>
        </p:spPr>
      </p:pic>
    </p:spTree>
    <p:extLst>
      <p:ext uri="{BB962C8B-B14F-4D97-AF65-F5344CB8AC3E}">
        <p14:creationId xmlns:p14="http://schemas.microsoft.com/office/powerpoint/2010/main" val="14081753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pPr>
              <a:spcBef>
                <a:spcPts val="0"/>
              </a:spcBef>
              <a:defRPr/>
            </a:pPr>
            <a:r>
              <a:rPr lang="en-US" dirty="0"/>
              <a:t>DOAJ </a:t>
            </a:r>
            <a:r>
              <a:rPr lang="en-US" dirty="0" smtClean="0"/>
              <a:t>Seal of Approval</a:t>
            </a:r>
            <a:endParaRPr lang="en-US" dirty="0"/>
          </a:p>
        </p:txBody>
      </p:sp>
      <p:sp>
        <p:nvSpPr>
          <p:cNvPr id="3" name="Rectangle 2"/>
          <p:cNvSpPr/>
          <p:nvPr/>
        </p:nvSpPr>
        <p:spPr>
          <a:xfrm>
            <a:off x="609600" y="1694795"/>
            <a:ext cx="8077200" cy="4401205"/>
          </a:xfrm>
          <a:prstGeom prst="rect">
            <a:avLst/>
          </a:prstGeom>
        </p:spPr>
        <p:txBody>
          <a:bodyPr wrap="square">
            <a:spAutoFit/>
          </a:bodyPr>
          <a:lstStyle/>
          <a:p>
            <a:pPr marL="457200" indent="-457200">
              <a:buFont typeface="Arial"/>
              <a:buChar char="•"/>
            </a:pPr>
            <a:r>
              <a:rPr lang="en-US" sz="2800" dirty="0"/>
              <a:t>Use DOIs (digital object identifiers) as permanent article-level </a:t>
            </a:r>
            <a:r>
              <a:rPr lang="en-US" sz="2800" dirty="0" smtClean="0"/>
              <a:t>identifiers</a:t>
            </a:r>
          </a:p>
          <a:p>
            <a:endParaRPr lang="en-US" sz="2800" dirty="0"/>
          </a:p>
          <a:p>
            <a:pPr marL="457200" indent="-457200">
              <a:buFont typeface="Arial"/>
              <a:buChar char="•"/>
            </a:pPr>
            <a:r>
              <a:rPr lang="en-US" sz="2800" dirty="0"/>
              <a:t>Provide article-level metadata to </a:t>
            </a:r>
            <a:r>
              <a:rPr lang="en-US" sz="2800" dirty="0" smtClean="0"/>
              <a:t>DOAJ</a:t>
            </a:r>
          </a:p>
          <a:p>
            <a:pPr marL="457200" indent="-457200">
              <a:buFont typeface="Arial"/>
              <a:buChar char="•"/>
            </a:pPr>
            <a:endParaRPr lang="en-US" sz="2800" dirty="0"/>
          </a:p>
          <a:p>
            <a:pPr marL="457200" indent="-457200">
              <a:buFont typeface="Arial"/>
              <a:buChar char="•"/>
            </a:pPr>
            <a:r>
              <a:rPr lang="en-US" sz="2800" dirty="0"/>
              <a:t>Have a long-term digital preservation arrangement in place with an external </a:t>
            </a:r>
            <a:r>
              <a:rPr lang="en-US" sz="2800" dirty="0" smtClean="0"/>
              <a:t>party</a:t>
            </a:r>
          </a:p>
          <a:p>
            <a:endParaRPr lang="en-US" sz="2800" dirty="0"/>
          </a:p>
          <a:p>
            <a:pPr marL="457200" indent="-457200">
              <a:buFont typeface="Arial"/>
              <a:buChar char="•"/>
            </a:pPr>
            <a:r>
              <a:rPr lang="en-US" sz="2800" dirty="0"/>
              <a:t>Embed machine-readable CC copyright information in its articles’ metadata</a:t>
            </a:r>
          </a:p>
        </p:txBody>
      </p:sp>
    </p:spTree>
    <p:extLst>
      <p:ext uri="{BB962C8B-B14F-4D97-AF65-F5344CB8AC3E}">
        <p14:creationId xmlns:p14="http://schemas.microsoft.com/office/powerpoint/2010/main" val="144840252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3925"/>
            <a:ext cx="8606021" cy="47910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6598149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ASPA_CodeConduc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84022"/>
            <a:ext cx="8153400" cy="4840578"/>
          </a:xfrm>
          <a:prstGeom prst="rect">
            <a:avLst/>
          </a:prstGeom>
          <a:ln>
            <a:solidFill>
              <a:schemeClr val="bg1">
                <a:lumMod val="65000"/>
              </a:schemeClr>
            </a:solidFill>
          </a:ln>
        </p:spPr>
      </p:pic>
      <p:sp>
        <p:nvSpPr>
          <p:cNvPr id="4" name="Title 1"/>
          <p:cNvSpPr>
            <a:spLocks noGrp="1"/>
          </p:cNvSpPr>
          <p:nvPr>
            <p:ph type="title"/>
          </p:nvPr>
        </p:nvSpPr>
        <p:spPr>
          <a:xfrm>
            <a:off x="457200" y="274638"/>
            <a:ext cx="8229600" cy="792162"/>
          </a:xfrm>
        </p:spPr>
        <p:txBody>
          <a:bodyPr/>
          <a:lstStyle/>
          <a:p>
            <a:pPr>
              <a:spcBef>
                <a:spcPts val="0"/>
              </a:spcBef>
              <a:defRPr/>
            </a:pPr>
            <a:r>
              <a:rPr lang="en-US" dirty="0" smtClean="0"/>
              <a:t>OASPA Membership</a:t>
            </a:r>
            <a:endParaRPr lang="en-US" dirty="0"/>
          </a:p>
        </p:txBody>
      </p:sp>
    </p:spTree>
    <p:extLst>
      <p:ext uri="{BB962C8B-B14F-4D97-AF65-F5344CB8AC3E}">
        <p14:creationId xmlns:p14="http://schemas.microsoft.com/office/powerpoint/2010/main" val="239288172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53" y="1524000"/>
            <a:ext cx="8192747" cy="465978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
          <p:cNvSpPr>
            <a:spLocks noGrp="1"/>
          </p:cNvSpPr>
          <p:nvPr>
            <p:ph type="title"/>
          </p:nvPr>
        </p:nvSpPr>
        <p:spPr>
          <a:xfrm>
            <a:off x="457200" y="274638"/>
            <a:ext cx="8229600" cy="792162"/>
          </a:xfrm>
        </p:spPr>
        <p:txBody>
          <a:bodyPr/>
          <a:lstStyle/>
          <a:p>
            <a:pPr>
              <a:spcBef>
                <a:spcPts val="0"/>
              </a:spcBef>
              <a:defRPr/>
            </a:pPr>
            <a:r>
              <a:rPr lang="en-US" dirty="0" smtClean="0"/>
              <a:t>OASPA Censure</a:t>
            </a:r>
            <a:endParaRPr lang="en-US" dirty="0"/>
          </a:p>
        </p:txBody>
      </p:sp>
    </p:spTree>
    <p:extLst>
      <p:ext uri="{BB962C8B-B14F-4D97-AF65-F5344CB8AC3E}">
        <p14:creationId xmlns:p14="http://schemas.microsoft.com/office/powerpoint/2010/main" val="3914358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590800"/>
            <a:ext cx="8229600" cy="1143000"/>
          </a:xfrm>
        </p:spPr>
        <p:txBody>
          <a:bodyPr/>
          <a:lstStyle/>
          <a:p>
            <a:r>
              <a:rPr lang="en-US" dirty="0" smtClean="0">
                <a:latin typeface="American Typewriter"/>
                <a:cs typeface="American Typewriter"/>
              </a:rPr>
              <a:t>Institutional Reassurance</a:t>
            </a:r>
            <a:endParaRPr lang="en-US" dirty="0">
              <a:latin typeface="American Typewriter"/>
              <a:cs typeface="American Typewriter"/>
            </a:endParaRPr>
          </a:p>
        </p:txBody>
      </p:sp>
    </p:spTree>
    <p:extLst>
      <p:ext uri="{BB962C8B-B14F-4D97-AF65-F5344CB8AC3E}">
        <p14:creationId xmlns:p14="http://schemas.microsoft.com/office/powerpoint/2010/main" val="3497740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Statement of Support for OA</a:t>
            </a:r>
            <a:endParaRPr lang="en-US" dirty="0"/>
          </a:p>
        </p:txBody>
      </p:sp>
      <p:pic>
        <p:nvPicPr>
          <p:cNvPr id="3" name="Picture 2" descr="MUN_OA_Stat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41500"/>
            <a:ext cx="7493000" cy="3644900"/>
          </a:xfrm>
          <a:prstGeom prst="rect">
            <a:avLst/>
          </a:prstGeom>
          <a:ln>
            <a:solidFill>
              <a:schemeClr val="bg1">
                <a:lumMod val="75000"/>
              </a:schemeClr>
            </a:solidFill>
          </a:ln>
        </p:spPr>
      </p:pic>
    </p:spTree>
    <p:extLst>
      <p:ext uri="{BB962C8B-B14F-4D97-AF65-F5344CB8AC3E}">
        <p14:creationId xmlns:p14="http://schemas.microsoft.com/office/powerpoint/2010/main" val="204782341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Collective Agreement</a:t>
            </a:r>
            <a:endParaRPr lang="en-US" dirty="0"/>
          </a:p>
        </p:txBody>
      </p:sp>
      <p:sp>
        <p:nvSpPr>
          <p:cNvPr id="3" name="Content Placeholder 2"/>
          <p:cNvSpPr>
            <a:spLocks noGrp="1"/>
          </p:cNvSpPr>
          <p:nvPr>
            <p:ph idx="1"/>
          </p:nvPr>
        </p:nvSpPr>
        <p:spPr>
          <a:xfrm>
            <a:off x="735683" y="2164485"/>
            <a:ext cx="7629734" cy="2788515"/>
          </a:xfrm>
        </p:spPr>
        <p:txBody>
          <a:bodyPr/>
          <a:lstStyle/>
          <a:p>
            <a:pPr>
              <a:buNone/>
            </a:pPr>
            <a:r>
              <a:rPr lang="en-US" dirty="0" smtClean="0"/>
              <a:t>  “ </a:t>
            </a:r>
            <a:r>
              <a:rPr lang="en-US" b="0" dirty="0" smtClean="0"/>
              <a:t>We will regard a record of open access publication as evidence of service to the community in evaluation of applications for faculty appointments, promotions and grants.”</a:t>
            </a:r>
          </a:p>
          <a:p>
            <a:endParaRPr lang="en-US" dirty="0"/>
          </a:p>
        </p:txBody>
      </p:sp>
    </p:spTree>
    <p:extLst>
      <p:ext uri="{BB962C8B-B14F-4D97-AF65-F5344CB8AC3E}">
        <p14:creationId xmlns:p14="http://schemas.microsoft.com/office/powerpoint/2010/main" val="12369231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8064A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2971800"/>
            <a:ext cx="9144000" cy="923330"/>
          </a:xfrm>
          <a:prstGeom prst="rect">
            <a:avLst/>
          </a:prstGeom>
          <a:noFill/>
        </p:spPr>
        <p:txBody>
          <a:bodyPr wrap="square" rtlCol="0">
            <a:spAutoFit/>
          </a:bodyPr>
          <a:lstStyle/>
          <a:p>
            <a:pPr algn="ctr"/>
            <a:r>
              <a:rPr lang="en-US" sz="5400" dirty="0" smtClean="0">
                <a:solidFill>
                  <a:srgbClr val="FFFFFF"/>
                </a:solidFill>
                <a:latin typeface="American Typewriter"/>
                <a:cs typeface="American Typewriter"/>
              </a:rPr>
              <a:t>April 2013</a:t>
            </a:r>
          </a:p>
        </p:txBody>
      </p:sp>
    </p:spTree>
    <p:extLst>
      <p:ext uri="{BB962C8B-B14F-4D97-AF65-F5344CB8AC3E}">
        <p14:creationId xmlns:p14="http://schemas.microsoft.com/office/powerpoint/2010/main" val="31762237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a:bodyPr>
          <a:lstStyle/>
          <a:p>
            <a:r>
              <a:rPr lang="en-US" dirty="0" smtClean="0">
                <a:latin typeface="American Typewriter"/>
                <a:cs typeface="American Typewriter"/>
              </a:rPr>
              <a:t>Visibility</a:t>
            </a:r>
            <a:endParaRPr lang="en-US" dirty="0">
              <a:latin typeface="American Typewriter"/>
              <a:cs typeface="American Typewriter"/>
            </a:endParaRPr>
          </a:p>
        </p:txBody>
      </p:sp>
    </p:spTree>
    <p:extLst>
      <p:ext uri="{BB962C8B-B14F-4D97-AF65-F5344CB8AC3E}">
        <p14:creationId xmlns:p14="http://schemas.microsoft.com/office/powerpoint/2010/main" val="2737275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 Sharing</a:t>
            </a:r>
            <a:endParaRPr lang="en-US" dirty="0"/>
          </a:p>
        </p:txBody>
      </p:sp>
      <p:pic>
        <p:nvPicPr>
          <p:cNvPr id="4" name="Picture 3" descr="twitter_rec.tiff"/>
          <p:cNvPicPr>
            <a:picLocks noChangeAspect="1"/>
          </p:cNvPicPr>
          <p:nvPr/>
        </p:nvPicPr>
        <p:blipFill>
          <a:blip r:embed="rId3"/>
          <a:stretch>
            <a:fillRect/>
          </a:stretch>
        </p:blipFill>
        <p:spPr>
          <a:xfrm>
            <a:off x="724370" y="4492079"/>
            <a:ext cx="5342357" cy="1128100"/>
          </a:xfrm>
          <a:prstGeom prst="rect">
            <a:avLst/>
          </a:prstGeom>
          <a:ln>
            <a:solidFill>
              <a:schemeClr val="bg2"/>
            </a:solidFill>
          </a:ln>
        </p:spPr>
      </p:pic>
      <p:pic>
        <p:nvPicPr>
          <p:cNvPr id="5" name="Picture 4" descr="fb_recommender.tiff"/>
          <p:cNvPicPr>
            <a:picLocks noChangeAspect="1"/>
          </p:cNvPicPr>
          <p:nvPr/>
        </p:nvPicPr>
        <p:blipFill>
          <a:blip r:embed="rId4"/>
          <a:stretch>
            <a:fillRect/>
          </a:stretch>
        </p:blipFill>
        <p:spPr>
          <a:xfrm>
            <a:off x="2726056" y="1621651"/>
            <a:ext cx="5864870" cy="2230462"/>
          </a:xfrm>
          <a:prstGeom prst="rect">
            <a:avLst/>
          </a:prstGeom>
          <a:ln>
            <a:solidFill>
              <a:schemeClr val="bg2"/>
            </a:solidFill>
          </a:ln>
        </p:spPr>
      </p:pic>
      <p:pic>
        <p:nvPicPr>
          <p:cNvPr id="6" name="Picture 5" descr="twitter_logo.jpg"/>
          <p:cNvPicPr>
            <a:picLocks noChangeAspect="1"/>
          </p:cNvPicPr>
          <p:nvPr/>
        </p:nvPicPr>
        <p:blipFill>
          <a:blip r:embed="rId5"/>
          <a:stretch>
            <a:fillRect/>
          </a:stretch>
        </p:blipFill>
        <p:spPr>
          <a:xfrm>
            <a:off x="6512743" y="4229100"/>
            <a:ext cx="1712649" cy="1677000"/>
          </a:xfrm>
          <a:prstGeom prst="rect">
            <a:avLst/>
          </a:prstGeom>
        </p:spPr>
      </p:pic>
      <p:pic>
        <p:nvPicPr>
          <p:cNvPr id="7" name="Picture 6" descr="facebook-logo.png"/>
          <p:cNvPicPr>
            <a:picLocks noChangeAspect="1"/>
          </p:cNvPicPr>
          <p:nvPr/>
        </p:nvPicPr>
        <p:blipFill>
          <a:blip r:embed="rId6"/>
          <a:stretch>
            <a:fillRect/>
          </a:stretch>
        </p:blipFill>
        <p:spPr>
          <a:xfrm>
            <a:off x="566075" y="1858994"/>
            <a:ext cx="1677000" cy="1677000"/>
          </a:xfrm>
          <a:prstGeom prst="rect">
            <a:avLst/>
          </a:prstGeom>
        </p:spPr>
      </p:pic>
      <p:sp>
        <p:nvSpPr>
          <p:cNvPr id="8" name="Rectangle 7"/>
          <p:cNvSpPr/>
          <p:nvPr/>
        </p:nvSpPr>
        <p:spPr>
          <a:xfrm>
            <a:off x="4082271" y="1802294"/>
            <a:ext cx="1111284" cy="170906"/>
          </a:xfrm>
          <a:prstGeom prst="rect">
            <a:avLst/>
          </a:prstGeom>
          <a:solidFill>
            <a:schemeClr val="accent3"/>
          </a:solidFill>
          <a:ln>
            <a:solidFill>
              <a:schemeClr val="bg1"/>
            </a:solidFill>
          </a:ln>
          <a:effectLst>
            <a:outerShdw blurRad="40000" dist="23000" dir="5400000" rotWithShape="0">
              <a:schemeClr val="accent3">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014876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19200" y="228600"/>
            <a:ext cx="7000875" cy="765175"/>
          </a:xfrm>
        </p:spPr>
        <p:txBody>
          <a:bodyPr/>
          <a:lstStyle/>
          <a:p>
            <a:r>
              <a:rPr lang="en-US" dirty="0" smtClean="0"/>
              <a:t>RR Download Stats</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75144"/>
            <a:ext cx="6629329" cy="473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56282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&amp; MOOCs</a:t>
            </a:r>
            <a:endParaRPr lang="en-US" dirty="0"/>
          </a:p>
        </p:txBody>
      </p:sp>
      <p:pic>
        <p:nvPicPr>
          <p:cNvPr id="4" name="Picture 3" descr="classwebsite.tiff"/>
          <p:cNvPicPr>
            <a:picLocks noChangeAspect="1"/>
          </p:cNvPicPr>
          <p:nvPr/>
        </p:nvPicPr>
        <p:blipFill>
          <a:blip r:embed="rId3"/>
          <a:stretch>
            <a:fillRect/>
          </a:stretch>
        </p:blipFill>
        <p:spPr>
          <a:xfrm>
            <a:off x="1105957" y="1530508"/>
            <a:ext cx="7047443" cy="4717892"/>
          </a:xfrm>
          <a:prstGeom prst="rect">
            <a:avLst/>
          </a:prstGeom>
          <a:ln>
            <a:solidFill>
              <a:schemeClr val="bg1">
                <a:lumMod val="75000"/>
              </a:schemeClr>
            </a:solidFill>
          </a:ln>
        </p:spPr>
      </p:pic>
    </p:spTree>
    <p:extLst>
      <p:ext uri="{BB962C8B-B14F-4D97-AF65-F5344CB8AC3E}">
        <p14:creationId xmlns:p14="http://schemas.microsoft.com/office/powerpoint/2010/main" val="310325337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Altmetrics</a:t>
            </a:r>
            <a:endParaRPr lang="en-US" dirty="0"/>
          </a:p>
        </p:txBody>
      </p:sp>
      <p:pic>
        <p:nvPicPr>
          <p:cNvPr id="3" name="Picture 2" descr="altmetric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447800"/>
            <a:ext cx="4267200" cy="4267200"/>
          </a:xfrm>
          <a:prstGeom prst="rect">
            <a:avLst/>
          </a:prstGeom>
        </p:spPr>
      </p:pic>
      <p:sp>
        <p:nvSpPr>
          <p:cNvPr id="5" name="TextBox 4"/>
          <p:cNvSpPr txBox="1"/>
          <p:nvPr/>
        </p:nvSpPr>
        <p:spPr>
          <a:xfrm>
            <a:off x="304800" y="1752600"/>
            <a:ext cx="4267200" cy="3539430"/>
          </a:xfrm>
          <a:prstGeom prst="rect">
            <a:avLst/>
          </a:prstGeom>
          <a:noFill/>
        </p:spPr>
        <p:txBody>
          <a:bodyPr wrap="square" rtlCol="0">
            <a:spAutoFit/>
          </a:bodyPr>
          <a:lstStyle/>
          <a:p>
            <a:r>
              <a:rPr lang="en-US" sz="3200" dirty="0" smtClean="0"/>
              <a:t>Sharing in social media.</a:t>
            </a:r>
          </a:p>
          <a:p>
            <a:endParaRPr lang="en-US" sz="3200" dirty="0"/>
          </a:p>
          <a:p>
            <a:r>
              <a:rPr lang="en-US" sz="3200" dirty="0" smtClean="0"/>
              <a:t>Reporting in news outlets.</a:t>
            </a:r>
          </a:p>
          <a:p>
            <a:endParaRPr lang="en-US" sz="3200" dirty="0"/>
          </a:p>
          <a:p>
            <a:r>
              <a:rPr lang="en-US" sz="3200" dirty="0" smtClean="0"/>
              <a:t>Prevalence in citation managers.</a:t>
            </a:r>
            <a:endParaRPr lang="en-US" sz="3200" dirty="0"/>
          </a:p>
        </p:txBody>
      </p:sp>
    </p:spTree>
    <p:extLst>
      <p:ext uri="{BB962C8B-B14F-4D97-AF65-F5344CB8AC3E}">
        <p14:creationId xmlns:p14="http://schemas.microsoft.com/office/powerpoint/2010/main" val="37649261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Citations</a:t>
            </a:r>
            <a:endParaRPr lang="en-US" dirty="0"/>
          </a:p>
        </p:txBody>
      </p:sp>
      <p:pic>
        <p:nvPicPr>
          <p:cNvPr id="72706" name="Picture 2"/>
          <p:cNvPicPr>
            <a:picLocks noChangeAspect="1" noChangeArrowheads="1"/>
          </p:cNvPicPr>
          <p:nvPr/>
        </p:nvPicPr>
        <p:blipFill>
          <a:blip r:embed="rId3" cstate="print"/>
          <a:srcRect/>
          <a:stretch>
            <a:fillRect/>
          </a:stretch>
        </p:blipFill>
        <p:spPr bwMode="auto">
          <a:xfrm>
            <a:off x="849313" y="1619250"/>
            <a:ext cx="7608887" cy="4248150"/>
          </a:xfrm>
          <a:prstGeom prst="rect">
            <a:avLst/>
          </a:prstGeom>
          <a:noFill/>
          <a:ln w="9525">
            <a:solidFill>
              <a:schemeClr val="tx1">
                <a:lumMod val="50000"/>
                <a:lumOff val="50000"/>
              </a:schemeClr>
            </a:solidFill>
            <a:miter lim="800000"/>
            <a:headEnd/>
            <a:tailEnd/>
          </a:ln>
        </p:spPr>
      </p:pic>
    </p:spTree>
    <p:extLst>
      <p:ext uri="{BB962C8B-B14F-4D97-AF65-F5344CB8AC3E}">
        <p14:creationId xmlns:p14="http://schemas.microsoft.com/office/powerpoint/2010/main" val="67648421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8229600" cy="1143000"/>
          </a:xfrm>
        </p:spPr>
        <p:txBody>
          <a:bodyPr/>
          <a:lstStyle/>
          <a:p>
            <a:r>
              <a:rPr lang="en-US" dirty="0" smtClean="0">
                <a:latin typeface="American Typewriter"/>
                <a:cs typeface="American Typewriter"/>
              </a:rPr>
              <a:t>Control over your work.</a:t>
            </a:r>
            <a:endParaRPr lang="en-US" dirty="0">
              <a:latin typeface="American Typewriter"/>
              <a:cs typeface="American Typewriter"/>
            </a:endParaRPr>
          </a:p>
        </p:txBody>
      </p:sp>
    </p:spTree>
    <p:extLst>
      <p:ext uri="{BB962C8B-B14F-4D97-AF65-F5344CB8AC3E}">
        <p14:creationId xmlns:p14="http://schemas.microsoft.com/office/powerpoint/2010/main" val="2753158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Reuse Your Work</a:t>
            </a:r>
            <a:endParaRPr lang="en-US" dirty="0"/>
          </a:p>
        </p:txBody>
      </p:sp>
      <p:pic>
        <p:nvPicPr>
          <p:cNvPr id="4" name="Picture 3" descr="reuse_chart.jpg"/>
          <p:cNvPicPr>
            <a:picLocks noChangeAspect="1"/>
          </p:cNvPicPr>
          <p:nvPr/>
        </p:nvPicPr>
        <p:blipFill>
          <a:blip r:embed="rId3"/>
          <a:stretch>
            <a:fillRect/>
          </a:stretch>
        </p:blipFill>
        <p:spPr>
          <a:xfrm>
            <a:off x="307546" y="1319803"/>
            <a:ext cx="3162384" cy="2402302"/>
          </a:xfrm>
          <a:prstGeom prst="rect">
            <a:avLst/>
          </a:prstGeom>
        </p:spPr>
      </p:pic>
      <p:pic>
        <p:nvPicPr>
          <p:cNvPr id="6" name="Picture 5" descr="reuse_table.jpg"/>
          <p:cNvPicPr>
            <a:picLocks noChangeAspect="1"/>
          </p:cNvPicPr>
          <p:nvPr/>
        </p:nvPicPr>
        <p:blipFill>
          <a:blip r:embed="rId4"/>
          <a:stretch>
            <a:fillRect/>
          </a:stretch>
        </p:blipFill>
        <p:spPr>
          <a:xfrm>
            <a:off x="396888" y="3995119"/>
            <a:ext cx="4409243" cy="1958500"/>
          </a:xfrm>
          <a:prstGeom prst="rect">
            <a:avLst/>
          </a:prstGeom>
        </p:spPr>
      </p:pic>
      <p:pic>
        <p:nvPicPr>
          <p:cNvPr id="7" name="Picture 6" descr="reuse_image"/>
          <p:cNvPicPr>
            <a:picLocks noChangeAspect="1"/>
          </p:cNvPicPr>
          <p:nvPr/>
        </p:nvPicPr>
        <p:blipFill>
          <a:blip r:embed="rId5"/>
          <a:stretch>
            <a:fillRect/>
          </a:stretch>
        </p:blipFill>
        <p:spPr>
          <a:xfrm>
            <a:off x="3789650" y="1639761"/>
            <a:ext cx="1970882" cy="2365058"/>
          </a:xfrm>
          <a:prstGeom prst="rect">
            <a:avLst/>
          </a:prstGeom>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2945" y="2909538"/>
            <a:ext cx="1788544" cy="179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1255"/>
          <a:stretch/>
        </p:blipFill>
        <p:spPr bwMode="auto">
          <a:xfrm>
            <a:off x="6354792" y="4850207"/>
            <a:ext cx="2206008" cy="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33529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Professional Websites</a:t>
            </a:r>
            <a:endParaRPr lang="en-US" dirty="0"/>
          </a:p>
        </p:txBody>
      </p:sp>
      <p:pic>
        <p:nvPicPr>
          <p:cNvPr id="4" name="Picture 3" descr="academic_cv.tiff"/>
          <p:cNvPicPr>
            <a:picLocks noChangeAspect="1"/>
          </p:cNvPicPr>
          <p:nvPr/>
        </p:nvPicPr>
        <p:blipFill>
          <a:blip r:embed="rId3"/>
          <a:stretch>
            <a:fillRect/>
          </a:stretch>
        </p:blipFill>
        <p:spPr>
          <a:xfrm>
            <a:off x="1092227" y="1548451"/>
            <a:ext cx="7061173" cy="4395149"/>
          </a:xfrm>
          <a:prstGeom prst="rect">
            <a:avLst/>
          </a:prstGeom>
          <a:ln>
            <a:solidFill>
              <a:schemeClr val="bg1">
                <a:lumMod val="65000"/>
              </a:schemeClr>
            </a:solidFill>
          </a:ln>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Scholarly Networking</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1447800"/>
            <a:ext cx="7194693" cy="487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929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descr="nyt-scientific-articles-accepted.jpg"/>
          <p:cNvPicPr>
            <a:picLocks noGrp="1" noChangeAspect="1"/>
          </p:cNvPicPr>
          <p:nvPr>
            <p:ph idx="1"/>
          </p:nvPr>
        </p:nvPicPr>
        <p:blipFill>
          <a:blip r:embed="rId3">
            <a:extLst>
              <a:ext uri="{28A0092B-C50C-407E-A947-70E740481C1C}">
                <a14:useLocalDpi xmlns:a14="http://schemas.microsoft.com/office/drawing/2010/main" val="0"/>
              </a:ext>
            </a:extLst>
          </a:blip>
          <a:srcRect l="-69584" r="-69584"/>
          <a:stretch>
            <a:fillRect/>
          </a:stretch>
        </p:blipFill>
        <p:spPr>
          <a:xfrm>
            <a:off x="-2335364" y="0"/>
            <a:ext cx="12469964" cy="6858000"/>
          </a:xfrm>
        </p:spPr>
      </p:pic>
      <p:sp>
        <p:nvSpPr>
          <p:cNvPr id="7" name="TextBox 6"/>
          <p:cNvSpPr txBox="1"/>
          <p:nvPr/>
        </p:nvSpPr>
        <p:spPr>
          <a:xfrm rot="5400000">
            <a:off x="-3340790" y="3183925"/>
            <a:ext cx="6829514" cy="461665"/>
          </a:xfrm>
          <a:prstGeom prst="rect">
            <a:avLst/>
          </a:prstGeom>
          <a:noFill/>
        </p:spPr>
        <p:txBody>
          <a:bodyPr wrap="none" rtlCol="0">
            <a:spAutoFit/>
          </a:bodyPr>
          <a:lstStyle/>
          <a:p>
            <a:r>
              <a:rPr lang="en-US" sz="1200" dirty="0"/>
              <a:t>http://</a:t>
            </a:r>
            <a:r>
              <a:rPr lang="en-US" sz="1200" dirty="0" err="1"/>
              <a:t>www.nytimes.com</a:t>
            </a:r>
            <a:r>
              <a:rPr lang="en-US" sz="1200" dirty="0"/>
              <a:t>/2013/04/08/health/for-scientists-an-exploding-world-of-pseudo-</a:t>
            </a:r>
            <a:r>
              <a:rPr lang="en-US" sz="1200" dirty="0" err="1" smtClean="0"/>
              <a:t>academia.html</a:t>
            </a:r>
            <a:endParaRPr lang="en-US" sz="1200" dirty="0"/>
          </a:p>
          <a:p>
            <a:endParaRPr lang="en-US" sz="1200" dirty="0"/>
          </a:p>
        </p:txBody>
      </p:sp>
    </p:spTree>
    <p:extLst>
      <p:ext uri="{BB962C8B-B14F-4D97-AF65-F5344CB8AC3E}">
        <p14:creationId xmlns:p14="http://schemas.microsoft.com/office/powerpoint/2010/main" val="14835422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856" y="310594"/>
            <a:ext cx="176847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01" y="647435"/>
            <a:ext cx="8327136" cy="5677165"/>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11112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a:bodyPr>
          <a:lstStyle/>
          <a:p>
            <a:r>
              <a:rPr lang="en-US" dirty="0" smtClean="0">
                <a:latin typeface="American Typewriter"/>
                <a:cs typeface="American Typewriter"/>
              </a:rPr>
              <a:t>I can’t afford to pay to write.</a:t>
            </a:r>
            <a:endParaRPr lang="en-US" dirty="0">
              <a:latin typeface="American Typewriter"/>
              <a:cs typeface="American Typewriter"/>
            </a:endParaRPr>
          </a:p>
        </p:txBody>
      </p:sp>
    </p:spTree>
    <p:extLst>
      <p:ext uri="{BB962C8B-B14F-4D97-AF65-F5344CB8AC3E}">
        <p14:creationId xmlns:p14="http://schemas.microsoft.com/office/powerpoint/2010/main" val="21746344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Access Author’s Fund</a:t>
            </a:r>
            <a:endParaRPr lang="en-US" dirty="0"/>
          </a:p>
        </p:txBody>
      </p:sp>
      <p:pic>
        <p:nvPicPr>
          <p:cNvPr id="4" name="Picture 3" descr="oa_logo.png"/>
          <p:cNvPicPr>
            <a:picLocks noChangeAspect="1"/>
          </p:cNvPicPr>
          <p:nvPr/>
        </p:nvPicPr>
        <p:blipFill>
          <a:blip r:embed="rId3"/>
          <a:stretch>
            <a:fillRect/>
          </a:stretch>
        </p:blipFill>
        <p:spPr>
          <a:xfrm>
            <a:off x="904607" y="1984699"/>
            <a:ext cx="2533027" cy="3577901"/>
          </a:xfrm>
          <a:prstGeom prst="rect">
            <a:avLst/>
          </a:prstGeom>
        </p:spPr>
      </p:pic>
      <p:sp>
        <p:nvSpPr>
          <p:cNvPr id="5" name="TextBox 4"/>
          <p:cNvSpPr txBox="1"/>
          <p:nvPr/>
        </p:nvSpPr>
        <p:spPr>
          <a:xfrm>
            <a:off x="3705789" y="2180408"/>
            <a:ext cx="5001127" cy="2554545"/>
          </a:xfrm>
          <a:prstGeom prst="rect">
            <a:avLst/>
          </a:prstGeom>
          <a:noFill/>
        </p:spPr>
        <p:txBody>
          <a:bodyPr wrap="square" rtlCol="0">
            <a:spAutoFit/>
          </a:bodyPr>
          <a:lstStyle/>
          <a:p>
            <a:r>
              <a:rPr lang="en-US" sz="2800" dirty="0" smtClean="0"/>
              <a:t>Library pays author’s fee for publication in OA journals.</a:t>
            </a:r>
          </a:p>
          <a:p>
            <a:endParaRPr lang="en-US" sz="1600" dirty="0" smtClean="0"/>
          </a:p>
          <a:p>
            <a:pPr indent="271463">
              <a:buFont typeface="Arial"/>
              <a:buChar char="•"/>
            </a:pPr>
            <a:r>
              <a:rPr lang="en-US" sz="2800" dirty="0" smtClean="0"/>
              <a:t>Faculty &amp; grad students</a:t>
            </a:r>
          </a:p>
          <a:p>
            <a:pPr indent="271463">
              <a:buFont typeface="Arial"/>
              <a:buChar char="•"/>
            </a:pPr>
            <a:endParaRPr lang="en-US" sz="1600" dirty="0" smtClean="0"/>
          </a:p>
          <a:p>
            <a:pPr indent="271463">
              <a:buFont typeface="Arial"/>
              <a:buChar char="•"/>
            </a:pPr>
            <a:r>
              <a:rPr lang="en-US" sz="2800" dirty="0" smtClean="0"/>
              <a:t>$3000/year</a:t>
            </a:r>
          </a:p>
          <a:p>
            <a:pPr indent="271463">
              <a:buFont typeface="Arial"/>
              <a:buChar char="•"/>
            </a:pPr>
            <a:endParaRPr lang="en-US" sz="1600" dirty="0" smtClean="0"/>
          </a:p>
        </p:txBody>
      </p:sp>
    </p:spTree>
    <p:extLst>
      <p:ext uri="{BB962C8B-B14F-4D97-AF65-F5344CB8AC3E}">
        <p14:creationId xmlns:p14="http://schemas.microsoft.com/office/powerpoint/2010/main" val="7288021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Tri-Agency Support</a:t>
            </a:r>
            <a:endParaRPr lang="en-US" dirty="0"/>
          </a:p>
        </p:txBody>
      </p:sp>
      <p:pic>
        <p:nvPicPr>
          <p:cNvPr id="4" name="Picture 3" descr="tricouncil_eligibleexpens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16100"/>
            <a:ext cx="8088112" cy="3746500"/>
          </a:xfrm>
          <a:prstGeom prst="rect">
            <a:avLst/>
          </a:prstGeom>
          <a:ln>
            <a:solidFill>
              <a:schemeClr val="bg1">
                <a:lumMod val="65000"/>
              </a:schemeClr>
            </a:solidFill>
          </a:ln>
        </p:spPr>
      </p:pic>
    </p:spTree>
    <p:extLst>
      <p:ext uri="{BB962C8B-B14F-4D97-AF65-F5344CB8AC3E}">
        <p14:creationId xmlns:p14="http://schemas.microsoft.com/office/powerpoint/2010/main" val="4250146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Fee OA Journals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137859578"/>
              </p:ext>
            </p:extLst>
          </p:nvPr>
        </p:nvGraphicFramePr>
        <p:xfrm>
          <a:off x="1185916" y="1506862"/>
          <a:ext cx="6910076" cy="404855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375877" y="5700504"/>
            <a:ext cx="2840704" cy="369332"/>
          </a:xfrm>
          <a:prstGeom prst="rect">
            <a:avLst/>
          </a:prstGeom>
        </p:spPr>
        <p:txBody>
          <a:bodyPr wrap="none">
            <a:spAutoFit/>
          </a:bodyPr>
          <a:lstStyle/>
          <a:p>
            <a:r>
              <a:rPr lang="en-US" dirty="0" smtClean="0"/>
              <a:t>- </a:t>
            </a:r>
            <a:r>
              <a:rPr lang="en-US" dirty="0" err="1" smtClean="0"/>
              <a:t>Laakso</a:t>
            </a:r>
            <a:r>
              <a:rPr lang="en-US" dirty="0" smtClean="0"/>
              <a:t> </a:t>
            </a:r>
            <a:r>
              <a:rPr lang="en-US" dirty="0"/>
              <a:t>and </a:t>
            </a:r>
            <a:r>
              <a:rPr lang="en-US" dirty="0" err="1"/>
              <a:t>Björk</a:t>
            </a:r>
            <a:r>
              <a:rPr lang="en-US" dirty="0"/>
              <a:t> (2012) </a:t>
            </a:r>
          </a:p>
        </p:txBody>
      </p:sp>
      <p:sp>
        <p:nvSpPr>
          <p:cNvPr id="3" name="TextBox 2"/>
          <p:cNvSpPr txBox="1"/>
          <p:nvPr/>
        </p:nvSpPr>
        <p:spPr>
          <a:xfrm>
            <a:off x="5878286" y="3984173"/>
            <a:ext cx="1110343" cy="369332"/>
          </a:xfrm>
          <a:prstGeom prst="rect">
            <a:avLst/>
          </a:prstGeom>
          <a:noFill/>
        </p:spPr>
        <p:txBody>
          <a:bodyPr wrap="square" rtlCol="0">
            <a:spAutoFit/>
          </a:bodyPr>
          <a:lstStyle/>
          <a:p>
            <a:r>
              <a:rPr lang="en-US" dirty="0" smtClean="0"/>
              <a:t>No fees</a:t>
            </a:r>
            <a:endParaRPr lang="en-US" dirty="0"/>
          </a:p>
        </p:txBody>
      </p:sp>
      <p:sp>
        <p:nvSpPr>
          <p:cNvPr id="8" name="TextBox 7"/>
          <p:cNvSpPr txBox="1"/>
          <p:nvPr/>
        </p:nvSpPr>
        <p:spPr>
          <a:xfrm>
            <a:off x="2862943" y="3984173"/>
            <a:ext cx="761999" cy="369332"/>
          </a:xfrm>
          <a:prstGeom prst="rect">
            <a:avLst/>
          </a:prstGeom>
          <a:noFill/>
        </p:spPr>
        <p:txBody>
          <a:bodyPr wrap="square" rtlCol="0">
            <a:spAutoFit/>
          </a:bodyPr>
          <a:lstStyle/>
          <a:p>
            <a:r>
              <a:rPr lang="en-US" dirty="0" smtClean="0"/>
              <a:t>Fees</a:t>
            </a:r>
            <a:endParaRPr lang="en-US" dirty="0"/>
          </a:p>
        </p:txBody>
      </p:sp>
    </p:spTree>
    <p:extLst>
      <p:ext uri="{BB962C8B-B14F-4D97-AF65-F5344CB8AC3E}">
        <p14:creationId xmlns:p14="http://schemas.microsoft.com/office/powerpoint/2010/main" val="277843868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a:t>
            </a:r>
            <a:r>
              <a:rPr lang="en-US" dirty="0"/>
              <a:t>F</a:t>
            </a:r>
            <a:r>
              <a:rPr lang="en-US" dirty="0" smtClean="0"/>
              <a:t>ee OA Journals</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857" y="1532248"/>
            <a:ext cx="6672943" cy="4411352"/>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64490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Discipline Matters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6810"/>
          <a:stretch/>
        </p:blipFill>
        <p:spPr bwMode="auto">
          <a:xfrm>
            <a:off x="1063516" y="1675607"/>
            <a:ext cx="3279884" cy="3963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2765"/>
          <a:stretch/>
        </p:blipFill>
        <p:spPr bwMode="auto">
          <a:xfrm>
            <a:off x="4800600" y="1676400"/>
            <a:ext cx="3429000" cy="367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982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19400"/>
            <a:ext cx="8229600" cy="1143000"/>
          </a:xfrm>
        </p:spPr>
        <p:txBody>
          <a:bodyPr/>
          <a:lstStyle/>
          <a:p>
            <a:r>
              <a:rPr lang="en-US" dirty="0" smtClean="0">
                <a:latin typeface="American Typewriter"/>
                <a:cs typeface="American Typewriter"/>
              </a:rPr>
              <a:t>Thank you!</a:t>
            </a:r>
            <a:endParaRPr lang="en-US" dirty="0">
              <a:latin typeface="American Typewriter"/>
              <a:cs typeface="American Typewriter"/>
            </a:endParaRPr>
          </a:p>
        </p:txBody>
      </p:sp>
    </p:spTree>
    <p:extLst>
      <p:ext uri="{BB962C8B-B14F-4D97-AF65-F5344CB8AC3E}">
        <p14:creationId xmlns:p14="http://schemas.microsoft.com/office/powerpoint/2010/main" val="2936578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5400000">
            <a:off x="-1934842" y="4620759"/>
            <a:ext cx="4197483" cy="276999"/>
          </a:xfrm>
          <a:prstGeom prst="rect">
            <a:avLst/>
          </a:prstGeom>
          <a:noFill/>
        </p:spPr>
        <p:txBody>
          <a:bodyPr wrap="none" rtlCol="0">
            <a:spAutoFit/>
          </a:bodyPr>
          <a:lstStyle/>
          <a:p>
            <a:r>
              <a:rPr lang="en-US" sz="1200" dirty="0"/>
              <a:t>http://</a:t>
            </a:r>
            <a:r>
              <a:rPr lang="en-US" sz="1200" dirty="0" err="1"/>
              <a:t>en.wikipedia.org</a:t>
            </a:r>
            <a:r>
              <a:rPr lang="en-US" sz="1200" dirty="0"/>
              <a:t>/wiki/</a:t>
            </a:r>
            <a:r>
              <a:rPr lang="en-US" sz="1200" dirty="0" err="1"/>
              <a:t>Predatory_open-access_publishing</a:t>
            </a:r>
            <a:endParaRPr lang="en-US" sz="1200" dirty="0"/>
          </a:p>
        </p:txBody>
      </p:sp>
      <p:pic>
        <p:nvPicPr>
          <p:cNvPr id="3" name="Content Placeholder 2" descr="sciencepg.tiff"/>
          <p:cNvPicPr>
            <a:picLocks noGrp="1" noChangeAspect="1"/>
          </p:cNvPicPr>
          <p:nvPr>
            <p:ph idx="1"/>
          </p:nvPr>
        </p:nvPicPr>
        <p:blipFill>
          <a:blip r:embed="rId3">
            <a:extLst>
              <a:ext uri="{28A0092B-C50C-407E-A947-70E740481C1C}">
                <a14:useLocalDpi xmlns:a14="http://schemas.microsoft.com/office/drawing/2010/main" val="0"/>
              </a:ext>
            </a:extLst>
          </a:blip>
          <a:srcRect t="7963" b="7963"/>
          <a:stretch>
            <a:fillRect/>
          </a:stretch>
        </p:blipFill>
        <p:spPr>
          <a:xfrm rot="20925943">
            <a:off x="315093" y="220051"/>
            <a:ext cx="10626876" cy="5844373"/>
          </a:xfrm>
        </p:spPr>
      </p:pic>
      <p:sp>
        <p:nvSpPr>
          <p:cNvPr id="5" name="Rectangle 4"/>
          <p:cNvSpPr/>
          <p:nvPr/>
        </p:nvSpPr>
        <p:spPr>
          <a:xfrm rot="20933372">
            <a:off x="217931" y="1155703"/>
            <a:ext cx="3505200" cy="228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7979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8064A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2971800"/>
            <a:ext cx="9144000" cy="923330"/>
          </a:xfrm>
          <a:prstGeom prst="rect">
            <a:avLst/>
          </a:prstGeom>
          <a:noFill/>
        </p:spPr>
        <p:txBody>
          <a:bodyPr wrap="square" rtlCol="0">
            <a:spAutoFit/>
          </a:bodyPr>
          <a:lstStyle/>
          <a:p>
            <a:pPr algn="ctr"/>
            <a:r>
              <a:rPr lang="en-US" sz="5400" dirty="0" smtClean="0">
                <a:solidFill>
                  <a:srgbClr val="FFFFFF"/>
                </a:solidFill>
                <a:latin typeface="American Typewriter"/>
                <a:cs typeface="American Typewriter"/>
              </a:rPr>
              <a:t>October 2013</a:t>
            </a:r>
          </a:p>
        </p:txBody>
      </p:sp>
    </p:spTree>
    <p:extLst>
      <p:ext uri="{BB962C8B-B14F-4D97-AF65-F5344CB8AC3E}">
        <p14:creationId xmlns:p14="http://schemas.microsoft.com/office/powerpoint/2010/main" val="38890119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699845">
            <a:off x="500193" y="641580"/>
            <a:ext cx="8575907" cy="6508684"/>
          </a:xfrm>
        </p:spPr>
      </p:pic>
      <p:sp>
        <p:nvSpPr>
          <p:cNvPr id="7" name="TextBox 6"/>
          <p:cNvSpPr txBox="1"/>
          <p:nvPr/>
        </p:nvSpPr>
        <p:spPr>
          <a:xfrm rot="5400000">
            <a:off x="-1667644" y="4989557"/>
            <a:ext cx="3612287" cy="276999"/>
          </a:xfrm>
          <a:prstGeom prst="rect">
            <a:avLst/>
          </a:prstGeom>
          <a:noFill/>
        </p:spPr>
        <p:txBody>
          <a:bodyPr wrap="none" rtlCol="0">
            <a:spAutoFit/>
          </a:bodyPr>
          <a:lstStyle/>
          <a:p>
            <a:r>
              <a:rPr lang="en-US" sz="1200" dirty="0"/>
              <a:t>http://</a:t>
            </a:r>
            <a:r>
              <a:rPr lang="en-US" sz="1200" dirty="0" err="1"/>
              <a:t>www.sciencemag.org</a:t>
            </a:r>
            <a:r>
              <a:rPr lang="en-US" sz="1200" dirty="0"/>
              <a:t>/content/342/6154/60.full</a:t>
            </a:r>
          </a:p>
        </p:txBody>
      </p:sp>
    </p:spTree>
    <p:extLst>
      <p:ext uri="{BB962C8B-B14F-4D97-AF65-F5344CB8AC3E}">
        <p14:creationId xmlns:p14="http://schemas.microsoft.com/office/powerpoint/2010/main" val="22487342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7509</TotalTime>
  <Words>2692</Words>
  <Application>Microsoft Macintosh PowerPoint</Application>
  <PresentationFormat>On-screen Show (4:3)</PresentationFormat>
  <Paragraphs>283</Paragraphs>
  <Slides>67</Slides>
  <Notes>48</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Trends in Questionable  Journal Publishing:  A Year in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Predatory publisher numbers according to Beall’s List</vt:lpstr>
      <vt:lpstr>What can we learn from looking at the past year  from the point of view  of a researcher?</vt:lpstr>
      <vt:lpstr>How concerned should we be about the emergence of these questionable publishers?</vt:lpstr>
      <vt:lpstr>Talking to faculty about  Gold OA.</vt:lpstr>
      <vt:lpstr>Faculty Motivators</vt:lpstr>
      <vt:lpstr>P&amp;T Fears</vt:lpstr>
      <vt:lpstr>Open Access is now a mainstream publishing model. </vt:lpstr>
      <vt:lpstr>Open Access Journals - Wiley</vt:lpstr>
      <vt:lpstr>Open Access Journals - Springer</vt:lpstr>
      <vt:lpstr>Open Access Journals – T&amp;F</vt:lpstr>
      <vt:lpstr>Open Access Journals - Elsevier</vt:lpstr>
      <vt:lpstr>Funder Support for OA</vt:lpstr>
      <vt:lpstr>SSHRC/NSERC OA Mandate</vt:lpstr>
      <vt:lpstr>Government Policy - US</vt:lpstr>
      <vt:lpstr>Government Policy - UK</vt:lpstr>
      <vt:lpstr>Assessing Journal Quality</vt:lpstr>
      <vt:lpstr>Journal Quality Indicators</vt:lpstr>
      <vt:lpstr>OA Journal Quality</vt:lpstr>
      <vt:lpstr>Journal Metrics</vt:lpstr>
      <vt:lpstr>Journal Metrics</vt:lpstr>
      <vt:lpstr>PowerPoint Presentation</vt:lpstr>
      <vt:lpstr>PowerPoint Presentation</vt:lpstr>
      <vt:lpstr>Journal Quality Standards</vt:lpstr>
      <vt:lpstr>SPARC Europe Seal of Approval</vt:lpstr>
      <vt:lpstr>DOAJ Listing Criteria</vt:lpstr>
      <vt:lpstr>Open Access Spectrum</vt:lpstr>
      <vt:lpstr>DOAJ Seal of Approval</vt:lpstr>
      <vt:lpstr>PowerPoint Presentation</vt:lpstr>
      <vt:lpstr>OASPA Membership</vt:lpstr>
      <vt:lpstr>OASPA Censure</vt:lpstr>
      <vt:lpstr>Institutional Reassurance</vt:lpstr>
      <vt:lpstr>Statement of Support for OA</vt:lpstr>
      <vt:lpstr>Collective Agreement</vt:lpstr>
      <vt:lpstr>Visibility</vt:lpstr>
      <vt:lpstr>Social Media Sharing</vt:lpstr>
      <vt:lpstr>RR Download Stats</vt:lpstr>
      <vt:lpstr>Teaching &amp; MOOCs</vt:lpstr>
      <vt:lpstr>Altmetrics</vt:lpstr>
      <vt:lpstr>More Citations</vt:lpstr>
      <vt:lpstr>Control over your work.</vt:lpstr>
      <vt:lpstr>Reuse Your Work</vt:lpstr>
      <vt:lpstr>Professional Websites</vt:lpstr>
      <vt:lpstr>Scholarly Networking</vt:lpstr>
      <vt:lpstr>PowerPoint Presentation</vt:lpstr>
      <vt:lpstr>I can’t afford to pay to write.</vt:lpstr>
      <vt:lpstr>Open Access Author’s Fund</vt:lpstr>
      <vt:lpstr>Tri-Agency Support</vt:lpstr>
      <vt:lpstr>No Fee OA Journals</vt:lpstr>
      <vt:lpstr>No Fee OA Journals</vt:lpstr>
      <vt:lpstr>Discipline Matters</vt:lpstr>
      <vt:lpstr>Thank you!</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in Questionable Journal Publishing: A Year in Review</dc:title>
  <dc:creator>lgoddard</dc:creator>
  <cp:lastModifiedBy>Lisa Goddard</cp:lastModifiedBy>
  <cp:revision>192</cp:revision>
  <dcterms:created xsi:type="dcterms:W3CDTF">2014-04-14T13:33:21Z</dcterms:created>
  <dcterms:modified xsi:type="dcterms:W3CDTF">2014-06-04T17:35:26Z</dcterms:modified>
</cp:coreProperties>
</file>