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322" r:id="rId3"/>
    <p:sldId id="323" r:id="rId4"/>
    <p:sldId id="361" r:id="rId5"/>
    <p:sldId id="326" r:id="rId6"/>
    <p:sldId id="257" r:id="rId7"/>
    <p:sldId id="284" r:id="rId8"/>
    <p:sldId id="346" r:id="rId9"/>
    <p:sldId id="275" r:id="rId10"/>
    <p:sldId id="276" r:id="rId11"/>
    <p:sldId id="277" r:id="rId12"/>
    <p:sldId id="278" r:id="rId13"/>
    <p:sldId id="279" r:id="rId14"/>
    <p:sldId id="280" r:id="rId15"/>
    <p:sldId id="281" r:id="rId16"/>
    <p:sldId id="282" r:id="rId17"/>
    <p:sldId id="336" r:id="rId18"/>
    <p:sldId id="283" r:id="rId19"/>
    <p:sldId id="342" r:id="rId20"/>
    <p:sldId id="311" r:id="rId21"/>
    <p:sldId id="354" r:id="rId22"/>
    <p:sldId id="306" r:id="rId23"/>
    <p:sldId id="298" r:id="rId24"/>
    <p:sldId id="362" r:id="rId25"/>
    <p:sldId id="363" r:id="rId26"/>
    <p:sldId id="364" r:id="rId27"/>
    <p:sldId id="365" r:id="rId28"/>
    <p:sldId id="366" r:id="rId29"/>
    <p:sldId id="367" r:id="rId30"/>
    <p:sldId id="368" r:id="rId31"/>
    <p:sldId id="369" r:id="rId32"/>
    <p:sldId id="370" r:id="rId33"/>
    <p:sldId id="371" r:id="rId34"/>
    <p:sldId id="355" r:id="rId35"/>
    <p:sldId id="356" r:id="rId36"/>
    <p:sldId id="357" r:id="rId37"/>
    <p:sldId id="358" r:id="rId38"/>
    <p:sldId id="359" r:id="rId39"/>
    <p:sldId id="360" r:id="rId40"/>
    <p:sldId id="338" r:id="rId41"/>
    <p:sldId id="314" r:id="rId42"/>
    <p:sldId id="315" r:id="rId43"/>
    <p:sldId id="329" r:id="rId44"/>
    <p:sldId id="345" r:id="rId45"/>
    <p:sldId id="330" r:id="rId46"/>
    <p:sldId id="351" r:id="rId47"/>
    <p:sldId id="352" r:id="rId48"/>
    <p:sldId id="264" r:id="rId49"/>
    <p:sldId id="30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FFF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63" autoAdjust="0"/>
  </p:normalViewPr>
  <p:slideViewPr>
    <p:cSldViewPr snapToGrid="0" snapToObjects="1">
      <p:cViewPr varScale="1">
        <p:scale>
          <a:sx n="68" d="100"/>
          <a:sy n="68" d="100"/>
        </p:scale>
        <p:origin x="-9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BC1382-1344-FF40-A8AF-B4E50466884D}" type="datetimeFigureOut">
              <a:rPr lang="en-US" smtClean="0"/>
              <a:pPr/>
              <a:t>10/2/2012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9F072F-9E58-A049-B94E-93A3057B7D1F}" type="slidenum">
              <a:rPr lang="en-US" smtClean="0"/>
              <a:pPr/>
              <a:t>‹#›</a:t>
            </a:fld>
            <a:endParaRPr lang="en-US"/>
          </a:p>
        </p:txBody>
      </p:sp>
    </p:spTree>
    <p:extLst>
      <p:ext uri="{BB962C8B-B14F-4D97-AF65-F5344CB8AC3E}">
        <p14:creationId xmlns:p14="http://schemas.microsoft.com/office/powerpoint/2010/main" xmlns="" val="314077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CECA5-8AAC-F647-94E5-2A3BCB53322F}" type="datetimeFigureOut">
              <a:rPr lang="en-US" smtClean="0"/>
              <a:pPr/>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6B671-A834-CC40-AAC9-C7085EA1F975}" type="slidenum">
              <a:rPr lang="en-US" smtClean="0"/>
              <a:pPr/>
              <a:t>‹#›</a:t>
            </a:fld>
            <a:endParaRPr lang="en-US"/>
          </a:p>
        </p:txBody>
      </p:sp>
    </p:spTree>
    <p:extLst>
      <p:ext uri="{BB962C8B-B14F-4D97-AF65-F5344CB8AC3E}">
        <p14:creationId xmlns:p14="http://schemas.microsoft.com/office/powerpoint/2010/main" xmlns="" val="56642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oundhistory.org/2010/05/12/wheres-the-beef-does-digital-humanities-have-to-answer-ques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6B671-A834-CC40-AAC9-C7085EA1F975}" type="slidenum">
              <a:rPr lang="en-US" smtClean="0"/>
              <a:pPr/>
              <a:t>1</a:t>
            </a:fld>
            <a:endParaRPr lang="en-US"/>
          </a:p>
        </p:txBody>
      </p:sp>
    </p:spTree>
    <p:extLst>
      <p:ext uri="{BB962C8B-B14F-4D97-AF65-F5344CB8AC3E}">
        <p14:creationId xmlns:p14="http://schemas.microsoft.com/office/powerpoint/2010/main" xmlns="" val="38300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undertake a text mining</a:t>
            </a:r>
            <a:r>
              <a:rPr lang="en-US" baseline="0" dirty="0" smtClean="0"/>
              <a:t> project, you need to start with a fairly large corpus of accurately transcribed text, ideally without too many copyright restrictions. In this case the researchers first want to extract Geographical place names from the text.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(Dunning et al, “Freeing up digital content with text mining”, </a:t>
            </a:r>
            <a:r>
              <a:rPr lang="en-US" sz="1200" i="1" kern="1200" dirty="0" smtClean="0">
                <a:solidFill>
                  <a:schemeClr val="tx1"/>
                </a:solidFill>
                <a:latin typeface="+mn-lt"/>
                <a:ea typeface="+mn-ea"/>
                <a:cs typeface="+mn-cs"/>
              </a:rPr>
              <a:t>Serials</a:t>
            </a:r>
            <a:r>
              <a:rPr lang="en-US" sz="1200" i="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First run the texts through a grammatical parser that tags all of the different parts of speech. As you may be able to see from this screenshot, proper nouns are tagged with the code NP1. Software is not completely accurate, but at 95-97 percent accuracy, it does most of the heavy lifting.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Using tools such as CLAWS4, which incorporates embedded dictionary resources, it is possible to parse </a:t>
            </a:r>
          </a:p>
          <a:p>
            <a:r>
              <a:rPr lang="en-US" sz="1200" kern="1200" baseline="0" dirty="0" smtClean="0">
                <a:solidFill>
                  <a:schemeClr val="tx1"/>
                </a:solidFill>
                <a:latin typeface="+mn-lt"/>
                <a:ea typeface="+mn-ea"/>
                <a:cs typeface="+mn-cs"/>
              </a:rPr>
              <a:t>an entire corpus of text, and make sophisticated interpretations of the grammatical purpose of each word.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for example, usages of proper nouns, such as cities or people, are tagged with NP1 (</a:t>
            </a:r>
            <a:r>
              <a:rPr lang="en-US" sz="1200" i="1" kern="1200" baseline="0" dirty="0" smtClean="0">
                <a:solidFill>
                  <a:schemeClr val="tx1"/>
                </a:solidFill>
                <a:latin typeface="+mn-lt"/>
                <a:ea typeface="+mn-ea"/>
                <a:cs typeface="+mn-cs"/>
              </a:rPr>
              <a:t>Patrick, Liverpool),</a:t>
            </a:r>
          </a:p>
          <a:p>
            <a:r>
              <a:rPr lang="en-US" sz="1200" kern="1200" baseline="0" dirty="0" smtClean="0">
                <a:solidFill>
                  <a:schemeClr val="tx1"/>
                </a:solidFill>
                <a:latin typeface="+mn-lt"/>
                <a:ea typeface="+mn-ea"/>
                <a:cs typeface="+mn-cs"/>
              </a:rPr>
              <a:t>while common nouns in the plural are marked with NN2 (</a:t>
            </a:r>
            <a:r>
              <a:rPr lang="en-US" sz="1200" i="1" kern="1200" baseline="0" dirty="0" smtClean="0">
                <a:solidFill>
                  <a:schemeClr val="tx1"/>
                </a:solidFill>
                <a:latin typeface="+mn-lt"/>
                <a:ea typeface="+mn-ea"/>
                <a:cs typeface="+mn-cs"/>
              </a:rPr>
              <a:t>Ships, Seas). The analysis is not always</a:t>
            </a:r>
          </a:p>
          <a:p>
            <a:r>
              <a:rPr lang="en-US" sz="1200" kern="1200" baseline="0" dirty="0" smtClean="0">
                <a:solidFill>
                  <a:schemeClr val="tx1"/>
                </a:solidFill>
                <a:latin typeface="+mn-lt"/>
                <a:ea typeface="+mn-ea"/>
                <a:cs typeface="+mn-cs"/>
              </a:rPr>
              <a:t>entirely correct (for example, one example of </a:t>
            </a:r>
            <a:r>
              <a:rPr lang="en-US" sz="1200" i="1" kern="1200" baseline="0" dirty="0" smtClean="0">
                <a:solidFill>
                  <a:schemeClr val="tx1"/>
                </a:solidFill>
                <a:latin typeface="+mn-lt"/>
                <a:ea typeface="+mn-ea"/>
                <a:cs typeface="+mn-cs"/>
              </a:rPr>
              <a:t>Brest </a:t>
            </a:r>
            <a:r>
              <a:rPr lang="en-US" sz="1200" kern="1200" baseline="0" dirty="0" smtClean="0">
                <a:solidFill>
                  <a:schemeClr val="tx1"/>
                </a:solidFill>
                <a:latin typeface="+mn-lt"/>
                <a:ea typeface="+mn-ea"/>
                <a:cs typeface="+mn-cs"/>
              </a:rPr>
              <a:t>in the example above has been </a:t>
            </a:r>
            <a:r>
              <a:rPr lang="en-US" sz="1200" kern="1200" baseline="0" dirty="0" err="1" smtClean="0">
                <a:solidFill>
                  <a:schemeClr val="tx1"/>
                </a:solidFill>
                <a:latin typeface="+mn-lt"/>
                <a:ea typeface="+mn-ea"/>
                <a:cs typeface="+mn-cs"/>
              </a:rPr>
              <a:t>analysed</a:t>
            </a:r>
            <a:r>
              <a:rPr lang="en-US" sz="1200" kern="1200" baseline="0" dirty="0" smtClean="0">
                <a:solidFill>
                  <a:schemeClr val="tx1"/>
                </a:solidFill>
                <a:latin typeface="+mn-lt"/>
                <a:ea typeface="+mn-ea"/>
                <a:cs typeface="+mn-cs"/>
              </a:rPr>
              <a:t> correctly</a:t>
            </a:r>
          </a:p>
          <a:p>
            <a:r>
              <a:rPr lang="en-US" sz="1200" kern="1200" baseline="0" dirty="0" smtClean="0">
                <a:solidFill>
                  <a:schemeClr val="tx1"/>
                </a:solidFill>
                <a:latin typeface="+mn-lt"/>
                <a:ea typeface="+mn-ea"/>
                <a:cs typeface="+mn-cs"/>
              </a:rPr>
              <a:t>as NP1, while the other has been incorrectly </a:t>
            </a:r>
            <a:r>
              <a:rPr lang="en-US" sz="1200" kern="1200" baseline="0" dirty="0" err="1" smtClean="0">
                <a:solidFill>
                  <a:schemeClr val="tx1"/>
                </a:solidFill>
                <a:latin typeface="+mn-lt"/>
                <a:ea typeface="+mn-ea"/>
                <a:cs typeface="+mn-cs"/>
              </a:rPr>
              <a:t>analysed</a:t>
            </a:r>
            <a:r>
              <a:rPr lang="en-US" sz="1200" kern="1200" baseline="0" dirty="0" smtClean="0">
                <a:solidFill>
                  <a:schemeClr val="tx1"/>
                </a:solidFill>
                <a:latin typeface="+mn-lt"/>
                <a:ea typeface="+mn-ea"/>
                <a:cs typeface="+mn-cs"/>
              </a:rPr>
              <a:t> as JJT (an adjective in superlative form) </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(Dunning et al, “Freeing up digital content with text mining”, </a:t>
            </a:r>
            <a:r>
              <a:rPr lang="en-US" sz="1200" i="1" kern="1200" dirty="0" smtClean="0">
                <a:solidFill>
                  <a:schemeClr val="tx1"/>
                </a:solidFill>
                <a:latin typeface="+mn-lt"/>
                <a:ea typeface="+mn-ea"/>
                <a:cs typeface="+mn-cs"/>
              </a:rPr>
              <a:t>Serials</a:t>
            </a:r>
            <a:r>
              <a:rPr lang="en-US" sz="1200" i="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order to find out which of the proper nouns are actually place names, the researchers compare the list of NP1 tagged words against a list of place names from the World Gazetteer. The Gazetteer is useful because it also contains historical place names, and place name variations. Once the place names are identified, they are associated with geographic coordinates.</a:t>
            </a:r>
            <a:endParaRPr lang="en-US" sz="1200" kern="1200" baseline="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Creating a related database that contained every instance of a place name, drawn from the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NP1 for proper nouns, within the corpus, matching up place names to the glossary of places names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made freely available on the website (</a:t>
            </a:r>
            <a:r>
              <a:rPr lang="en-US" sz="1200" kern="1200" baseline="0" dirty="0" err="1" smtClean="0">
                <a:solidFill>
                  <a:schemeClr val="tx1"/>
                </a:solidFill>
                <a:latin typeface="+mn-lt"/>
                <a:ea typeface="+mn-ea"/>
                <a:cs typeface="+mn-cs"/>
              </a:rPr>
              <a:t>http://www.world-gazetteer.com</a:t>
            </a:r>
            <a:r>
              <a:rPr lang="en-US" sz="1200"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(Dunning et al, “Freeing up digital content with text mining”, </a:t>
            </a:r>
            <a:r>
              <a:rPr lang="en-US" sz="1200" i="1" kern="1200" dirty="0" smtClean="0">
                <a:solidFill>
                  <a:schemeClr val="tx1"/>
                </a:solidFill>
                <a:latin typeface="+mn-lt"/>
                <a:ea typeface="+mn-ea"/>
                <a:cs typeface="+mn-cs"/>
              </a:rPr>
              <a:t>Serials</a:t>
            </a:r>
            <a:r>
              <a:rPr lang="en-US" sz="1200" i="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would now be possible to create a heat map of all of the locations discussed in the 17 century news books, including a view of how the distribution of place references changed over time with historical events and power shifts. The researchers are interested in going further, though. They want to map specific topics.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Dunning et al, “Freeing up digital content with text mining”, </a:t>
            </a:r>
            <a:r>
              <a:rPr lang="en-US" i="1" dirty="0" smtClean="0"/>
              <a:t>Serials</a:t>
            </a:r>
            <a:r>
              <a:rPr lang="en-US" dirty="0" smtClean="0"/>
              <a:t>.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 the text has to be parsed again, this time for semantic meaning. Semantic parsers are based on sophisticated thesauri that can identify and cluster words that express a concept. So, for example, a search for war will also bring back conceptually related words like </a:t>
            </a:r>
            <a:r>
              <a:rPr lang="en-US" sz="1200" kern="1200" baseline="0" dirty="0" err="1" smtClean="0">
                <a:solidFill>
                  <a:schemeClr val="tx1"/>
                </a:solidFill>
                <a:latin typeface="+mn-lt"/>
                <a:ea typeface="+mn-ea"/>
                <a:cs typeface="+mn-cs"/>
              </a:rPr>
              <a:t>miitary</a:t>
            </a:r>
            <a:r>
              <a:rPr lang="en-US" sz="1200" kern="1200" baseline="0" dirty="0" smtClean="0">
                <a:solidFill>
                  <a:schemeClr val="tx1"/>
                </a:solidFill>
                <a:latin typeface="+mn-lt"/>
                <a:ea typeface="+mn-ea"/>
                <a:cs typeface="+mn-cs"/>
              </a:rPr>
              <a:t>, battle, violence, etc.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Using a system called USAS 5, which is embedded with specially prepared thesauri, an entire</a:t>
            </a:r>
          </a:p>
          <a:p>
            <a:r>
              <a:rPr lang="en-US" sz="1200" kern="1200" baseline="0" dirty="0" smtClean="0">
                <a:solidFill>
                  <a:schemeClr val="tx1"/>
                </a:solidFill>
                <a:latin typeface="+mn-lt"/>
                <a:ea typeface="+mn-ea"/>
                <a:cs typeface="+mn-cs"/>
              </a:rPr>
              <a:t>corpus of text can be parsed semantically. This system makes sophisticated interpretations of the</a:t>
            </a:r>
          </a:p>
          <a:p>
            <a:r>
              <a:rPr lang="en-US" sz="1200" kern="1200" baseline="0" dirty="0" smtClean="0">
                <a:solidFill>
                  <a:schemeClr val="tx1"/>
                </a:solidFill>
                <a:latin typeface="+mn-lt"/>
                <a:ea typeface="+mn-ea"/>
                <a:cs typeface="+mn-cs"/>
              </a:rPr>
              <a:t>meanings of individual words, thus grouping particular words into larger families of concepts.</a:t>
            </a:r>
          </a:p>
          <a:p>
            <a:r>
              <a:rPr lang="en-US" sz="1200" kern="1200" baseline="0" dirty="0" smtClean="0">
                <a:solidFill>
                  <a:schemeClr val="tx1"/>
                </a:solidFill>
                <a:latin typeface="+mn-lt"/>
                <a:ea typeface="+mn-ea"/>
                <a:cs typeface="+mn-cs"/>
              </a:rPr>
              <a:t>The advantage of this is that it allows the scholar to search not just for instances of precise words</a:t>
            </a:r>
          </a:p>
          <a:p>
            <a:r>
              <a:rPr lang="en-US" sz="1200" kern="1200" baseline="0" dirty="0" smtClean="0">
                <a:solidFill>
                  <a:schemeClr val="tx1"/>
                </a:solidFill>
                <a:latin typeface="+mn-lt"/>
                <a:ea typeface="+mn-ea"/>
                <a:cs typeface="+mn-cs"/>
              </a:rPr>
              <a:t>within a corpus, but for particular concepts. So, for example, a scholar searching for </a:t>
            </a:r>
            <a:r>
              <a:rPr lang="en-US" sz="1200" i="1" kern="1200" baseline="0" dirty="0" smtClean="0">
                <a:solidFill>
                  <a:schemeClr val="tx1"/>
                </a:solidFill>
                <a:latin typeface="+mn-lt"/>
                <a:ea typeface="+mn-ea"/>
                <a:cs typeface="+mn-cs"/>
              </a:rPr>
              <a:t>war </a:t>
            </a:r>
            <a:r>
              <a:rPr lang="en-US" sz="1200" i="0" kern="1200" baseline="0" dirty="0" smtClean="0">
                <a:solidFill>
                  <a:schemeClr val="tx1"/>
                </a:solidFill>
                <a:latin typeface="+mn-lt"/>
                <a:ea typeface="+mn-ea"/>
                <a:cs typeface="+mn-cs"/>
              </a:rPr>
              <a:t>will, with</a:t>
            </a:r>
            <a:r>
              <a:rPr lang="en-US" sz="1200" i="1" kern="1200" baseline="0" dirty="0" smtClean="0">
                <a:solidFill>
                  <a:schemeClr val="tx1"/>
                </a:solidFill>
                <a:latin typeface="+mn-lt"/>
                <a:ea typeface="+mn-ea"/>
                <a:cs typeface="+mn-cs"/>
              </a:rPr>
              <a:t> a</a:t>
            </a:r>
          </a:p>
          <a:p>
            <a:r>
              <a:rPr lang="en-US" sz="1200" kern="1200" baseline="0" dirty="0" smtClean="0">
                <a:solidFill>
                  <a:schemeClr val="tx1"/>
                </a:solidFill>
                <a:latin typeface="+mn-lt"/>
                <a:ea typeface="+mn-ea"/>
                <a:cs typeface="+mn-cs"/>
              </a:rPr>
              <a:t>semantically parsed text, not only be able to locate instances of the string ‘war’ but also conceptually</a:t>
            </a:r>
          </a:p>
          <a:p>
            <a:r>
              <a:rPr lang="en-US" sz="1200" kern="1200" baseline="0" dirty="0" smtClean="0">
                <a:solidFill>
                  <a:schemeClr val="tx1"/>
                </a:solidFill>
                <a:latin typeface="+mn-lt"/>
                <a:ea typeface="+mn-ea"/>
                <a:cs typeface="+mn-cs"/>
              </a:rPr>
              <a:t>related words, like </a:t>
            </a:r>
            <a:r>
              <a:rPr lang="en-US" sz="1200" i="1" kern="1200" baseline="0" dirty="0" smtClean="0">
                <a:solidFill>
                  <a:schemeClr val="tx1"/>
                </a:solidFill>
                <a:latin typeface="+mn-lt"/>
                <a:ea typeface="+mn-ea"/>
                <a:cs typeface="+mn-cs"/>
              </a:rPr>
              <a:t>military, battle, violence, etc.6</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(Dunning et al, Freeing up digital content, Serials –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a:t>
            </a:r>
            <a:r>
              <a:rPr lang="en-US" sz="1200" kern="1200" baseline="0" dirty="0" smtClean="0">
                <a:solidFill>
                  <a:schemeClr val="tx1"/>
                </a:solidFill>
                <a:latin typeface="+mn-lt"/>
                <a:ea typeface="+mn-ea"/>
                <a:cs typeface="+mn-cs"/>
              </a:rPr>
              <a:t> the topic clusters can be cross-referenced with the geographical data to create heat maps showing the geographical areas that the </a:t>
            </a:r>
            <a:r>
              <a:rPr lang="en-US" sz="1200" kern="1200" baseline="0" dirty="0" err="1" smtClean="0">
                <a:solidFill>
                  <a:schemeClr val="tx1"/>
                </a:solidFill>
                <a:latin typeface="+mn-lt"/>
                <a:ea typeface="+mn-ea"/>
                <a:cs typeface="+mn-cs"/>
              </a:rPr>
              <a:t>newsbooks</a:t>
            </a:r>
            <a:r>
              <a:rPr lang="en-US" sz="1200" kern="1200" baseline="0" dirty="0" smtClean="0">
                <a:solidFill>
                  <a:schemeClr val="tx1"/>
                </a:solidFill>
                <a:latin typeface="+mn-lt"/>
                <a:ea typeface="+mn-ea"/>
                <a:cs typeface="+mn-cs"/>
              </a:rPr>
              <a:t> referenced most often in relation to specific topics like war…</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(Dunning et al, “Freeing up digital content with text mining”, </a:t>
            </a:r>
            <a:r>
              <a:rPr lang="en-US" sz="1200" i="1" kern="1200" dirty="0" smtClean="0">
                <a:solidFill>
                  <a:schemeClr val="tx1"/>
                </a:solidFill>
                <a:latin typeface="+mn-lt"/>
                <a:ea typeface="+mn-ea"/>
                <a:cs typeface="+mn-cs"/>
              </a:rPr>
              <a:t>Serials</a:t>
            </a:r>
            <a:r>
              <a:rPr lang="en-US" sz="1200" i="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 money.</a:t>
            </a:r>
            <a:r>
              <a:rPr lang="en-US" sz="1200" kern="1200" baseline="0" dirty="0" smtClean="0">
                <a:solidFill>
                  <a:schemeClr val="tx1"/>
                </a:solidFill>
                <a:latin typeface="+mn-lt"/>
                <a:ea typeface="+mn-ea"/>
                <a:cs typeface="+mn-cs"/>
              </a:rPr>
              <a:t> While this kind of research undeniably uncovers new factual information, it’s still unclear what actual question is being answered here. The authors behind the Lancaster </a:t>
            </a:r>
            <a:r>
              <a:rPr lang="en-US" sz="1200" kern="1200" baseline="0" dirty="0" err="1" smtClean="0">
                <a:solidFill>
                  <a:schemeClr val="tx1"/>
                </a:solidFill>
                <a:latin typeface="+mn-lt"/>
                <a:ea typeface="+mn-ea"/>
                <a:cs typeface="+mn-cs"/>
              </a:rPr>
              <a:t>Newsbook</a:t>
            </a:r>
            <a:r>
              <a:rPr lang="en-US" sz="1200" kern="1200" baseline="0" dirty="0" smtClean="0">
                <a:solidFill>
                  <a:schemeClr val="tx1"/>
                </a:solidFill>
                <a:latin typeface="+mn-lt"/>
                <a:ea typeface="+mn-ea"/>
                <a:cs typeface="+mn-cs"/>
              </a:rPr>
              <a:t> study suggest that their topic maps primarily uncover new questions, and open up new fields of investigation.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consider this in more detail, the large numbers of references to money and finance in London, Edinburgh and Paris are perhaps not surprising. However, why are other places that might be expected here, such as Amsterdam, not mentioned? Is this to do with the Anglo-Dutch war?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(Dunning et al, “Freeing up digital content with text mining”, </a:t>
            </a:r>
            <a:r>
              <a:rPr lang="en-US" sz="1200" i="1" kern="1200" dirty="0" smtClean="0">
                <a:solidFill>
                  <a:schemeClr val="tx1"/>
                </a:solidFill>
                <a:latin typeface="+mn-lt"/>
                <a:ea typeface="+mn-ea"/>
                <a:cs typeface="+mn-cs"/>
              </a:rPr>
              <a:t>Serials</a:t>
            </a:r>
            <a:r>
              <a:rPr lang="en-US" sz="1200" i="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22(2), July 2009)</a:t>
            </a:r>
          </a:p>
          <a:p>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opinionator.blogs.nytimes.com</a:t>
            </a:r>
            <a:r>
              <a:rPr lang="en-US" dirty="0" smtClean="0"/>
              <a:t>/2012/01/23/mind-your-</a:t>
            </a:r>
            <a:r>
              <a:rPr lang="en-US" dirty="0" err="1" smtClean="0"/>
              <a:t>ps</a:t>
            </a:r>
            <a:r>
              <a:rPr lang="en-US" dirty="0" smtClean="0"/>
              <a:t>-and-</a:t>
            </a:r>
            <a:r>
              <a:rPr lang="en-US" dirty="0" err="1" smtClean="0"/>
              <a:t>bs</a:t>
            </a:r>
            <a:r>
              <a:rPr lang="en-US" dirty="0" smtClean="0"/>
              <a:t>-the-digital-humanities-and-interpretation/</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17</a:t>
            </a:fld>
            <a:endParaRPr lang="en-US"/>
          </a:p>
        </p:txBody>
      </p:sp>
    </p:spTree>
    <p:extLst>
      <p:ext uri="{BB962C8B-B14F-4D97-AF65-F5344CB8AC3E}">
        <p14:creationId xmlns:p14="http://schemas.microsoft.com/office/powerpoint/2010/main" xmlns="" val="407819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hlinkClick r:id="rId3"/>
              </a:rPr>
              <a:t>http://www.foundhistory.org/2010/05/12/wheres-the-beef-does-digital-humanities-have-to-answer-questions/</a:t>
            </a:r>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19</a:t>
            </a:fld>
            <a:endParaRPr lang="en-US"/>
          </a:p>
        </p:txBody>
      </p:sp>
    </p:spTree>
    <p:extLst>
      <p:ext uri="{BB962C8B-B14F-4D97-AF65-F5344CB8AC3E}">
        <p14:creationId xmlns:p14="http://schemas.microsoft.com/office/powerpoint/2010/main" xmlns="" val="9939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a:t>
            </a:r>
            <a:r>
              <a:rPr lang="en-US" baseline="0" dirty="0" smtClean="0"/>
              <a:t> Humanists have been trying to answer </a:t>
            </a:r>
            <a:r>
              <a:rPr lang="en-US" baseline="0" dirty="0" smtClean="0"/>
              <a:t>the question “What is the digital humanities?” </a:t>
            </a:r>
            <a:r>
              <a:rPr lang="en-US" baseline="0" dirty="0" smtClean="0"/>
              <a:t>for almost a decade now.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a:t>
            </a:fld>
            <a:endParaRPr lang="en-US"/>
          </a:p>
        </p:txBody>
      </p:sp>
    </p:spTree>
    <p:extLst>
      <p:ext uri="{BB962C8B-B14F-4D97-AF65-F5344CB8AC3E}">
        <p14:creationId xmlns:p14="http://schemas.microsoft.com/office/powerpoint/2010/main" xmlns="" val="2439665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excerpt of an electronic version of Marlowe’s Dr. Faustus. This snippet is from the cast list, wherein each character in the play is accorded an xml tag to identify him or her. Here we can see that words and actions attributed to Wagner will be tagged with the attribute “wag”.</a:t>
            </a:r>
            <a:endParaRPr lang="en-US" dirty="0" smtClean="0"/>
          </a:p>
          <a:p>
            <a:endParaRPr lang="en-US" dirty="0" smtClean="0"/>
          </a:p>
          <a:p>
            <a:r>
              <a:rPr lang="en-US" dirty="0" smtClean="0"/>
              <a:t>Example from:</a:t>
            </a:r>
            <a:r>
              <a:rPr lang="en-US" baseline="0" dirty="0" smtClean="0"/>
              <a:t> http://tbe.kantl.be/TBE/examples/TBED05v00.htm#marlowe</a:t>
            </a:r>
          </a:p>
          <a:p>
            <a:endParaRPr lang="en-US" dirty="0" smtClean="0"/>
          </a:p>
        </p:txBody>
      </p:sp>
      <p:sp>
        <p:nvSpPr>
          <p:cNvPr id="4" name="Slide Number Placeholder 3"/>
          <p:cNvSpPr>
            <a:spLocks noGrp="1"/>
          </p:cNvSpPr>
          <p:nvPr>
            <p:ph type="sldNum" sz="quarter" idx="10"/>
          </p:nvPr>
        </p:nvSpPr>
        <p:spPr/>
        <p:txBody>
          <a:bodyPr/>
          <a:lstStyle/>
          <a:p>
            <a:fld id="{3A8DAF35-0E03-0B4C-A31B-1C9E6835BF7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Recovered</a:t>
            </a:r>
            <a:r>
              <a:rPr lang="en-US" baseline="0" dirty="0" smtClean="0"/>
              <a:t> a huge archive of p</a:t>
            </a:r>
            <a:r>
              <a:rPr lang="en-US" dirty="0" smtClean="0"/>
              <a:t>re-Victorian</a:t>
            </a:r>
            <a:r>
              <a:rPr lang="en-US" baseline="0" dirty="0" smtClean="0"/>
              <a:t> women writers</a:t>
            </a:r>
            <a:r>
              <a:rPr lang="en-US" baseline="0" dirty="0" smtClean="0"/>
              <a:t>. These are being marked up in TEI on an ongoing basis. Grad students do a lot of the work of TEI markup in the project.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21</a:t>
            </a:fld>
            <a:endParaRPr lang="en-US"/>
          </a:p>
        </p:txBody>
      </p:sp>
    </p:spTree>
    <p:extLst>
      <p:ext uri="{BB962C8B-B14F-4D97-AF65-F5344CB8AC3E}">
        <p14:creationId xmlns:p14="http://schemas.microsoft.com/office/powerpoint/2010/main" xmlns="" val="102946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manuscripts,</a:t>
            </a:r>
            <a:r>
              <a:rPr lang="en-US" baseline="0" dirty="0" smtClean="0"/>
              <a:t> recordings, multiple editions of his works, and a lot of additional interpretation added by scholars. </a:t>
            </a:r>
            <a:endParaRPr lang="en-US" dirty="0" smtClean="0"/>
          </a:p>
          <a:p>
            <a:r>
              <a:rPr lang="en-US" dirty="0" smtClean="0"/>
              <a:t>http</a:t>
            </a:r>
            <a:r>
              <a:rPr lang="en-US" dirty="0" smtClean="0"/>
              <a:t>://www.whitmanarchive.org/</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22</a:t>
            </a:fld>
            <a:endParaRPr lang="en-US"/>
          </a:p>
        </p:txBody>
      </p:sp>
    </p:spTree>
    <p:extLst>
      <p:ext uri="{BB962C8B-B14F-4D97-AF65-F5344CB8AC3E}">
        <p14:creationId xmlns:p14="http://schemas.microsoft.com/office/powerpoint/2010/main" xmlns="" val="388837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hundred years worth of</a:t>
            </a:r>
            <a:r>
              <a:rPr lang="en-US" dirty="0" smtClean="0"/>
              <a:t> transcripts</a:t>
            </a:r>
            <a:r>
              <a:rPr lang="en-US" baseline="0" dirty="0" smtClean="0"/>
              <a:t> from London’s Criminal Court are now available digitally. Exciting insight into the lives of non-elite Londoners. </a:t>
            </a:r>
          </a:p>
          <a:p>
            <a:endParaRPr lang="en-US" dirty="0" smtClean="0"/>
          </a:p>
          <a:p>
            <a:r>
              <a:rPr lang="en-US" dirty="0" smtClean="0"/>
              <a:t>http</a:t>
            </a:r>
            <a:r>
              <a:rPr lang="en-US" dirty="0" smtClean="0"/>
              <a:t>://www.oldbaileyonline.org/</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23</a:t>
            </a:fld>
            <a:endParaRPr lang="en-US"/>
          </a:p>
        </p:txBody>
      </p:sp>
    </p:spTree>
    <p:extLst>
      <p:ext uri="{BB962C8B-B14F-4D97-AF65-F5344CB8AC3E}">
        <p14:creationId xmlns:p14="http://schemas.microsoft.com/office/powerpoint/2010/main" xmlns="" val="418661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24</a:t>
            </a:fld>
            <a:endParaRPr lang="en-US"/>
          </a:p>
        </p:txBody>
      </p:sp>
    </p:spTree>
    <p:extLst>
      <p:ext uri="{BB962C8B-B14F-4D97-AF65-F5344CB8AC3E}">
        <p14:creationId xmlns:p14="http://schemas.microsoft.com/office/powerpoint/2010/main" xmlns="" val="1051903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www.nytimes.com</a:t>
            </a:r>
            <a:r>
              <a:rPr lang="en-US" dirty="0" smtClean="0"/>
              <a:t>/interactive/2009/01/17/</a:t>
            </a:r>
            <a:r>
              <a:rPr lang="en-US" dirty="0" err="1" smtClean="0"/>
              <a:t>washington</a:t>
            </a:r>
            <a:r>
              <a:rPr lang="en-US" dirty="0" smtClean="0"/>
              <a:t>/20090117_ADDRESSES.html</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25</a:t>
            </a:fld>
            <a:endParaRPr lang="en-US"/>
          </a:p>
        </p:txBody>
      </p:sp>
    </p:spTree>
    <p:extLst>
      <p:ext uri="{BB962C8B-B14F-4D97-AF65-F5344CB8AC3E}">
        <p14:creationId xmlns:p14="http://schemas.microsoft.com/office/powerpoint/2010/main" xmlns="" val="2641887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http://ddmal.music.mcgill.ca/salami</a:t>
            </a:r>
          </a:p>
          <a:p>
            <a:endParaRPr lang="en-US" dirty="0" smtClean="0"/>
          </a:p>
          <a:p>
            <a:r>
              <a:rPr lang="en-US" dirty="0" smtClean="0"/>
              <a:t>350,000 </a:t>
            </a:r>
            <a:r>
              <a:rPr lang="en-US" dirty="0" smtClean="0"/>
              <a:t>pieces (~23,000 hours) of recorded music from all over the world.</a:t>
            </a:r>
            <a:r>
              <a:rPr lang="en-US" baseline="0" dirty="0" smtClean="0"/>
              <a:t> </a:t>
            </a:r>
          </a:p>
          <a:p>
            <a:endParaRPr lang="en-US" baseline="0" dirty="0" smtClean="0"/>
          </a:p>
          <a:p>
            <a:r>
              <a:rPr lang="en-US" baseline="0" dirty="0" smtClean="0"/>
              <a:t>Formal </a:t>
            </a:r>
            <a:r>
              <a:rPr lang="en-US" dirty="0" smtClean="0"/>
              <a:t>analysis is potentially useful in classifying different genres of music and it can be used to compare different styles of composition within a composer’s works or between composers. </a:t>
            </a:r>
          </a:p>
          <a:p>
            <a:endParaRPr lang="en-US" dirty="0" smtClean="0"/>
          </a:p>
          <a:p>
            <a:r>
              <a:rPr lang="en-US" dirty="0" smtClean="0"/>
              <a:t>It can also be used to understand historical influences over time and location.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26</a:t>
            </a:fld>
            <a:endParaRPr lang="en-US"/>
          </a:p>
        </p:txBody>
      </p:sp>
    </p:spTree>
    <p:extLst>
      <p:ext uri="{BB962C8B-B14F-4D97-AF65-F5344CB8AC3E}">
        <p14:creationId xmlns:p14="http://schemas.microsoft.com/office/powerpoint/2010/main" xmlns="" val="106595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http://isda.ncsa.illinois.edu/DID/</a:t>
            </a:r>
            <a:endParaRPr lang="en-US" dirty="0" smtClean="0"/>
          </a:p>
          <a:p>
            <a:endParaRPr lang="en-US" dirty="0" smtClean="0"/>
          </a:p>
          <a:p>
            <a:r>
              <a:rPr lang="en-US" dirty="0" smtClean="0"/>
              <a:t>identifying distinct characteristics of artists is time-consuming for individual researchers using traditional methodologies, computer-assisted techniques can help humanists discover salient characteristics and increase the reliability of those findings over a large-volume corpus of digitized images. Computer-assisted techniques can provide an initial bridge from the low-level image units, such as color of pixels, to higher-level semantic concepts such as brush strokes, compositions or patterns.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27</a:t>
            </a:fld>
            <a:endParaRPr lang="en-US"/>
          </a:p>
        </p:txBody>
      </p:sp>
    </p:spTree>
    <p:extLst>
      <p:ext uri="{BB962C8B-B14F-4D97-AF65-F5344CB8AC3E}">
        <p14:creationId xmlns:p14="http://schemas.microsoft.com/office/powerpoint/2010/main" xmlns="" val="1899032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vis.stanford.edu</a:t>
            </a:r>
            <a:r>
              <a:rPr lang="en-US" dirty="0" smtClean="0"/>
              <a:t>/papers/narrative</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28</a:t>
            </a:fld>
            <a:endParaRPr lang="en-US"/>
          </a:p>
        </p:txBody>
      </p:sp>
    </p:spTree>
    <p:extLst>
      <p:ext uri="{BB962C8B-B14F-4D97-AF65-F5344CB8AC3E}">
        <p14:creationId xmlns:p14="http://schemas.microsoft.com/office/powerpoint/2010/main" xmlns="" val="3959891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29</a:t>
            </a:fld>
            <a:endParaRPr lang="en-US"/>
          </a:p>
        </p:txBody>
      </p:sp>
    </p:spTree>
    <p:extLst>
      <p:ext uri="{BB962C8B-B14F-4D97-AF65-F5344CB8AC3E}">
        <p14:creationId xmlns:p14="http://schemas.microsoft.com/office/powerpoint/2010/main" xmlns="" val="79854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question is difficult to answer in part because the term DH is often stretched to encompass a huge variety of disciplines and methodologies.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3</a:t>
            </a:fld>
            <a:endParaRPr lang="en-US"/>
          </a:p>
        </p:txBody>
      </p:sp>
    </p:spTree>
    <p:extLst>
      <p:ext uri="{BB962C8B-B14F-4D97-AF65-F5344CB8AC3E}">
        <p14:creationId xmlns:p14="http://schemas.microsoft.com/office/powerpoint/2010/main" xmlns="" val="3806126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a:t>
            </a:r>
            <a:r>
              <a:rPr lang="en-US" sz="1200" dirty="0" err="1" smtClean="0"/>
              <a:t>Victorianator</a:t>
            </a:r>
            <a:r>
              <a:rPr lang="en-US" sz="1200" dirty="0" smtClean="0"/>
              <a:t> was</a:t>
            </a:r>
            <a:r>
              <a:rPr lang="en-US" sz="1200" baseline="0" dirty="0" smtClean="0"/>
              <a:t> developed at Concordia. It’s</a:t>
            </a:r>
            <a:r>
              <a:rPr lang="en-US" sz="1200" dirty="0" smtClean="0"/>
              <a:t> a game in which players score points for how well they master the techniques of Victorian elocution, from giving words their proper inflection to accenting their delivery with appropriate gesticulation. http://</a:t>
            </a:r>
            <a:r>
              <a:rPr lang="en-US" sz="1200" dirty="0" err="1" smtClean="0"/>
              <a:t>ludicvoice.concordia.ca</a:t>
            </a:r>
            <a:r>
              <a:rPr lang="en-US" sz="1200" dirty="0" smtClean="0"/>
              <a:t>/?</a:t>
            </a:r>
            <a:r>
              <a:rPr lang="en-US" sz="1200" dirty="0" err="1" smtClean="0"/>
              <a:t>page_id</a:t>
            </a:r>
            <a:r>
              <a:rPr lang="en-US" sz="1200" dirty="0" smtClean="0"/>
              <a:t>=1148</a:t>
            </a:r>
          </a:p>
          <a:p>
            <a:endParaRPr lang="en-US" dirty="0" smtClean="0"/>
          </a:p>
          <a:p>
            <a:r>
              <a:rPr lang="en-US" dirty="0" smtClean="0"/>
              <a:t>Developed by Cleveland State University, Cleveland Historical lets you explore the people, places, and moments that have shaped the city’s history. Learn about the region through layered, map-based, multimedia presentations, use social media to share your stories, and experience curated historical tours of Northeast Ohio.</a:t>
            </a:r>
            <a:r>
              <a:rPr lang="en-US" baseline="0" dirty="0" smtClean="0"/>
              <a:t> </a:t>
            </a:r>
            <a:r>
              <a:rPr lang="en-US" sz="1200" dirty="0" smtClean="0"/>
              <a:t>http://</a:t>
            </a:r>
            <a:r>
              <a:rPr lang="en-US" sz="1200" dirty="0" err="1" smtClean="0"/>
              <a:t>clevelandhistorical.org</a:t>
            </a:r>
            <a:r>
              <a:rPr lang="en-US" sz="1200" dirty="0" smtClean="0"/>
              <a:t>/</a:t>
            </a:r>
          </a:p>
          <a:p>
            <a:endParaRPr lang="en-US" sz="1200" dirty="0" smtClean="0"/>
          </a:p>
          <a:p>
            <a:r>
              <a:rPr lang="en-US" dirty="0" smtClean="0"/>
              <a:t>Augmented reality project.</a:t>
            </a:r>
            <a:r>
              <a:rPr lang="en-US" baseline="0" dirty="0" smtClean="0"/>
              <a:t> </a:t>
            </a:r>
            <a:r>
              <a:rPr lang="en-US" dirty="0" smtClean="0"/>
              <a:t>In September 1825, Major Mordecai Noah founded Ararat, “a city of refuge for the Jews” in Grand Island, New York. This turned out to be just one of many failed projects and schemes in modern history that sought to carve out a nation for the Jewish people</a:t>
            </a:r>
            <a:r>
              <a:rPr lang="en-US" sz="1200" baseline="0" dirty="0" smtClean="0"/>
              <a:t> </a:t>
            </a:r>
            <a:r>
              <a:rPr lang="en-US" sz="1200" dirty="0" smtClean="0"/>
              <a:t>http://</a:t>
            </a:r>
            <a:r>
              <a:rPr lang="en-US" sz="1200" dirty="0" err="1" smtClean="0"/>
              <a:t>imaginaryjewishhomelands.wordpress.com</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30</a:t>
            </a:fld>
            <a:endParaRPr lang="en-US"/>
          </a:p>
        </p:txBody>
      </p:sp>
    </p:spTree>
    <p:extLst>
      <p:ext uri="{BB962C8B-B14F-4D97-AF65-F5344CB8AC3E}">
        <p14:creationId xmlns:p14="http://schemas.microsoft.com/office/powerpoint/2010/main" xmlns="" val="4078198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Alan Galey and Stan </a:t>
            </a:r>
            <a:r>
              <a:rPr lang="en-US" dirty="0" err="1" smtClean="0"/>
              <a:t>Ruecker</a:t>
            </a:r>
            <a:r>
              <a:rPr lang="en-US" dirty="0" smtClean="0"/>
              <a:t>. How a prototype argues. Lit Linguist Computing (2010) 25(4): 405-424, October 27, 2010 http://</a:t>
            </a:r>
            <a:r>
              <a:rPr lang="en-US" dirty="0" err="1" smtClean="0"/>
              <a:t>dx.doi.org</a:t>
            </a:r>
            <a:r>
              <a:rPr lang="en-US" dirty="0" smtClean="0"/>
              <a:t>/10.1093/</a:t>
            </a:r>
            <a:r>
              <a:rPr lang="en-US" dirty="0" err="1" smtClean="0"/>
              <a:t>llc</a:t>
            </a:r>
            <a:r>
              <a:rPr lang="en-US" dirty="0" smtClean="0"/>
              <a:t>/fqq021</a:t>
            </a:r>
          </a:p>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32</a:t>
            </a:fld>
            <a:endParaRPr lang="en-US"/>
          </a:p>
        </p:txBody>
      </p:sp>
    </p:spTree>
    <p:extLst>
      <p:ext uri="{BB962C8B-B14F-4D97-AF65-F5344CB8AC3E}">
        <p14:creationId xmlns:p14="http://schemas.microsoft.com/office/powerpoint/2010/main" xmlns="" val="2704676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chronicle.com</a:t>
            </a:r>
            <a:r>
              <a:rPr lang="en-US" dirty="0" smtClean="0"/>
              <a:t>/blogs/</a:t>
            </a:r>
            <a:r>
              <a:rPr lang="en-US" dirty="0" err="1" smtClean="0"/>
              <a:t>wiredcampus</a:t>
            </a:r>
            <a:r>
              <a:rPr lang="en-US" dirty="0" smtClean="0"/>
              <a:t>/modern-language-association-urges-evaluators-to-give-full-regard-to-digital-work/36200</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33</a:t>
            </a:fld>
            <a:endParaRPr lang="en-US"/>
          </a:p>
        </p:txBody>
      </p:sp>
    </p:spTree>
    <p:extLst>
      <p:ext uri="{BB962C8B-B14F-4D97-AF65-F5344CB8AC3E}">
        <p14:creationId xmlns:p14="http://schemas.microsoft.com/office/powerpoint/2010/main" xmlns="" val="3045613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David J. </a:t>
            </a:r>
            <a:r>
              <a:rPr lang="en-US" sz="1200" kern="1200" dirty="0" err="1" smtClean="0">
                <a:solidFill>
                  <a:schemeClr val="tx1"/>
                </a:solidFill>
                <a:latin typeface="+mn-lt"/>
                <a:ea typeface="+mn-ea"/>
                <a:cs typeface="+mn-cs"/>
              </a:rPr>
              <a:t>Bodenhamer</a:t>
            </a:r>
            <a:r>
              <a:rPr lang="en-US" sz="1200" kern="1200" dirty="0" smtClean="0">
                <a:solidFill>
                  <a:schemeClr val="tx1"/>
                </a:solidFill>
                <a:latin typeface="+mn-lt"/>
                <a:ea typeface="+mn-ea"/>
                <a:cs typeface="+mn-cs"/>
              </a:rPr>
              <a:t>. Creating a Landscape of Memory: The Potential of Humanities GIS. International Journal of Humanities and Arts Computing. Volume 1, no. 2, 2007. p. 97-110</a:t>
            </a:r>
            <a:r>
              <a:rPr lang="en-US"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http://</a:t>
            </a:r>
            <a:r>
              <a:rPr lang="cs-CZ" sz="1200" kern="1200" dirty="0" err="1" smtClean="0">
                <a:solidFill>
                  <a:schemeClr val="tx1"/>
                </a:solidFill>
                <a:latin typeface="+mn-lt"/>
                <a:ea typeface="+mn-ea"/>
                <a:cs typeface="+mn-cs"/>
              </a:rPr>
              <a:t>dx.doi.org</a:t>
            </a:r>
            <a:r>
              <a:rPr lang="cs-CZ" sz="1200" kern="1200" dirty="0" smtClean="0">
                <a:solidFill>
                  <a:schemeClr val="tx1"/>
                </a:solidFill>
                <a:latin typeface="+mn-lt"/>
                <a:ea typeface="+mn-ea"/>
                <a:cs typeface="+mn-cs"/>
              </a:rPr>
              <a:t>/10.3366/E1753854808000207</a:t>
            </a:r>
          </a:p>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34</a:t>
            </a:fld>
            <a:endParaRPr lang="en-US"/>
          </a:p>
        </p:txBody>
      </p:sp>
    </p:spTree>
    <p:extLst>
      <p:ext uri="{BB962C8B-B14F-4D97-AF65-F5344CB8AC3E}">
        <p14:creationId xmlns:p14="http://schemas.microsoft.com/office/powerpoint/2010/main" xmlns="" val="3584886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egypt.hypercities.com</a:t>
            </a:r>
            <a:r>
              <a:rPr lang="en-US" dirty="0" smtClean="0"/>
              <a:t>/</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39</a:t>
            </a:fld>
            <a:endParaRPr lang="en-US"/>
          </a:p>
        </p:txBody>
      </p:sp>
    </p:spTree>
    <p:extLst>
      <p:ext uri="{BB962C8B-B14F-4D97-AF65-F5344CB8AC3E}">
        <p14:creationId xmlns:p14="http://schemas.microsoft.com/office/powerpoint/2010/main" xmlns="" val="367037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proliferation of new formats has led to a renewed interest in formalist analysis. </a:t>
            </a:r>
            <a:endParaRPr lang="en-US" dirty="0" smtClean="0"/>
          </a:p>
        </p:txBody>
      </p:sp>
      <p:sp>
        <p:nvSpPr>
          <p:cNvPr id="4" name="Slide Number Placeholder 3"/>
          <p:cNvSpPr>
            <a:spLocks noGrp="1"/>
          </p:cNvSpPr>
          <p:nvPr>
            <p:ph type="sldNum" sz="quarter" idx="10"/>
          </p:nvPr>
        </p:nvSpPr>
        <p:spPr/>
        <p:txBody>
          <a:bodyPr/>
          <a:lstStyle/>
          <a:p>
            <a:fld id="{3216B671-A834-CC40-AAC9-C7085EA1F975}" type="slidenum">
              <a:rPr lang="en-US" smtClean="0"/>
              <a:pPr/>
              <a:t>40</a:t>
            </a:fld>
            <a:endParaRPr lang="en-US"/>
          </a:p>
        </p:txBody>
      </p:sp>
    </p:spTree>
    <p:extLst>
      <p:ext uri="{BB962C8B-B14F-4D97-AF65-F5344CB8AC3E}">
        <p14:creationId xmlns:p14="http://schemas.microsoft.com/office/powerpoint/2010/main" xmlns="" val="2436031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digital gives us a new way to understand print. Print is a technology. It has benefits and limitations. By studying how people interact with </a:t>
            </a:r>
            <a:r>
              <a:rPr lang="en-US" baseline="0" dirty="0" err="1" smtClean="0"/>
              <a:t>etexts</a:t>
            </a:r>
            <a:r>
              <a:rPr lang="en-US" baseline="0" dirty="0" smtClean="0"/>
              <a:t> we can learn </a:t>
            </a:r>
            <a:r>
              <a:rPr lang="en-US" baseline="0" dirty="0" smtClean="0"/>
              <a:t>a lot about print.</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Mangen</a:t>
            </a:r>
            <a:r>
              <a:rPr lang="en-US" dirty="0" smtClean="0"/>
              <a:t>, A. (2008), Hypertext fiction reading: </a:t>
            </a:r>
            <a:r>
              <a:rPr lang="en-US" dirty="0" err="1" smtClean="0"/>
              <a:t>haptics</a:t>
            </a:r>
            <a:r>
              <a:rPr lang="en-US" dirty="0" smtClean="0"/>
              <a:t> and immersion. Journal of Research in Reading, 31: 404–419. </a:t>
            </a:r>
            <a:r>
              <a:rPr lang="en-US" dirty="0" err="1" smtClean="0"/>
              <a:t>doi</a:t>
            </a:r>
            <a:r>
              <a:rPr lang="en-US" dirty="0" smtClean="0"/>
              <a:t>: 10.1111/j.1467-9817.2008.00380.x</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number of assimilations recalled in the presence of the paper book is higher than in its absence. But, we observe the inverse effect in the case of the e-book. Its presence interferes with recall of concepts assimilated. - (Thierry </a:t>
            </a:r>
            <a:r>
              <a:rPr lang="en-US" dirty="0" err="1" smtClean="0"/>
              <a:t>Morineau</a:t>
            </a:r>
            <a:r>
              <a:rPr lang="en-US" dirty="0" smtClean="0"/>
              <a:t>, Caroline Blanche, Laurence Tobin, Nicolas </a:t>
            </a:r>
            <a:r>
              <a:rPr lang="en-US" dirty="0" err="1" smtClean="0"/>
              <a:t>Guéguen</a:t>
            </a:r>
            <a:r>
              <a:rPr lang="en-US" dirty="0" smtClean="0"/>
              <a:t>, The emergence of the contextual role of the e-book in cognitive processes through an ecological and functional analysis, International Journal of Human-Computer Studies, Volume 62, Issue 3, March 2005,</a:t>
            </a:r>
            <a:r>
              <a:rPr lang="en-US" baseline="0" dirty="0" smtClean="0"/>
              <a:t> </a:t>
            </a:r>
            <a:r>
              <a:rPr lang="en-US" dirty="0" smtClean="0"/>
              <a:t>10.1016/j.ijhcs.2004.10.002. http://</a:t>
            </a:r>
            <a:r>
              <a:rPr lang="en-US" dirty="0" err="1" smtClean="0"/>
              <a:t>www.sciencedirect.com</a:t>
            </a:r>
            <a:r>
              <a:rPr lang="en-US" dirty="0" smtClean="0"/>
              <a:t>/science/article/</a:t>
            </a:r>
            <a:r>
              <a:rPr lang="en-US" dirty="0" err="1" smtClean="0"/>
              <a:t>pii</a:t>
            </a:r>
            <a:r>
              <a:rPr lang="en-US" dirty="0" smtClean="0"/>
              <a:t>/S1071581904001089)</a:t>
            </a:r>
          </a:p>
          <a:p>
            <a:endParaRPr lang="en-US" dirty="0" smtClean="0"/>
          </a:p>
          <a:p>
            <a:r>
              <a:rPr lang="en-US" dirty="0" smtClean="0"/>
              <a:t>The results suggest that the primary differences between the two study media are not cognitive but rather metacognitive--less accurate prediction of performance and more erratic study-time regulation on screen than on paper.</a:t>
            </a:r>
            <a:r>
              <a:rPr lang="en-US" baseline="0" dirty="0" smtClean="0"/>
              <a:t> - </a:t>
            </a:r>
            <a:r>
              <a:rPr lang="en-US" sz="1200" kern="1200" dirty="0" smtClean="0">
                <a:solidFill>
                  <a:schemeClr val="tx1"/>
                </a:solidFill>
                <a:effectLst/>
                <a:latin typeface="+mn-lt"/>
                <a:ea typeface="+mn-ea"/>
                <a:cs typeface="+mn-cs"/>
              </a:rPr>
              <a:t>Ackerman, </a:t>
            </a:r>
            <a:r>
              <a:rPr lang="en-US" sz="1200" kern="1200" dirty="0" err="1" smtClean="0">
                <a:solidFill>
                  <a:schemeClr val="tx1"/>
                </a:solidFill>
                <a:effectLst/>
                <a:latin typeface="+mn-lt"/>
                <a:ea typeface="+mn-ea"/>
                <a:cs typeface="+mn-cs"/>
              </a:rPr>
              <a:t>Rakefet</a:t>
            </a:r>
            <a:r>
              <a:rPr lang="en-US" sz="1200" kern="1200" dirty="0" smtClean="0">
                <a:solidFill>
                  <a:schemeClr val="tx1"/>
                </a:solidFill>
                <a:effectLst/>
                <a:latin typeface="+mn-lt"/>
                <a:ea typeface="+mn-ea"/>
                <a:cs typeface="+mn-cs"/>
              </a:rPr>
              <a:t>, and Morris Goldsmith. “Metacognitive Regulation of Text Learning: On Screen Versus on Paper.” </a:t>
            </a:r>
            <a:r>
              <a:rPr lang="en-US" sz="1200" i="1" kern="1200" dirty="0" smtClean="0">
                <a:solidFill>
                  <a:schemeClr val="tx1"/>
                </a:solidFill>
                <a:effectLst/>
                <a:latin typeface="+mn-lt"/>
                <a:ea typeface="+mn-ea"/>
                <a:cs typeface="+mn-cs"/>
              </a:rPr>
              <a:t>Journal of Experimental Psychology: Applied</a:t>
            </a:r>
            <a:r>
              <a:rPr lang="en-US" sz="1200" kern="1200" dirty="0" smtClean="0">
                <a:solidFill>
                  <a:schemeClr val="tx1"/>
                </a:solidFill>
                <a:effectLst/>
                <a:latin typeface="+mn-lt"/>
                <a:ea typeface="+mn-ea"/>
                <a:cs typeface="+mn-cs"/>
              </a:rPr>
              <a:t> 17.1 (2011): 1</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high education group comprehended news with the same level of efficiency across online and newspaper formats while low education participants gained more knowledge from reading a newspaper than using an online news source.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Yang, </a:t>
            </a:r>
            <a:r>
              <a:rPr lang="en-US" sz="1200" kern="1200" dirty="0" err="1" smtClean="0">
                <a:solidFill>
                  <a:schemeClr val="tx1"/>
                </a:solidFill>
                <a:effectLst/>
                <a:latin typeface="+mn-lt"/>
                <a:ea typeface="+mn-ea"/>
                <a:cs typeface="+mn-cs"/>
              </a:rPr>
              <a:t>JungAe</a:t>
            </a:r>
            <a:r>
              <a:rPr lang="en-US" sz="1200" kern="1200" dirty="0" smtClean="0">
                <a:solidFill>
                  <a:schemeClr val="tx1"/>
                </a:solidFill>
                <a:effectLst/>
                <a:latin typeface="+mn-lt"/>
                <a:ea typeface="+mn-ea"/>
                <a:cs typeface="+mn-cs"/>
              </a:rPr>
              <a:t>, and Maria Elizabeth </a:t>
            </a:r>
            <a:r>
              <a:rPr lang="en-US" sz="1200" kern="1200" dirty="0" err="1" smtClean="0">
                <a:solidFill>
                  <a:schemeClr val="tx1"/>
                </a:solidFill>
                <a:effectLst/>
                <a:latin typeface="+mn-lt"/>
                <a:ea typeface="+mn-ea"/>
                <a:cs typeface="+mn-cs"/>
              </a:rPr>
              <a:t>Grabe</a:t>
            </a:r>
            <a:r>
              <a:rPr lang="en-US" sz="1200" kern="1200" dirty="0" smtClean="0">
                <a:solidFill>
                  <a:schemeClr val="tx1"/>
                </a:solidFill>
                <a:effectLst/>
                <a:latin typeface="+mn-lt"/>
                <a:ea typeface="+mn-ea"/>
                <a:cs typeface="+mn-cs"/>
              </a:rPr>
              <a:t>. “Knowledge Acquisition Gaps: A Comparison of Print Versus Online News Sources.” </a:t>
            </a:r>
            <a:r>
              <a:rPr lang="en-US" sz="1200" i="1" kern="1200" dirty="0" smtClean="0">
                <a:solidFill>
                  <a:schemeClr val="tx1"/>
                </a:solidFill>
                <a:effectLst/>
                <a:latin typeface="+mn-lt"/>
                <a:ea typeface="+mn-ea"/>
                <a:cs typeface="+mn-cs"/>
              </a:rPr>
              <a:t>New Media &amp; Society</a:t>
            </a:r>
            <a:r>
              <a:rPr lang="en-US" sz="1200" kern="1200" dirty="0" smtClean="0">
                <a:solidFill>
                  <a:schemeClr val="tx1"/>
                </a:solidFill>
                <a:effectLst/>
                <a:latin typeface="+mn-lt"/>
                <a:ea typeface="+mn-ea"/>
                <a:cs typeface="+mn-cs"/>
              </a:rPr>
              <a:t> 13.8 (2011): 1211 –1227.</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6B671-A834-CC40-AAC9-C7085EA1F975}" type="slidenum">
              <a:rPr lang="en-US" smtClean="0"/>
              <a:pPr/>
              <a:t>41</a:t>
            </a:fld>
            <a:endParaRPr lang="en-US"/>
          </a:p>
        </p:txBody>
      </p:sp>
    </p:spTree>
    <p:extLst>
      <p:ext uri="{BB962C8B-B14F-4D97-AF65-F5344CB8AC3E}">
        <p14:creationId xmlns:p14="http://schemas.microsoft.com/office/powerpoint/2010/main" xmlns="" val="2436031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in Lev </a:t>
            </a:r>
            <a:r>
              <a:rPr lang="en-US" dirty="0" err="1" smtClean="0"/>
              <a:t>Manovich’s</a:t>
            </a:r>
            <a:r>
              <a:rPr lang="en-US" dirty="0" smtClean="0"/>
              <a:t> lab</a:t>
            </a:r>
            <a:r>
              <a:rPr lang="en-US" baseline="0" dirty="0" smtClean="0"/>
              <a:t> compare multiple images from </a:t>
            </a:r>
            <a:r>
              <a:rPr lang="en-US" baseline="0" dirty="0" smtClean="0"/>
              <a:t>Japanese </a:t>
            </a:r>
            <a:r>
              <a:rPr lang="en-US" baseline="0" dirty="0" err="1" smtClean="0"/>
              <a:t>manga</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manovich.net</a:t>
            </a:r>
            <a:r>
              <a:rPr lang="en-US" dirty="0" smtClean="0"/>
              <a:t> (CUNY)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a number of ways of searching and </a:t>
            </a:r>
            <a:r>
              <a:rPr lang="en-US" baseline="0" dirty="0" err="1" smtClean="0"/>
              <a:t>analysing</a:t>
            </a:r>
            <a:r>
              <a:rPr lang="en-US" baseline="0" dirty="0" smtClean="0"/>
              <a:t> text, but it is still much harder to search for images with particular characteristics.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E.g. images that are mostly red, images of girls holding swords, domestic scenes</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42</a:t>
            </a:fld>
            <a:endParaRPr lang="en-US"/>
          </a:p>
        </p:txBody>
      </p:sp>
    </p:spTree>
    <p:extLst>
      <p:ext uri="{BB962C8B-B14F-4D97-AF65-F5344CB8AC3E}">
        <p14:creationId xmlns:p14="http://schemas.microsoft.com/office/powerpoint/2010/main" xmlns="" val="1453695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Jenova</a:t>
            </a:r>
            <a:r>
              <a:rPr lang="en-US" baseline="0" dirty="0" smtClean="0"/>
              <a:t> Chen, MFA Thesis http://</a:t>
            </a:r>
            <a:r>
              <a:rPr lang="en-US" baseline="0" dirty="0" err="1" smtClean="0"/>
              <a:t>www.jenovachen.com</a:t>
            </a:r>
            <a:r>
              <a:rPr lang="en-US" baseline="0" dirty="0" smtClean="0"/>
              <a:t>/</a:t>
            </a:r>
            <a:r>
              <a:rPr lang="en-US" baseline="0" dirty="0" err="1" smtClean="0"/>
              <a:t>flowingames</a:t>
            </a:r>
            <a:r>
              <a:rPr lang="en-US" baseline="0" dirty="0" smtClean="0"/>
              <a:t>/</a:t>
            </a:r>
            <a:r>
              <a:rPr lang="en-US" baseline="0" dirty="0" err="1" smtClean="0"/>
              <a:t>thesis.htm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Jenova</a:t>
            </a:r>
            <a:r>
              <a:rPr lang="en-US" dirty="0" smtClean="0"/>
              <a:t> Chen, is the designer of the award-winning games Cloud, Flow, and Flower, and is co-founder of </a:t>
            </a:r>
            <a:r>
              <a:rPr lang="en-US" dirty="0" err="1" smtClean="0"/>
              <a:t>Thatgamecompany</a:t>
            </a:r>
            <a:r>
              <a:rPr lang="en-US" dirty="0" smtClean="0"/>
              <a:t>.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43</a:t>
            </a:fld>
            <a:endParaRPr lang="en-US"/>
          </a:p>
        </p:txBody>
      </p:sp>
    </p:spTree>
    <p:extLst>
      <p:ext uri="{BB962C8B-B14F-4D97-AF65-F5344CB8AC3E}">
        <p14:creationId xmlns:p14="http://schemas.microsoft.com/office/powerpoint/2010/main" xmlns="" val="2362688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majority of the web now consists of user generated content. Cultural theorists are interested in understanding who posts, </a:t>
            </a:r>
          </a:p>
          <a:p>
            <a:endParaRPr lang="en-US" baseline="0" dirty="0" smtClean="0"/>
          </a:p>
          <a:p>
            <a:r>
              <a:rPr lang="en-US" baseline="0" dirty="0" smtClean="0"/>
              <a:t>The platforms themselves are also of interest. Who controls the content? Who decides what is offensive?</a:t>
            </a:r>
          </a:p>
          <a:p>
            <a:endParaRPr lang="en-US" baseline="0" dirty="0" smtClean="0"/>
          </a:p>
          <a:p>
            <a:r>
              <a:rPr lang="en-US" baseline="0" dirty="0" smtClean="0"/>
              <a:t>What assumptions are embedded in social network platforms? What are you allowed to do, and what are you not allowed to do? E.g. </a:t>
            </a:r>
            <a:r>
              <a:rPr lang="en-US" baseline="0" dirty="0" err="1" smtClean="0"/>
              <a:t>facebook</a:t>
            </a:r>
            <a:r>
              <a:rPr lang="en-US" baseline="0" dirty="0" smtClean="0"/>
              <a:t> allows us to like things, but not to dislike things.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44</a:t>
            </a:fld>
            <a:endParaRPr lang="en-US"/>
          </a:p>
        </p:txBody>
      </p:sp>
    </p:spTree>
    <p:extLst>
      <p:ext uri="{BB962C8B-B14F-4D97-AF65-F5344CB8AC3E}">
        <p14:creationId xmlns:p14="http://schemas.microsoft.com/office/powerpoint/2010/main" xmlns="" val="25329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all graduate</a:t>
            </a:r>
            <a:r>
              <a:rPr lang="en-US" baseline="0" dirty="0" smtClean="0"/>
              <a:t> students in a humanities discipline, and yet most of you have no experience with the Digital Humanities. There is still a wide divide between those working in traditional humanities and those working in the digital humanities. </a:t>
            </a:r>
          </a:p>
          <a:p>
            <a:endParaRPr lang="en-US" baseline="0" dirty="0" smtClean="0"/>
          </a:p>
          <a:p>
            <a:r>
              <a:rPr lang="en-US" baseline="0" dirty="0" smtClean="0"/>
              <a:t>In the sciences there is no such divide. We do not have a separate department for “digital scientists”. </a:t>
            </a:r>
          </a:p>
          <a:p>
            <a:endParaRPr lang="en-US" baseline="0" dirty="0" smtClean="0"/>
          </a:p>
          <a:p>
            <a:r>
              <a:rPr lang="en-US" baseline="0" dirty="0" smtClean="0"/>
              <a:t>I come from a discipline where we have libraries and “digital libraries” and the distinction between the two is still quite meaningful to people. </a:t>
            </a:r>
          </a:p>
          <a:p>
            <a:r>
              <a:rPr lang="en-US" baseline="0" dirty="0" smtClean="0"/>
              <a:t/>
            </a:r>
            <a:br>
              <a:rPr lang="en-US" baseline="0" dirty="0" smtClean="0"/>
            </a:br>
            <a:r>
              <a:rPr lang="en-US" baseline="0" dirty="0" smtClean="0"/>
              <a:t>That’s something to think about as we talk today: is it still important and meaningful to distinguish between the humanities and the digital humanities.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4</a:t>
            </a:fld>
            <a:endParaRPr lang="en-US"/>
          </a:p>
        </p:txBody>
      </p:sp>
    </p:spTree>
    <p:extLst>
      <p:ext uri="{BB962C8B-B14F-4D97-AF65-F5344CB8AC3E}">
        <p14:creationId xmlns:p14="http://schemas.microsoft.com/office/powerpoint/2010/main" xmlns="" val="370555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6B671-A834-CC40-AAC9-C7085EA1F975}" type="slidenum">
              <a:rPr lang="en-US" smtClean="0"/>
              <a:pPr/>
              <a:t>5</a:t>
            </a:fld>
            <a:endParaRPr lang="en-US"/>
          </a:p>
        </p:txBody>
      </p:sp>
    </p:spTree>
    <p:extLst>
      <p:ext uri="{BB962C8B-B14F-4D97-AF65-F5344CB8AC3E}">
        <p14:creationId xmlns:p14="http://schemas.microsoft.com/office/powerpoint/2010/main" xmlns="" val="403848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Franco </a:t>
            </a:r>
            <a:r>
              <a:rPr lang="en-US" dirty="0" err="1" smtClean="0"/>
              <a:t>Moretti</a:t>
            </a:r>
            <a:r>
              <a:rPr lang="en-US" dirty="0" smtClean="0"/>
              <a:t> from Stanford’s Literary</a:t>
            </a:r>
            <a:r>
              <a:rPr lang="en-US" baseline="0" dirty="0" smtClean="0"/>
              <a:t> Lab coined the term “Distant Reading” as a practice that is intended to contrast with the practice of “close reading”. </a:t>
            </a:r>
          </a:p>
          <a:p>
            <a:endParaRPr lang="en-US" baseline="0" dirty="0" smtClean="0"/>
          </a:p>
          <a:p>
            <a:r>
              <a:rPr lang="en-US" baseline="0" dirty="0" smtClean="0"/>
              <a:t>The meme here is tongue in cheek. </a:t>
            </a:r>
            <a:r>
              <a:rPr lang="en-US" baseline="0" dirty="0" err="1" smtClean="0"/>
              <a:t>Moretti</a:t>
            </a:r>
            <a:r>
              <a:rPr lang="en-US" baseline="0" dirty="0" smtClean="0"/>
              <a:t> doesn’t say that traditional humanist approaches are wrong, but he thinks that there are new arguments to be made when we view literature at a different scale. </a:t>
            </a:r>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6</a:t>
            </a:fld>
            <a:endParaRPr lang="en-US"/>
          </a:p>
        </p:txBody>
      </p:sp>
    </p:spTree>
    <p:extLst>
      <p:ext uri="{BB962C8B-B14F-4D97-AF65-F5344CB8AC3E}">
        <p14:creationId xmlns:p14="http://schemas.microsoft.com/office/powerpoint/2010/main" xmlns="" val="300312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Combines</a:t>
            </a:r>
            <a:r>
              <a:rPr lang="en-US" sz="1200" baseline="0" dirty="0" smtClean="0"/>
              <a:t> over 100 studies on genre in British Literature. </a:t>
            </a:r>
            <a:endParaRPr lang="en-US" sz="1200" dirty="0" smtClean="0"/>
          </a:p>
          <a:p>
            <a:endParaRPr lang="en-US" sz="1200" dirty="0" smtClean="0"/>
          </a:p>
          <a:p>
            <a:r>
              <a:rPr lang="en-US" sz="1200" dirty="0" smtClean="0"/>
              <a:t>Genres </a:t>
            </a:r>
            <a:r>
              <a:rPr lang="en-US" sz="1200" dirty="0" smtClean="0"/>
              <a:t>rise and disappear in clusters.</a:t>
            </a:r>
          </a:p>
          <a:p>
            <a:endParaRPr lang="en-US" sz="1200" dirty="0" smtClean="0"/>
          </a:p>
          <a:p>
            <a:r>
              <a:rPr lang="en-US" sz="1200" dirty="0" smtClean="0"/>
              <a:t>Genres have a lifespan of about 25-30 years, likely tied to generational tastes. </a:t>
            </a:r>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7</a:t>
            </a:fld>
            <a:endParaRPr lang="en-US"/>
          </a:p>
        </p:txBody>
      </p:sp>
    </p:spTree>
    <p:extLst>
      <p:ext uri="{BB962C8B-B14F-4D97-AF65-F5344CB8AC3E}">
        <p14:creationId xmlns:p14="http://schemas.microsoft.com/office/powerpoint/2010/main" xmlns="" val="196433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Studying</a:t>
            </a:r>
            <a:r>
              <a:rPr lang="en-US" baseline="0" dirty="0" smtClean="0"/>
              <a:t> the literary device of “clues” across a set of over 100 detective stories that were published in Strand magazine in the 1890s.</a:t>
            </a:r>
          </a:p>
          <a:p>
            <a:endParaRPr lang="en-US" baseline="0" dirty="0" smtClean="0"/>
          </a:p>
          <a:p>
            <a:r>
              <a:rPr lang="en-US" sz="1200" dirty="0" smtClean="0"/>
              <a:t>Demonstrates how the use of clues distinguishes Doyle from his competitors.</a:t>
            </a:r>
          </a:p>
          <a:p>
            <a:endParaRPr lang="en-US" sz="1200" dirty="0" smtClean="0"/>
          </a:p>
          <a:p>
            <a:r>
              <a:rPr lang="en-US" sz="1200" dirty="0" smtClean="0"/>
              <a:t>Like language, literature evolves by diverging. </a:t>
            </a:r>
            <a:r>
              <a:rPr lang="en-US" sz="1200" baseline="0" dirty="0" smtClean="0"/>
              <a:t> </a:t>
            </a:r>
            <a:r>
              <a:rPr lang="en-US" sz="1200" dirty="0" smtClean="0"/>
              <a:t>When </a:t>
            </a:r>
            <a:r>
              <a:rPr lang="en-US" sz="1200" dirty="0" smtClean="0"/>
              <a:t>we trace a specific device through a genre we can understand evolution and diversity within a genre.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216B671-A834-CC40-AAC9-C7085EA1F975}" type="slidenum">
              <a:rPr lang="en-US" smtClean="0"/>
              <a:pPr/>
              <a:t>8</a:t>
            </a:fld>
            <a:endParaRPr lang="en-US"/>
          </a:p>
        </p:txBody>
      </p:sp>
    </p:spTree>
    <p:extLst>
      <p:ext uri="{BB962C8B-B14F-4D97-AF65-F5344CB8AC3E}">
        <p14:creationId xmlns:p14="http://schemas.microsoft.com/office/powerpoint/2010/main" xmlns="" val="90529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juilland.comp.lancs.ac.uk/hardiea/newsbooks</a:t>
            </a:r>
            <a:r>
              <a:rPr lang="en-US" dirty="0" smtClean="0"/>
              <a:t>/</a:t>
            </a:r>
          </a:p>
          <a:p>
            <a:endParaRPr lang="en-US" dirty="0" smtClean="0"/>
          </a:p>
          <a:p>
            <a:r>
              <a:rPr lang="en-US" dirty="0" smtClean="0"/>
              <a:t>The term “Digital</a:t>
            </a:r>
            <a:r>
              <a:rPr lang="en-US" baseline="0" dirty="0" smtClean="0"/>
              <a:t> Humanities project” is currently being applied to a wide spectrum of different types of academic undertakings. This one is a text mining project. </a:t>
            </a:r>
            <a:endParaRPr lang="en-US" dirty="0"/>
          </a:p>
        </p:txBody>
      </p:sp>
      <p:sp>
        <p:nvSpPr>
          <p:cNvPr id="4" name="Slide Number Placeholder 3"/>
          <p:cNvSpPr>
            <a:spLocks noGrp="1"/>
          </p:cNvSpPr>
          <p:nvPr>
            <p:ph type="sldNum" sz="quarter" idx="10"/>
          </p:nvPr>
        </p:nvSpPr>
        <p:spPr/>
        <p:txBody>
          <a:bodyPr/>
          <a:lstStyle/>
          <a:p>
            <a:fld id="{3A8DAF35-0E03-0B4C-A31B-1C9E6835BF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5290A1-4431-DB4F-9FB6-CE3B6A650EAC}"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54659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90A1-4431-DB4F-9FB6-CE3B6A650EAC}"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329406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90A1-4431-DB4F-9FB6-CE3B6A650EAC}"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410834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290A1-4431-DB4F-9FB6-CE3B6A650EAC}"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239692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290A1-4431-DB4F-9FB6-CE3B6A650EAC}"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104381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290A1-4431-DB4F-9FB6-CE3B6A650EAC}"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306953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290A1-4431-DB4F-9FB6-CE3B6A650EAC}" type="datetimeFigureOut">
              <a:rPr lang="en-US" smtClean="0"/>
              <a:pPr/>
              <a:t>10/2/2012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316863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290A1-4431-DB4F-9FB6-CE3B6A650EAC}" type="datetimeFigureOut">
              <a:rPr lang="en-US" smtClean="0"/>
              <a:pPr/>
              <a:t>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42451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290A1-4431-DB4F-9FB6-CE3B6A650EAC}" type="datetimeFigureOut">
              <a:rPr lang="en-US" smtClean="0"/>
              <a:pPr/>
              <a:t>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12382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290A1-4431-DB4F-9FB6-CE3B6A650EAC}"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55624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290A1-4431-DB4F-9FB6-CE3B6A650EAC}"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422022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290A1-4431-DB4F-9FB6-CE3B6A650EAC}" type="datetimeFigureOut">
              <a:rPr lang="en-US" smtClean="0"/>
              <a:pPr/>
              <a:t>10/2/2012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3B494-8D77-5A41-B187-9ED3DFDA10FD}" type="slidenum">
              <a:rPr lang="en-US" smtClean="0"/>
              <a:pPr/>
              <a:t>‹#›</a:t>
            </a:fld>
            <a:endParaRPr lang="en-US"/>
          </a:p>
        </p:txBody>
      </p:sp>
    </p:spTree>
    <p:extLst>
      <p:ext uri="{BB962C8B-B14F-4D97-AF65-F5344CB8AC3E}">
        <p14:creationId xmlns:p14="http://schemas.microsoft.com/office/powerpoint/2010/main" xmlns="" val="876127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H_cove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900"/>
            <a:ext cx="9144000" cy="5893594"/>
          </a:xfrm>
          <a:prstGeom prst="rect">
            <a:avLst/>
          </a:prstGeom>
        </p:spPr>
      </p:pic>
      <p:sp>
        <p:nvSpPr>
          <p:cNvPr id="2" name="Title 1"/>
          <p:cNvSpPr>
            <a:spLocks noGrp="1"/>
          </p:cNvSpPr>
          <p:nvPr>
            <p:ph type="ctrTitle"/>
          </p:nvPr>
        </p:nvSpPr>
        <p:spPr>
          <a:xfrm>
            <a:off x="858761" y="2273915"/>
            <a:ext cx="7632095" cy="895040"/>
          </a:xfrm>
          <a:solidFill>
            <a:schemeClr val="bg1">
              <a:alpha val="80000"/>
            </a:schemeClr>
          </a:solidFill>
        </p:spPr>
        <p:txBody>
          <a:bodyPr>
            <a:noAutofit/>
          </a:bodyPr>
          <a:lstStyle/>
          <a:p>
            <a:r>
              <a:rPr lang="en-US" sz="7200" b="1" dirty="0" smtClean="0">
                <a:solidFill>
                  <a:schemeClr val="tx1">
                    <a:lumMod val="65000"/>
                    <a:lumOff val="35000"/>
                  </a:schemeClr>
                </a:solidFill>
              </a:rPr>
              <a:t>Digital Humanities</a:t>
            </a:r>
            <a:endParaRPr lang="en-US" sz="7200" b="1" dirty="0">
              <a:solidFill>
                <a:schemeClr val="tx1">
                  <a:lumMod val="65000"/>
                  <a:lumOff val="35000"/>
                </a:schemeClr>
              </a:solidFill>
            </a:endParaRPr>
          </a:p>
        </p:txBody>
      </p:sp>
      <p:sp>
        <p:nvSpPr>
          <p:cNvPr id="3" name="Subtitle 2"/>
          <p:cNvSpPr>
            <a:spLocks noGrp="1"/>
          </p:cNvSpPr>
          <p:nvPr>
            <p:ph type="subTitle" idx="1"/>
          </p:nvPr>
        </p:nvSpPr>
        <p:spPr>
          <a:xfrm>
            <a:off x="1269998" y="4152295"/>
            <a:ext cx="6724952" cy="1752600"/>
          </a:xfrm>
          <a:solidFill>
            <a:schemeClr val="bg1">
              <a:alpha val="40000"/>
            </a:schemeClr>
          </a:solidFill>
        </p:spPr>
        <p:txBody>
          <a:bodyPr/>
          <a:lstStyle/>
          <a:p>
            <a:r>
              <a:rPr lang="en-US" dirty="0" smtClean="0">
                <a:solidFill>
                  <a:schemeClr val="bg2">
                    <a:lumMod val="25000"/>
                  </a:schemeClr>
                </a:solidFill>
              </a:rPr>
              <a:t>Lisa Goddard</a:t>
            </a:r>
          </a:p>
          <a:p>
            <a:r>
              <a:rPr lang="en-US" dirty="0" smtClean="0">
                <a:solidFill>
                  <a:schemeClr val="bg2">
                    <a:lumMod val="25000"/>
                  </a:schemeClr>
                </a:solidFill>
              </a:rPr>
              <a:t>ENGL 7003 – Studies in Literary Theory</a:t>
            </a:r>
          </a:p>
          <a:p>
            <a:r>
              <a:rPr lang="en-US" dirty="0" smtClean="0">
                <a:solidFill>
                  <a:schemeClr val="bg2">
                    <a:lumMod val="25000"/>
                  </a:schemeClr>
                </a:solidFill>
              </a:rPr>
              <a:t>September 2012</a:t>
            </a:r>
          </a:p>
        </p:txBody>
      </p:sp>
    </p:spTree>
    <p:extLst>
      <p:ext uri="{BB962C8B-B14F-4D97-AF65-F5344CB8AC3E}">
        <p14:creationId xmlns:p14="http://schemas.microsoft.com/office/powerpoint/2010/main" xmlns="" val="2110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Corpus</a:t>
            </a:r>
            <a:endParaRPr lang="en-US" dirty="0"/>
          </a:p>
        </p:txBody>
      </p:sp>
      <p:sp>
        <p:nvSpPr>
          <p:cNvPr id="3" name="Content Placeholder 2"/>
          <p:cNvSpPr>
            <a:spLocks noGrp="1"/>
          </p:cNvSpPr>
          <p:nvPr>
            <p:ph idx="1"/>
          </p:nvPr>
        </p:nvSpPr>
        <p:spPr>
          <a:xfrm>
            <a:off x="757410" y="1652958"/>
            <a:ext cx="7691271" cy="3448224"/>
          </a:xfrm>
        </p:spPr>
        <p:txBody>
          <a:bodyPr/>
          <a:lstStyle/>
          <a:p>
            <a:r>
              <a:rPr lang="en-US" dirty="0" smtClean="0"/>
              <a:t>17</a:t>
            </a:r>
            <a:r>
              <a:rPr lang="en-US" baseline="30000" dirty="0" smtClean="0"/>
              <a:t>th</a:t>
            </a:r>
            <a:r>
              <a:rPr lang="en-US" dirty="0" smtClean="0"/>
              <a:t>C English news pamphlets</a:t>
            </a:r>
          </a:p>
          <a:p>
            <a:r>
              <a:rPr lang="en-US" dirty="0" smtClean="0"/>
              <a:t>Dec </a:t>
            </a:r>
            <a:r>
              <a:rPr lang="en-US" dirty="0"/>
              <a:t>1653 </a:t>
            </a:r>
            <a:r>
              <a:rPr lang="en-US" dirty="0" smtClean="0"/>
              <a:t>to</a:t>
            </a:r>
            <a:r>
              <a:rPr lang="en-US" dirty="0"/>
              <a:t> </a:t>
            </a:r>
            <a:r>
              <a:rPr lang="en-US" dirty="0" smtClean="0"/>
              <a:t>May 1654</a:t>
            </a:r>
          </a:p>
          <a:p>
            <a:r>
              <a:rPr lang="en-US" dirty="0" smtClean="0"/>
              <a:t>British Library electronic texts</a:t>
            </a:r>
          </a:p>
          <a:p>
            <a:r>
              <a:rPr lang="en-US" dirty="0" smtClean="0"/>
              <a:t>312 documents, 800 000 words</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CLAWS: Part of Speech Tagging</a:t>
            </a:r>
            <a:endParaRPr lang="en-US" dirty="0"/>
          </a:p>
        </p:txBody>
      </p:sp>
      <p:pic>
        <p:nvPicPr>
          <p:cNvPr id="4" name="Picture 3" descr="CLAWS_text_parsing.tiff"/>
          <p:cNvPicPr>
            <a:picLocks noChangeAspect="1"/>
          </p:cNvPicPr>
          <p:nvPr/>
        </p:nvPicPr>
        <p:blipFill>
          <a:blip r:embed="rId3"/>
          <a:srcRect l="4922" r="4584" b="83372"/>
          <a:stretch>
            <a:fillRect/>
          </a:stretch>
        </p:blipFill>
        <p:spPr>
          <a:xfrm>
            <a:off x="128076" y="1495614"/>
            <a:ext cx="8953696" cy="901136"/>
          </a:xfrm>
          <a:prstGeom prst="rect">
            <a:avLst/>
          </a:prstGeom>
          <a:ln>
            <a:solidFill>
              <a:schemeClr val="tx1">
                <a:lumMod val="50000"/>
                <a:lumOff val="50000"/>
              </a:schemeClr>
            </a:solidFill>
          </a:ln>
        </p:spPr>
      </p:pic>
      <p:pic>
        <p:nvPicPr>
          <p:cNvPr id="5" name="Picture 4" descr="CLAWS_text_parsing.tiff"/>
          <p:cNvPicPr>
            <a:picLocks noChangeAspect="1"/>
          </p:cNvPicPr>
          <p:nvPr/>
        </p:nvPicPr>
        <p:blipFill>
          <a:blip r:embed="rId3"/>
          <a:srcRect l="5069" t="37149" b="36004"/>
          <a:stretch>
            <a:fillRect/>
          </a:stretch>
        </p:blipFill>
        <p:spPr>
          <a:xfrm>
            <a:off x="175023" y="2671292"/>
            <a:ext cx="8680450" cy="1344653"/>
          </a:xfrm>
          <a:prstGeom prst="rect">
            <a:avLst/>
          </a:prstGeom>
          <a:ln>
            <a:solidFill>
              <a:schemeClr val="tx1">
                <a:lumMod val="50000"/>
                <a:lumOff val="50000"/>
              </a:schemeClr>
            </a:solidFill>
          </a:ln>
        </p:spPr>
      </p:pic>
      <p:sp>
        <p:nvSpPr>
          <p:cNvPr id="7" name="Rectangle 6"/>
          <p:cNvSpPr/>
          <p:nvPr/>
        </p:nvSpPr>
        <p:spPr>
          <a:xfrm>
            <a:off x="322093" y="4272677"/>
            <a:ext cx="8533380" cy="2154436"/>
          </a:xfrm>
          <a:prstGeom prst="rect">
            <a:avLst/>
          </a:prstGeom>
        </p:spPr>
        <p:txBody>
          <a:bodyPr wrap="square" anchor="t">
            <a:spAutoFit/>
          </a:bodyPr>
          <a:lstStyle/>
          <a:p>
            <a:pPr>
              <a:buClr>
                <a:srgbClr val="800000"/>
              </a:buClr>
            </a:pPr>
            <a:r>
              <a:rPr lang="en-US" sz="2400" dirty="0" smtClean="0"/>
              <a:t>Grammar parsing tool (Linguistics)</a:t>
            </a:r>
          </a:p>
          <a:p>
            <a:pPr>
              <a:buClr>
                <a:srgbClr val="800000"/>
              </a:buClr>
            </a:pPr>
            <a:endParaRPr lang="en-US" sz="1000" dirty="0" smtClean="0"/>
          </a:p>
          <a:p>
            <a:pPr>
              <a:buClr>
                <a:srgbClr val="800000"/>
              </a:buClr>
            </a:pPr>
            <a:r>
              <a:rPr lang="en-US" sz="2400" dirty="0" smtClean="0"/>
              <a:t>Identifies proper nouns, common nouns, plural nouns, adjectives, prepositions…</a:t>
            </a:r>
          </a:p>
          <a:p>
            <a:pPr marL="357188" indent="-357188">
              <a:buClr>
                <a:srgbClr val="800000"/>
              </a:buClr>
            </a:pPr>
            <a:endParaRPr lang="en-US" sz="1000" dirty="0" smtClean="0"/>
          </a:p>
          <a:p>
            <a:pPr marL="357188" indent="-357188">
              <a:buClr>
                <a:srgbClr val="800000"/>
              </a:buClr>
            </a:pPr>
            <a:r>
              <a:rPr lang="en-US" sz="2400" dirty="0" smtClean="0"/>
              <a:t>95–97% accuracy</a:t>
            </a:r>
            <a:r>
              <a:rPr lang="en-US" dirty="0" smtClean="0"/>
              <a:t> </a:t>
            </a:r>
          </a:p>
          <a:p>
            <a:pPr marL="357188" indent="-357188">
              <a:buClr>
                <a:srgbClr val="800000"/>
              </a:buCl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Analysis</a:t>
            </a:r>
            <a:endParaRPr lang="en-US" dirty="0"/>
          </a:p>
        </p:txBody>
      </p:sp>
      <p:pic>
        <p:nvPicPr>
          <p:cNvPr id="4" name="Picture 3" descr="world_gazetteer.tiff"/>
          <p:cNvPicPr>
            <a:picLocks noChangeAspect="1"/>
          </p:cNvPicPr>
          <p:nvPr/>
        </p:nvPicPr>
        <p:blipFill>
          <a:blip r:embed="rId3"/>
          <a:stretch>
            <a:fillRect/>
          </a:stretch>
        </p:blipFill>
        <p:spPr>
          <a:xfrm>
            <a:off x="304355" y="1636350"/>
            <a:ext cx="8543146" cy="4262978"/>
          </a:xfrm>
          <a:prstGeom prst="rect">
            <a:avLst/>
          </a:prstGeom>
          <a:ln>
            <a:solidFill>
              <a:schemeClr val="tx1">
                <a:lumMod val="50000"/>
                <a:lumOff val="50000"/>
              </a:schemeClr>
            </a:solidFill>
          </a:ln>
        </p:spPr>
      </p:pic>
      <p:sp>
        <p:nvSpPr>
          <p:cNvPr id="5" name="TextBox 4"/>
          <p:cNvSpPr txBox="1"/>
          <p:nvPr/>
        </p:nvSpPr>
        <p:spPr>
          <a:xfrm>
            <a:off x="952881" y="6093138"/>
            <a:ext cx="7398944" cy="400110"/>
          </a:xfrm>
          <a:prstGeom prst="rect">
            <a:avLst/>
          </a:prstGeom>
          <a:noFill/>
        </p:spPr>
        <p:txBody>
          <a:bodyPr wrap="square" rtlCol="0">
            <a:spAutoFit/>
          </a:bodyPr>
          <a:lstStyle/>
          <a:p>
            <a:pPr algn="ctr"/>
            <a:r>
              <a:rPr lang="en-US" sz="2000" dirty="0" smtClean="0"/>
              <a:t>Place name matching, </a:t>
            </a:r>
            <a:r>
              <a:rPr lang="en-US" sz="2000" dirty="0" err="1" smtClean="0"/>
              <a:t>w</a:t>
            </a:r>
            <a:r>
              <a:rPr lang="en-US" sz="2000" dirty="0" smtClean="0"/>
              <a:t>/ historical and place name variations.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Analysis</a:t>
            </a:r>
            <a:endParaRPr lang="en-US" dirty="0"/>
          </a:p>
        </p:txBody>
      </p:sp>
      <p:pic>
        <p:nvPicPr>
          <p:cNvPr id="4" name="Picture 3" descr="heatmap_notopic.tiff"/>
          <p:cNvPicPr>
            <a:picLocks noChangeAspect="1"/>
          </p:cNvPicPr>
          <p:nvPr/>
        </p:nvPicPr>
        <p:blipFill>
          <a:blip r:embed="rId3"/>
          <a:stretch>
            <a:fillRect/>
          </a:stretch>
        </p:blipFill>
        <p:spPr>
          <a:xfrm>
            <a:off x="810740" y="1464543"/>
            <a:ext cx="7638660" cy="4971005"/>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USAS: Semantic Parsing</a:t>
            </a:r>
            <a:endParaRPr lang="en-US" dirty="0"/>
          </a:p>
        </p:txBody>
      </p:sp>
      <p:sp>
        <p:nvSpPr>
          <p:cNvPr id="3" name="Content Placeholder 2"/>
          <p:cNvSpPr>
            <a:spLocks noGrp="1"/>
          </p:cNvSpPr>
          <p:nvPr>
            <p:ph idx="1"/>
          </p:nvPr>
        </p:nvSpPr>
        <p:spPr>
          <a:xfrm>
            <a:off x="683565" y="1527703"/>
            <a:ext cx="7607309" cy="2124999"/>
          </a:xfrm>
          <a:ln>
            <a:solidFill>
              <a:schemeClr val="tx1">
                <a:lumMod val="50000"/>
                <a:lumOff val="50000"/>
              </a:schemeClr>
            </a:solidFill>
          </a:ln>
        </p:spPr>
        <p:txBody>
          <a:bodyPr>
            <a:normAutofit/>
          </a:bodyPr>
          <a:lstStyle/>
          <a:p>
            <a:pPr marL="0" indent="0">
              <a:buNone/>
            </a:pPr>
            <a:r>
              <a:rPr lang="en-US" dirty="0"/>
              <a:t>... two_N1 ships_M4 from_Z5 </a:t>
            </a:r>
            <a:r>
              <a:rPr lang="en-US" dirty="0" smtClean="0"/>
              <a:t>Dunkirk_Z2 have_Z5 brought_M2 Men_S2.2m Arms_B1 </a:t>
            </a:r>
            <a:r>
              <a:rPr lang="en-US" dirty="0"/>
              <a:t>,</a:t>
            </a:r>
            <a:r>
              <a:rPr lang="en-US" dirty="0" smtClean="0"/>
              <a:t>_PUNC and_Z5 </a:t>
            </a:r>
            <a:r>
              <a:rPr lang="en-US" dirty="0"/>
              <a:t>Ammunition_G3 </a:t>
            </a:r>
            <a:r>
              <a:rPr lang="en-US" dirty="0" smtClean="0"/>
              <a:t>to_Z5 Middleton_Z1mf </a:t>
            </a:r>
            <a:endParaRPr lang="en-US" dirty="0"/>
          </a:p>
        </p:txBody>
      </p:sp>
      <p:sp>
        <p:nvSpPr>
          <p:cNvPr id="4" name="TextBox 3"/>
          <p:cNvSpPr txBox="1"/>
          <p:nvPr/>
        </p:nvSpPr>
        <p:spPr>
          <a:xfrm>
            <a:off x="457200" y="4047064"/>
            <a:ext cx="8229599" cy="2123658"/>
          </a:xfrm>
          <a:prstGeom prst="rect">
            <a:avLst/>
          </a:prstGeom>
          <a:noFill/>
          <a:ln>
            <a:solidFill>
              <a:schemeClr val="tx1">
                <a:lumMod val="50000"/>
                <a:lumOff val="50000"/>
              </a:schemeClr>
            </a:solidFill>
          </a:ln>
        </p:spPr>
        <p:txBody>
          <a:bodyPr wrap="square" rtlCol="0">
            <a:spAutoFit/>
          </a:bodyPr>
          <a:lstStyle/>
          <a:p>
            <a:r>
              <a:rPr lang="en-US" sz="2800" dirty="0" smtClean="0"/>
              <a:t>Ships = M4 </a:t>
            </a:r>
            <a:r>
              <a:rPr lang="en-US" sz="2800" dirty="0"/>
              <a:t>(shipping</a:t>
            </a:r>
            <a:r>
              <a:rPr lang="en-US" sz="2800" dirty="0" smtClean="0"/>
              <a:t>, swimming</a:t>
            </a:r>
            <a:r>
              <a:rPr lang="en-US" sz="2800" dirty="0"/>
              <a:t>, etc.</a:t>
            </a:r>
            <a:r>
              <a:rPr lang="en-US" sz="2800" dirty="0" smtClean="0"/>
              <a:t>)</a:t>
            </a:r>
            <a:endParaRPr lang="en-US" sz="2800" dirty="0"/>
          </a:p>
          <a:p>
            <a:endParaRPr lang="en-US" sz="1000" dirty="0" smtClean="0"/>
          </a:p>
          <a:p>
            <a:r>
              <a:rPr lang="en-US" sz="2800" dirty="0" smtClean="0"/>
              <a:t>Men </a:t>
            </a:r>
            <a:r>
              <a:rPr lang="en-US" sz="2800" dirty="0"/>
              <a:t>=</a:t>
            </a:r>
            <a:r>
              <a:rPr lang="en-US" sz="2800" dirty="0" smtClean="0"/>
              <a:t> </a:t>
            </a:r>
            <a:r>
              <a:rPr lang="en-US" sz="2800" dirty="0"/>
              <a:t>S2.2m (People:</a:t>
            </a:r>
            <a:r>
              <a:rPr lang="en-US" sz="2800" dirty="0" smtClean="0"/>
              <a:t>-Male</a:t>
            </a:r>
            <a:r>
              <a:rPr lang="en-US" sz="2800" dirty="0"/>
              <a:t>)</a:t>
            </a:r>
            <a:r>
              <a:rPr lang="en-US" sz="2800" dirty="0" smtClean="0"/>
              <a:t>  </a:t>
            </a:r>
          </a:p>
          <a:p>
            <a:endParaRPr lang="en-US" sz="1000" dirty="0" smtClean="0"/>
          </a:p>
          <a:p>
            <a:r>
              <a:rPr lang="en-US" sz="2800" dirty="0" smtClean="0"/>
              <a:t>Ammunition = G3 </a:t>
            </a:r>
            <a:r>
              <a:rPr lang="en-US" sz="2800" dirty="0"/>
              <a:t>(warfare,</a:t>
            </a:r>
            <a:r>
              <a:rPr lang="en-US" sz="2800" dirty="0" smtClean="0"/>
              <a:t> defense and the </a:t>
            </a:r>
            <a:r>
              <a:rPr lang="en-US" sz="2800" dirty="0"/>
              <a:t>army; weapons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Mapping: Topic ‘War’</a:t>
            </a:r>
            <a:endParaRPr lang="en-US" dirty="0"/>
          </a:p>
        </p:txBody>
      </p:sp>
      <p:pic>
        <p:nvPicPr>
          <p:cNvPr id="4" name="Picture 3" descr="newsbooks_war.tiff"/>
          <p:cNvPicPr>
            <a:picLocks noChangeAspect="1"/>
          </p:cNvPicPr>
          <p:nvPr/>
        </p:nvPicPr>
        <p:blipFill>
          <a:blip r:embed="rId3"/>
          <a:stretch>
            <a:fillRect/>
          </a:stretch>
        </p:blipFill>
        <p:spPr>
          <a:xfrm>
            <a:off x="220395" y="1549316"/>
            <a:ext cx="8686800" cy="4389227"/>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Mapping: Topic ‘Money’</a:t>
            </a:r>
            <a:endParaRPr lang="en-US" dirty="0"/>
          </a:p>
        </p:txBody>
      </p:sp>
      <p:pic>
        <p:nvPicPr>
          <p:cNvPr id="5" name="Picture 4" descr="newsbooks_money.tiff"/>
          <p:cNvPicPr>
            <a:picLocks noChangeAspect="1"/>
          </p:cNvPicPr>
          <p:nvPr/>
        </p:nvPicPr>
        <p:blipFill>
          <a:blip r:embed="rId3"/>
          <a:stretch>
            <a:fillRect/>
          </a:stretch>
        </p:blipFill>
        <p:spPr>
          <a:xfrm>
            <a:off x="1126033" y="1417884"/>
            <a:ext cx="6577487" cy="5040617"/>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a:xfrm>
            <a:off x="457200" y="1938868"/>
            <a:ext cx="8229600" cy="4525963"/>
          </a:xfrm>
        </p:spPr>
        <p:txBody>
          <a:bodyPr/>
          <a:lstStyle/>
          <a:p>
            <a:pPr marL="0" indent="0">
              <a:buNone/>
            </a:pPr>
            <a:r>
              <a:rPr lang="en-US" dirty="0"/>
              <a:t>Because the patterns are undetectable, you don’t know in advance what they are and you cannot begin your computer-aided search (called text-mining) in a motivated — that is, interpretively directed — way</a:t>
            </a:r>
            <a:r>
              <a:rPr lang="en-US" dirty="0" smtClean="0"/>
              <a:t>.</a:t>
            </a:r>
          </a:p>
          <a:p>
            <a:pPr marL="0" indent="0" algn="r">
              <a:buNone/>
            </a:pPr>
            <a:r>
              <a:rPr lang="en-US" dirty="0" smtClean="0"/>
              <a:t>-Stanley Fish, NYT, January 2012</a:t>
            </a:r>
            <a:endParaRPr lang="en-US" dirty="0"/>
          </a:p>
        </p:txBody>
      </p:sp>
    </p:spTree>
    <p:extLst>
      <p:ext uri="{BB962C8B-B14F-4D97-AF65-F5344CB8AC3E}">
        <p14:creationId xmlns:p14="http://schemas.microsoft.com/office/powerpoint/2010/main" xmlns="" val="401206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465" y="1802568"/>
            <a:ext cx="7577692" cy="2324519"/>
          </a:xfrm>
        </p:spPr>
        <p:txBody>
          <a:bodyPr>
            <a:noAutofit/>
          </a:bodyPr>
          <a:lstStyle/>
          <a:p>
            <a:pPr marL="0" indent="0">
              <a:buNone/>
            </a:pPr>
            <a:r>
              <a:rPr lang="en-US" sz="4000" dirty="0" smtClean="0"/>
              <a:t>Do you see value in these kinds of projects? </a:t>
            </a:r>
          </a:p>
          <a:p>
            <a:pPr marL="0" indent="0">
              <a:buNone/>
            </a:pPr>
            <a:endParaRPr lang="en-US" sz="2000" dirty="0"/>
          </a:p>
          <a:p>
            <a:pPr marL="0" indent="0">
              <a:buNone/>
            </a:pPr>
            <a:r>
              <a:rPr lang="en-US" sz="4000" dirty="0" smtClean="0"/>
              <a:t>Do they answer humanities questions or make humanities arguments?</a:t>
            </a:r>
            <a:endParaRPr lang="en-US" sz="4000" dirty="0"/>
          </a:p>
        </p:txBody>
      </p:sp>
      <p:sp>
        <p:nvSpPr>
          <p:cNvPr id="4" name="Title 1"/>
          <p:cNvSpPr>
            <a:spLocks noGrp="1"/>
          </p:cNvSpPr>
          <p:nvPr>
            <p:ph type="title"/>
          </p:nvPr>
        </p:nvSpPr>
        <p:spPr>
          <a:xfrm>
            <a:off x="457200" y="274638"/>
            <a:ext cx="8229600" cy="1143000"/>
          </a:xfrm>
        </p:spPr>
        <p:txBody>
          <a:bodyPr/>
          <a:lstStyle/>
          <a:p>
            <a:r>
              <a:rPr lang="en-US" dirty="0" smtClean="0"/>
              <a:t>You talk now.</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44" y="2651190"/>
            <a:ext cx="8229600" cy="1143000"/>
          </a:xfrm>
        </p:spPr>
        <p:txBody>
          <a:bodyPr/>
          <a:lstStyle/>
          <a:p>
            <a:r>
              <a:rPr lang="en-US" dirty="0" smtClean="0"/>
              <a:t>Digital Editions</a:t>
            </a:r>
            <a:endParaRPr lang="en-US" dirty="0"/>
          </a:p>
        </p:txBody>
      </p:sp>
    </p:spTree>
    <p:extLst>
      <p:ext uri="{BB962C8B-B14F-4D97-AF65-F5344CB8AC3E}">
        <p14:creationId xmlns:p14="http://schemas.microsoft.com/office/powerpoint/2010/main" xmlns="" val="2956289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8765" y="1136952"/>
            <a:ext cx="8061860" cy="3404213"/>
          </a:xfrm>
          <a:prstGeom prst="rect">
            <a:avLst/>
          </a:prstGeom>
        </p:spPr>
      </p:pic>
      <p:sp>
        <p:nvSpPr>
          <p:cNvPr id="5" name="Rectangle 4"/>
          <p:cNvSpPr/>
          <p:nvPr/>
        </p:nvSpPr>
        <p:spPr>
          <a:xfrm>
            <a:off x="977900" y="5071911"/>
            <a:ext cx="7367814" cy="646331"/>
          </a:xfrm>
          <a:prstGeom prst="rect">
            <a:avLst/>
          </a:prstGeom>
        </p:spPr>
        <p:txBody>
          <a:bodyPr wrap="square">
            <a:spAutoFit/>
          </a:bodyPr>
          <a:lstStyle/>
          <a:p>
            <a:r>
              <a:rPr lang="en-US" dirty="0"/>
              <a:t>http://</a:t>
            </a:r>
            <a:r>
              <a:rPr lang="en-US" dirty="0" err="1"/>
              <a:t>mlajobs.tumblr.com</a:t>
            </a:r>
            <a:r>
              <a:rPr lang="en-US" dirty="0"/>
              <a:t>/post/31991562450/digital-humanities-</a:t>
            </a:r>
            <a:r>
              <a:rPr lang="en-US" dirty="0" err="1"/>
              <a:t>asst</a:t>
            </a:r>
            <a:r>
              <a:rPr lang="en-US" dirty="0"/>
              <a:t>-prof-in-</a:t>
            </a:r>
            <a:r>
              <a:rPr lang="en-US" dirty="0" err="1"/>
              <a:t>american</a:t>
            </a:r>
            <a:r>
              <a:rPr lang="en-US" dirty="0"/>
              <a:t>-or</a:t>
            </a:r>
          </a:p>
        </p:txBody>
      </p:sp>
    </p:spTree>
    <p:extLst>
      <p:ext uri="{BB962C8B-B14F-4D97-AF65-F5344CB8AC3E}">
        <p14:creationId xmlns:p14="http://schemas.microsoft.com/office/powerpoint/2010/main" xmlns="" val="113553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TEI Encoding</a:t>
            </a:r>
            <a:endParaRPr lang="en-US" dirty="0"/>
          </a:p>
        </p:txBody>
      </p:sp>
      <p:sp>
        <p:nvSpPr>
          <p:cNvPr id="3" name="Content Placeholder 2"/>
          <p:cNvSpPr>
            <a:spLocks noGrp="1"/>
          </p:cNvSpPr>
          <p:nvPr>
            <p:ph idx="1"/>
          </p:nvPr>
        </p:nvSpPr>
        <p:spPr>
          <a:xfrm>
            <a:off x="654613" y="1317928"/>
            <a:ext cx="7830531" cy="5059263"/>
          </a:xfrm>
        </p:spPr>
        <p:txBody>
          <a:bodyPr>
            <a:normAutofit fontScale="92500" lnSpcReduction="10000"/>
          </a:bodyPr>
          <a:lstStyle/>
          <a:p>
            <a:pPr>
              <a:buNone/>
            </a:pPr>
            <a:r>
              <a:rPr lang="en-US" sz="3000" dirty="0" smtClean="0"/>
              <a:t>&lt;</a:t>
            </a:r>
            <a:r>
              <a:rPr lang="en-US" sz="3000" dirty="0" smtClean="0">
                <a:solidFill>
                  <a:srgbClr val="3366FF"/>
                </a:solidFill>
              </a:rPr>
              <a:t>div</a:t>
            </a:r>
            <a:r>
              <a:rPr lang="en-US" sz="3000" dirty="0" smtClean="0"/>
              <a:t> </a:t>
            </a:r>
            <a:r>
              <a:rPr lang="en-US" sz="3000" dirty="0" err="1" smtClean="0">
                <a:solidFill>
                  <a:srgbClr val="008000"/>
                </a:solidFill>
              </a:rPr>
              <a:t>n</a:t>
            </a:r>
            <a:r>
              <a:rPr lang="en-US" sz="3000" dirty="0" smtClean="0"/>
              <a:t>="</a:t>
            </a:r>
            <a:r>
              <a:rPr lang="en-US" sz="3000" dirty="0" err="1" smtClean="0">
                <a:solidFill>
                  <a:schemeClr val="accent2">
                    <a:lumMod val="75000"/>
                  </a:schemeClr>
                </a:solidFill>
              </a:rPr>
              <a:t>castlist</a:t>
            </a:r>
            <a:r>
              <a:rPr lang="en-US" sz="3000" dirty="0" smtClean="0"/>
              <a:t>” </a:t>
            </a:r>
            <a:r>
              <a:rPr lang="en-US" sz="3000" dirty="0" smtClean="0">
                <a:solidFill>
                  <a:srgbClr val="008000"/>
                </a:solidFill>
              </a:rPr>
              <a:t>type</a:t>
            </a:r>
            <a:r>
              <a:rPr lang="en-US" sz="3000" dirty="0" smtClean="0"/>
              <a:t>="</a:t>
            </a:r>
            <a:r>
              <a:rPr lang="en-US" sz="3000" dirty="0" err="1" smtClean="0">
                <a:solidFill>
                  <a:srgbClr val="953735"/>
                </a:solidFill>
              </a:rPr>
              <a:t>DramatisPersonae</a:t>
            </a:r>
            <a:r>
              <a:rPr lang="en-US" sz="3000" dirty="0" smtClean="0"/>
              <a:t>" </a:t>
            </a:r>
            <a:r>
              <a:rPr lang="en-US" sz="3000" dirty="0" smtClean="0">
                <a:solidFill>
                  <a:srgbClr val="008000"/>
                </a:solidFill>
              </a:rPr>
              <a:t>org</a:t>
            </a:r>
            <a:r>
              <a:rPr lang="en-US" sz="3000" dirty="0" smtClean="0"/>
              <a:t>="</a:t>
            </a:r>
            <a:r>
              <a:rPr lang="en-US" sz="3000" dirty="0" smtClean="0">
                <a:solidFill>
                  <a:srgbClr val="953735"/>
                </a:solidFill>
              </a:rPr>
              <a:t>uniform</a:t>
            </a:r>
            <a:r>
              <a:rPr lang="en-US" sz="3000" dirty="0" smtClean="0"/>
              <a:t>" </a:t>
            </a:r>
            <a:r>
              <a:rPr lang="en-US" sz="3000" dirty="0" smtClean="0">
                <a:solidFill>
                  <a:srgbClr val="008000"/>
                </a:solidFill>
              </a:rPr>
              <a:t>sample</a:t>
            </a:r>
            <a:r>
              <a:rPr lang="en-US" sz="3000" dirty="0" smtClean="0"/>
              <a:t>="</a:t>
            </a:r>
            <a:r>
              <a:rPr lang="en-US" sz="3000" dirty="0" smtClean="0">
                <a:solidFill>
                  <a:srgbClr val="953735"/>
                </a:solidFill>
              </a:rPr>
              <a:t>complete</a:t>
            </a:r>
            <a:r>
              <a:rPr lang="en-US" sz="3000" dirty="0" smtClean="0"/>
              <a:t>"&gt; &lt;</a:t>
            </a:r>
            <a:r>
              <a:rPr lang="en-US" sz="3000" dirty="0" err="1" smtClean="0">
                <a:solidFill>
                  <a:srgbClr val="3366FF"/>
                </a:solidFill>
              </a:rPr>
              <a:t>castList</a:t>
            </a:r>
            <a:r>
              <a:rPr lang="en-US" sz="3000" dirty="0" smtClean="0"/>
              <a:t>&gt;</a:t>
            </a:r>
          </a:p>
          <a:p>
            <a:pPr>
              <a:buNone/>
            </a:pPr>
            <a:r>
              <a:rPr lang="en-US" sz="3000" dirty="0" smtClean="0"/>
              <a:t>		&lt;</a:t>
            </a:r>
            <a:r>
              <a:rPr lang="en-US" sz="3000" dirty="0" smtClean="0">
                <a:solidFill>
                  <a:srgbClr val="3366FF"/>
                </a:solidFill>
              </a:rPr>
              <a:t>head</a:t>
            </a:r>
            <a:r>
              <a:rPr lang="en-US" sz="3000" dirty="0" smtClean="0"/>
              <a:t>&gt;Dramatis Personae&lt;/</a:t>
            </a:r>
            <a:r>
              <a:rPr lang="en-US" sz="3000" dirty="0" smtClean="0">
                <a:solidFill>
                  <a:srgbClr val="3366FF"/>
                </a:solidFill>
              </a:rPr>
              <a:t>head</a:t>
            </a:r>
            <a:r>
              <a:rPr lang="en-US" sz="3000" dirty="0" smtClean="0"/>
              <a:t>&gt;</a:t>
            </a:r>
          </a:p>
          <a:p>
            <a:pPr>
              <a:buNone/>
            </a:pPr>
            <a:r>
              <a:rPr lang="en-US" sz="3000" dirty="0" smtClean="0"/>
              <a:t>		&lt;</a:t>
            </a:r>
            <a:r>
              <a:rPr lang="en-US" sz="3000" dirty="0" err="1" smtClean="0">
                <a:solidFill>
                  <a:srgbClr val="3366FF"/>
                </a:solidFill>
              </a:rPr>
              <a:t>castItem</a:t>
            </a:r>
            <a:r>
              <a:rPr lang="en-US" sz="3000" dirty="0" smtClean="0"/>
              <a:t> </a:t>
            </a:r>
            <a:r>
              <a:rPr lang="en-US" sz="3000" dirty="0" smtClean="0">
                <a:solidFill>
                  <a:srgbClr val="008000"/>
                </a:solidFill>
              </a:rPr>
              <a:t>type</a:t>
            </a:r>
            <a:r>
              <a:rPr lang="en-US" sz="3000" dirty="0" smtClean="0"/>
              <a:t>="</a:t>
            </a:r>
            <a:r>
              <a:rPr lang="en-US" sz="3000" dirty="0" smtClean="0">
                <a:solidFill>
                  <a:srgbClr val="953735"/>
                </a:solidFill>
              </a:rPr>
              <a:t>role</a:t>
            </a:r>
            <a:r>
              <a:rPr lang="en-US" sz="3000" dirty="0" smtClean="0"/>
              <a:t>"&gt;</a:t>
            </a:r>
          </a:p>
          <a:p>
            <a:pPr>
              <a:buNone/>
            </a:pPr>
            <a:r>
              <a:rPr lang="en-US" sz="3000" dirty="0" smtClean="0"/>
              <a:t>			&lt;</a:t>
            </a:r>
            <a:r>
              <a:rPr lang="en-US" sz="3000" dirty="0" smtClean="0">
                <a:solidFill>
                  <a:srgbClr val="3366FF"/>
                </a:solidFill>
              </a:rPr>
              <a:t>role</a:t>
            </a:r>
            <a:r>
              <a:rPr lang="en-US" sz="3000" dirty="0" smtClean="0"/>
              <a:t> </a:t>
            </a:r>
            <a:r>
              <a:rPr lang="en-US" sz="3000" dirty="0" err="1" smtClean="0">
                <a:solidFill>
                  <a:srgbClr val="008000"/>
                </a:solidFill>
              </a:rPr>
              <a:t>xml:id</a:t>
            </a:r>
            <a:r>
              <a:rPr lang="en-US" sz="3000" dirty="0" smtClean="0"/>
              <a:t>="</a:t>
            </a:r>
            <a:r>
              <a:rPr lang="en-US" sz="3000" dirty="0" smtClean="0">
                <a:solidFill>
                  <a:srgbClr val="953735"/>
                </a:solidFill>
              </a:rPr>
              <a:t>wag</a:t>
            </a:r>
            <a:r>
              <a:rPr lang="en-US" sz="3000" dirty="0" smtClean="0"/>
              <a:t>"&gt;Wagner&lt;/</a:t>
            </a:r>
            <a:r>
              <a:rPr lang="en-US" sz="3000" dirty="0" smtClean="0">
                <a:solidFill>
                  <a:srgbClr val="3366FF"/>
                </a:solidFill>
              </a:rPr>
              <a:t>role</a:t>
            </a:r>
            <a:r>
              <a:rPr lang="en-US" sz="3000" dirty="0" smtClean="0"/>
              <a:t>&gt;</a:t>
            </a:r>
          </a:p>
          <a:p>
            <a:pPr>
              <a:buNone/>
            </a:pPr>
            <a:r>
              <a:rPr lang="en-US" sz="3000" dirty="0" smtClean="0"/>
              <a:t>		&lt;/</a:t>
            </a:r>
            <a:r>
              <a:rPr lang="en-US" sz="3000" dirty="0" err="1" smtClean="0">
                <a:solidFill>
                  <a:srgbClr val="3366FF"/>
                </a:solidFill>
              </a:rPr>
              <a:t>castItem</a:t>
            </a:r>
            <a:r>
              <a:rPr lang="en-US" sz="3000" dirty="0" smtClean="0"/>
              <a:t>&gt;</a:t>
            </a:r>
          </a:p>
          <a:p>
            <a:pPr>
              <a:buNone/>
            </a:pPr>
            <a:r>
              <a:rPr lang="en-US" sz="3000" dirty="0" smtClean="0"/>
              <a:t>	</a:t>
            </a:r>
            <a:r>
              <a:rPr lang="en-US" sz="2800" dirty="0" smtClean="0"/>
              <a:t>&lt;</a:t>
            </a:r>
            <a:r>
              <a:rPr lang="en-US" sz="2800" dirty="0" err="1" smtClean="0">
                <a:solidFill>
                  <a:srgbClr val="3366FF"/>
                </a:solidFill>
              </a:rPr>
              <a:t>castItem</a:t>
            </a:r>
            <a:r>
              <a:rPr lang="en-US" sz="2800" dirty="0" smtClean="0"/>
              <a:t> </a:t>
            </a:r>
            <a:r>
              <a:rPr lang="en-US" sz="2800" dirty="0" smtClean="0">
                <a:solidFill>
                  <a:srgbClr val="008000"/>
                </a:solidFill>
              </a:rPr>
              <a:t>type</a:t>
            </a:r>
            <a:r>
              <a:rPr lang="en-US" sz="2800" dirty="0" smtClean="0"/>
              <a:t>="</a:t>
            </a:r>
            <a:r>
              <a:rPr lang="en-US" sz="2800" dirty="0" smtClean="0">
                <a:solidFill>
                  <a:srgbClr val="800000"/>
                </a:solidFill>
              </a:rPr>
              <a:t>role</a:t>
            </a:r>
            <a:r>
              <a:rPr lang="en-US" sz="2800" dirty="0" smtClean="0"/>
              <a:t>"&gt;</a:t>
            </a:r>
          </a:p>
          <a:p>
            <a:pPr>
              <a:buNone/>
            </a:pPr>
            <a:r>
              <a:rPr lang="en-US" sz="2800" dirty="0" smtClean="0"/>
              <a:t>			&lt;</a:t>
            </a:r>
            <a:r>
              <a:rPr lang="en-US" sz="2800" dirty="0" smtClean="0">
                <a:solidFill>
                  <a:srgbClr val="3366FF"/>
                </a:solidFill>
              </a:rPr>
              <a:t>role</a:t>
            </a:r>
            <a:r>
              <a:rPr lang="en-US" sz="2800" dirty="0" smtClean="0"/>
              <a:t> </a:t>
            </a:r>
            <a:r>
              <a:rPr lang="en-US" sz="2800" dirty="0" err="1" smtClean="0">
                <a:solidFill>
                  <a:srgbClr val="008000"/>
                </a:solidFill>
              </a:rPr>
              <a:t>xml:id</a:t>
            </a:r>
            <a:r>
              <a:rPr lang="en-US" sz="2800" dirty="0" smtClean="0"/>
              <a:t>="</a:t>
            </a:r>
            <a:r>
              <a:rPr lang="en-US" sz="2800" dirty="0" err="1" smtClean="0">
                <a:solidFill>
                  <a:srgbClr val="800000"/>
                </a:solidFill>
              </a:rPr>
              <a:t>luc</a:t>
            </a:r>
            <a:r>
              <a:rPr lang="en-US" sz="2800" dirty="0" smtClean="0"/>
              <a:t>"&gt;Lucifer&lt;/</a:t>
            </a:r>
            <a:r>
              <a:rPr lang="en-US" sz="2800" dirty="0" smtClean="0">
                <a:solidFill>
                  <a:srgbClr val="3366FF"/>
                </a:solidFill>
              </a:rPr>
              <a:t>role</a:t>
            </a:r>
            <a:r>
              <a:rPr lang="en-US" sz="2800" dirty="0" smtClean="0"/>
              <a:t>&gt;</a:t>
            </a:r>
          </a:p>
          <a:p>
            <a:pPr>
              <a:buNone/>
            </a:pPr>
            <a:r>
              <a:rPr lang="en-US" sz="2800" dirty="0" smtClean="0"/>
              <a:t>	&lt;/</a:t>
            </a:r>
            <a:r>
              <a:rPr lang="en-US" sz="2800" dirty="0" err="1" smtClean="0">
                <a:solidFill>
                  <a:srgbClr val="3366FF"/>
                </a:solidFill>
              </a:rPr>
              <a:t>castItem</a:t>
            </a:r>
            <a:r>
              <a:rPr lang="en-US" sz="2800" dirty="0" smtClean="0"/>
              <a:t>&gt;</a:t>
            </a:r>
            <a:endParaRPr lang="en-US" sz="3000" dirty="0" smtClean="0"/>
          </a:p>
          <a:p>
            <a:pPr>
              <a:buNone/>
            </a:pPr>
            <a:r>
              <a:rPr lang="en-US" sz="3000" dirty="0" smtClean="0"/>
              <a:t>…&lt;/</a:t>
            </a:r>
            <a:r>
              <a:rPr lang="en-US" sz="3000" dirty="0" err="1" smtClean="0">
                <a:solidFill>
                  <a:srgbClr val="3366FF"/>
                </a:solidFill>
              </a:rPr>
              <a:t>castlist</a:t>
            </a:r>
            <a:r>
              <a:rPr lang="en-US" sz="3000" dirty="0" smtClean="0"/>
              <a:t>&gt;</a:t>
            </a:r>
          </a:p>
          <a:p>
            <a:pPr>
              <a:buNone/>
            </a:pPr>
            <a:r>
              <a:rPr lang="en-US" sz="3000" dirty="0" smtClean="0"/>
              <a:t>&lt;/</a:t>
            </a:r>
            <a:r>
              <a:rPr lang="en-US" sz="3000" dirty="0" smtClean="0">
                <a:solidFill>
                  <a:srgbClr val="3366FF"/>
                </a:solidFill>
              </a:rPr>
              <a:t>div</a:t>
            </a:r>
            <a:r>
              <a:rPr lang="en-US" sz="3000" dirty="0" smtClean="0"/>
              <a:t>&gt;</a:t>
            </a:r>
          </a:p>
          <a:p>
            <a:endParaRPr lang="en-US" dirty="0"/>
          </a:p>
        </p:txBody>
      </p:sp>
    </p:spTree>
    <p:extLst>
      <p:ext uri="{BB962C8B-B14F-4D97-AF65-F5344CB8AC3E}">
        <p14:creationId xmlns:p14="http://schemas.microsoft.com/office/powerpoint/2010/main" xmlns="" val="1714476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600" y="207472"/>
            <a:ext cx="7886746" cy="1450193"/>
          </a:xfrm>
        </p:spPr>
        <p:txBody>
          <a:bodyPr>
            <a:normAutofit/>
          </a:bodyPr>
          <a:lstStyle/>
          <a:p>
            <a:r>
              <a:rPr lang="en-US" dirty="0" smtClean="0"/>
              <a:t>Brown Women Writer’s Project</a:t>
            </a:r>
            <a:endParaRPr lang="en-US" dirty="0"/>
          </a:p>
        </p:txBody>
      </p:sp>
      <p:pic>
        <p:nvPicPr>
          <p:cNvPr id="5" name="Picture 4"/>
          <p:cNvPicPr>
            <a:picLocks noChangeAspect="1"/>
          </p:cNvPicPr>
          <p:nvPr/>
        </p:nvPicPr>
        <p:blipFill>
          <a:blip r:embed="rId3"/>
          <a:stretch>
            <a:fillRect/>
          </a:stretch>
        </p:blipFill>
        <p:spPr>
          <a:xfrm>
            <a:off x="998070" y="2129064"/>
            <a:ext cx="2895600" cy="3797300"/>
          </a:xfrm>
          <a:prstGeom prst="rect">
            <a:avLst/>
          </a:prstGeom>
        </p:spPr>
      </p:pic>
      <p:pic>
        <p:nvPicPr>
          <p:cNvPr id="6" name="Picture 5" descr="Brown_University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65525" y="2908903"/>
            <a:ext cx="3432104" cy="171147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p:spPr>
        <p:txBody>
          <a:bodyPr/>
          <a:lstStyle/>
          <a:p>
            <a:r>
              <a:rPr lang="en-US" dirty="0" smtClean="0"/>
              <a:t>Digital Editions</a:t>
            </a:r>
            <a:endParaRPr lang="en-US" dirty="0"/>
          </a:p>
        </p:txBody>
      </p:sp>
      <p:pic>
        <p:nvPicPr>
          <p:cNvPr id="4" name="Picture 3"/>
          <p:cNvPicPr>
            <a:picLocks noChangeAspect="1"/>
          </p:cNvPicPr>
          <p:nvPr/>
        </p:nvPicPr>
        <p:blipFill>
          <a:blip r:embed="rId3"/>
          <a:stretch>
            <a:fillRect/>
          </a:stretch>
        </p:blipFill>
        <p:spPr>
          <a:xfrm>
            <a:off x="955523" y="1312093"/>
            <a:ext cx="7245048" cy="5160605"/>
          </a:xfrm>
          <a:prstGeom prst="rect">
            <a:avLst/>
          </a:prstGeom>
          <a:solidFill>
            <a:schemeClr val="tx1">
              <a:lumMod val="50000"/>
              <a:lumOff val="50000"/>
            </a:schemeClr>
          </a:solidFill>
          <a:ln>
            <a:solidFill>
              <a:schemeClr val="tx1">
                <a:lumMod val="50000"/>
                <a:lumOff val="50000"/>
              </a:schemeClr>
            </a:solidFill>
          </a:ln>
        </p:spPr>
      </p:pic>
    </p:spTree>
    <p:extLst>
      <p:ext uri="{BB962C8B-B14F-4D97-AF65-F5344CB8AC3E}">
        <p14:creationId xmlns:p14="http://schemas.microsoft.com/office/powerpoint/2010/main" xmlns="" val="922483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3"/>
            <a:ext cx="8229600" cy="1143000"/>
          </a:xfrm>
        </p:spPr>
        <p:txBody>
          <a:bodyPr/>
          <a:lstStyle/>
          <a:p>
            <a:r>
              <a:rPr lang="en-US" dirty="0" smtClean="0"/>
              <a:t>Digital Archives</a:t>
            </a:r>
            <a:endParaRPr lang="en-US" dirty="0"/>
          </a:p>
        </p:txBody>
      </p:sp>
      <p:pic>
        <p:nvPicPr>
          <p:cNvPr id="4" name="Picture 3"/>
          <p:cNvPicPr>
            <a:picLocks noChangeAspect="1"/>
          </p:cNvPicPr>
          <p:nvPr/>
        </p:nvPicPr>
        <p:blipFill>
          <a:blip r:embed="rId3"/>
          <a:stretch>
            <a:fillRect/>
          </a:stretch>
        </p:blipFill>
        <p:spPr>
          <a:xfrm>
            <a:off x="413657" y="1157797"/>
            <a:ext cx="8273143" cy="5403251"/>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2748920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a:xfrm>
            <a:off x="747480" y="1600200"/>
            <a:ext cx="7852229" cy="4525963"/>
          </a:xfrm>
        </p:spPr>
        <p:txBody>
          <a:bodyPr/>
          <a:lstStyle/>
          <a:p>
            <a:pPr marL="0" indent="0">
              <a:buNone/>
            </a:pPr>
            <a:endParaRPr lang="en-US" dirty="0" smtClean="0"/>
          </a:p>
          <a:p>
            <a:pPr marL="0" indent="0">
              <a:buNone/>
            </a:pPr>
            <a:r>
              <a:rPr lang="en-US" dirty="0" smtClean="0"/>
              <a:t>Scale is a new horizon of intellectual inquiry. What kinds of humanistic phenomena appear only at scale? </a:t>
            </a:r>
            <a:r>
              <a:rPr lang="en-US" dirty="0"/>
              <a:t>(</a:t>
            </a:r>
            <a:r>
              <a:rPr lang="en-US" dirty="0" smtClean="0"/>
              <a:t>Liu, 2012)</a:t>
            </a:r>
            <a:endParaRPr lang="en-US" dirty="0"/>
          </a:p>
        </p:txBody>
      </p:sp>
    </p:spTree>
    <p:extLst>
      <p:ext uri="{BB962C8B-B14F-4D97-AF65-F5344CB8AC3E}">
        <p14:creationId xmlns:p14="http://schemas.microsoft.com/office/powerpoint/2010/main" xmlns="" val="3401938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94"/>
            <a:ext cx="8229600" cy="1143000"/>
          </a:xfrm>
        </p:spPr>
        <p:txBody>
          <a:bodyPr/>
          <a:lstStyle/>
          <a:p>
            <a:r>
              <a:rPr lang="en-US" dirty="0" smtClean="0"/>
              <a:t>Text Visualization</a:t>
            </a:r>
            <a:endParaRPr lang="en-US" dirty="0"/>
          </a:p>
        </p:txBody>
      </p:sp>
      <p:pic>
        <p:nvPicPr>
          <p:cNvPr id="4" name="Picture 3"/>
          <p:cNvPicPr>
            <a:picLocks noChangeAspect="1"/>
          </p:cNvPicPr>
          <p:nvPr/>
        </p:nvPicPr>
        <p:blipFill>
          <a:blip r:embed="rId3"/>
          <a:stretch>
            <a:fillRect/>
          </a:stretch>
        </p:blipFill>
        <p:spPr>
          <a:xfrm>
            <a:off x="574572" y="1409901"/>
            <a:ext cx="7938156" cy="5161030"/>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1467932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Analysis of Music</a:t>
            </a:r>
            <a:endParaRPr lang="en-US" dirty="0"/>
          </a:p>
        </p:txBody>
      </p:sp>
      <p:pic>
        <p:nvPicPr>
          <p:cNvPr id="4" name="Picture 3" descr="variations-sample-timeline.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4085" y="1856067"/>
            <a:ext cx="7484451" cy="3243262"/>
          </a:xfrm>
          <a:prstGeom prst="rect">
            <a:avLst/>
          </a:prstGeom>
        </p:spPr>
      </p:pic>
      <p:sp>
        <p:nvSpPr>
          <p:cNvPr id="5" name="TextBox 4"/>
          <p:cNvSpPr txBox="1"/>
          <p:nvPr/>
        </p:nvSpPr>
        <p:spPr>
          <a:xfrm>
            <a:off x="680407" y="5261140"/>
            <a:ext cx="8339033" cy="830997"/>
          </a:xfrm>
          <a:prstGeom prst="rect">
            <a:avLst/>
          </a:prstGeom>
          <a:noFill/>
        </p:spPr>
        <p:txBody>
          <a:bodyPr wrap="square" rtlCol="0">
            <a:spAutoFit/>
          </a:bodyPr>
          <a:lstStyle/>
          <a:p>
            <a:r>
              <a:rPr lang="en-US" sz="2400" dirty="0" smtClean="0"/>
              <a:t>SALAMI: Structural analysis of 350,000 pieces of recorded music from all over the world. </a:t>
            </a:r>
            <a:endParaRPr lang="en-US" sz="2400" dirty="0"/>
          </a:p>
        </p:txBody>
      </p:sp>
    </p:spTree>
    <p:extLst>
      <p:ext uri="{BB962C8B-B14F-4D97-AF65-F5344CB8AC3E}">
        <p14:creationId xmlns:p14="http://schemas.microsoft.com/office/powerpoint/2010/main" xmlns="" val="1138298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 Analysis</a:t>
            </a:r>
            <a:endParaRPr lang="en-US" dirty="0"/>
          </a:p>
        </p:txBody>
      </p:sp>
      <p:pic>
        <p:nvPicPr>
          <p:cNvPr id="4" name="Picture 3"/>
          <p:cNvPicPr>
            <a:picLocks noChangeAspect="1"/>
          </p:cNvPicPr>
          <p:nvPr/>
        </p:nvPicPr>
        <p:blipFill>
          <a:blip r:embed="rId3"/>
          <a:stretch>
            <a:fillRect/>
          </a:stretch>
        </p:blipFill>
        <p:spPr>
          <a:xfrm>
            <a:off x="50800" y="1623792"/>
            <a:ext cx="9042400" cy="3429000"/>
          </a:xfrm>
          <a:prstGeom prst="rect">
            <a:avLst/>
          </a:prstGeom>
        </p:spPr>
      </p:pic>
      <p:sp>
        <p:nvSpPr>
          <p:cNvPr id="5" name="TextBox 4"/>
          <p:cNvSpPr txBox="1"/>
          <p:nvPr/>
        </p:nvSpPr>
        <p:spPr>
          <a:xfrm>
            <a:off x="680407" y="5170432"/>
            <a:ext cx="8339033" cy="1200328"/>
          </a:xfrm>
          <a:prstGeom prst="rect">
            <a:avLst/>
          </a:prstGeom>
          <a:noFill/>
        </p:spPr>
        <p:txBody>
          <a:bodyPr wrap="square" rtlCol="0">
            <a:spAutoFit/>
          </a:bodyPr>
          <a:lstStyle/>
          <a:p>
            <a:r>
              <a:rPr lang="en-US" sz="2400" dirty="0" smtClean="0"/>
              <a:t>DID-ARQ: Discover </a:t>
            </a:r>
            <a:r>
              <a:rPr lang="en-US" sz="2400" dirty="0"/>
              <a:t>what salient characteristics make an artist different from others, and </a:t>
            </a:r>
            <a:r>
              <a:rPr lang="en-US" sz="2400" dirty="0" smtClean="0"/>
              <a:t>enable </a:t>
            </a:r>
            <a:r>
              <a:rPr lang="en-US" sz="2400" dirty="0"/>
              <a:t>statistical learning about individual and collective authorship.</a:t>
            </a:r>
          </a:p>
        </p:txBody>
      </p:sp>
    </p:spTree>
    <p:extLst>
      <p:ext uri="{BB962C8B-B14F-4D97-AF65-F5344CB8AC3E}">
        <p14:creationId xmlns:p14="http://schemas.microsoft.com/office/powerpoint/2010/main" xmlns="" val="85080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2"/>
            <a:ext cx="8229600" cy="897543"/>
          </a:xfrm>
        </p:spPr>
        <p:txBody>
          <a:bodyPr/>
          <a:lstStyle/>
          <a:p>
            <a:r>
              <a:rPr lang="en-US" dirty="0" smtClean="0"/>
              <a:t>Visual Narratives</a:t>
            </a:r>
            <a:endParaRPr lang="en-US" dirty="0"/>
          </a:p>
        </p:txBody>
      </p:sp>
      <p:pic>
        <p:nvPicPr>
          <p:cNvPr id="3" name="Picture 2" descr="case-bond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0320" y="933488"/>
            <a:ext cx="7420481" cy="5924512"/>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1689698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067"/>
            <a:ext cx="8229600" cy="1143000"/>
          </a:xfrm>
        </p:spPr>
        <p:txBody>
          <a:bodyPr/>
          <a:lstStyle/>
          <a:p>
            <a:r>
              <a:rPr lang="en-US" dirty="0" smtClean="0"/>
              <a:t>Tool Building</a:t>
            </a:r>
            <a:endParaRPr lang="en-US" dirty="0"/>
          </a:p>
        </p:txBody>
      </p:sp>
    </p:spTree>
    <p:extLst>
      <p:ext uri="{BB962C8B-B14F-4D97-AF65-F5344CB8AC3E}">
        <p14:creationId xmlns:p14="http://schemas.microsoft.com/office/powerpoint/2010/main" xmlns="" val="1848261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18"/>
            <a:ext cx="8229600" cy="1143000"/>
          </a:xfrm>
        </p:spPr>
        <p:txBody>
          <a:bodyPr/>
          <a:lstStyle/>
          <a:p>
            <a:r>
              <a:rPr lang="en-US" dirty="0" smtClean="0"/>
              <a:t>‘Big Tent’ Digital Humanities</a:t>
            </a:r>
            <a:endParaRPr lang="en-US" dirty="0"/>
          </a:p>
        </p:txBody>
      </p:sp>
      <p:pic>
        <p:nvPicPr>
          <p:cNvPr id="7" name="Picture 6" descr="Circus Tent Topper.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7046" y="1207706"/>
            <a:ext cx="8128000" cy="1646767"/>
          </a:xfrm>
          <a:prstGeom prst="rect">
            <a:avLst/>
          </a:prstGeom>
        </p:spPr>
      </p:pic>
      <p:sp>
        <p:nvSpPr>
          <p:cNvPr id="8" name="TextBox 7"/>
          <p:cNvSpPr txBox="1"/>
          <p:nvPr/>
        </p:nvSpPr>
        <p:spPr>
          <a:xfrm>
            <a:off x="2553540" y="3890443"/>
            <a:ext cx="1802296" cy="461665"/>
          </a:xfrm>
          <a:prstGeom prst="rect">
            <a:avLst/>
          </a:prstGeom>
          <a:solidFill>
            <a:srgbClr val="FFFFA1">
              <a:alpha val="53000"/>
            </a:srgbClr>
          </a:solidFill>
        </p:spPr>
        <p:txBody>
          <a:bodyPr wrap="none" rtlCol="0">
            <a:spAutoFit/>
          </a:bodyPr>
          <a:lstStyle/>
          <a:p>
            <a:r>
              <a:rPr lang="en-US" sz="2400" dirty="0" smtClean="0"/>
              <a:t>Text Analysis</a:t>
            </a:r>
            <a:endParaRPr lang="en-US" sz="2400" dirty="0"/>
          </a:p>
        </p:txBody>
      </p:sp>
      <p:sp>
        <p:nvSpPr>
          <p:cNvPr id="9" name="TextBox 8"/>
          <p:cNvSpPr txBox="1"/>
          <p:nvPr/>
        </p:nvSpPr>
        <p:spPr>
          <a:xfrm>
            <a:off x="4431436" y="3578928"/>
            <a:ext cx="2333842" cy="461665"/>
          </a:xfrm>
          <a:prstGeom prst="rect">
            <a:avLst/>
          </a:prstGeom>
          <a:solidFill>
            <a:srgbClr val="FFFFA1">
              <a:alpha val="53000"/>
            </a:srgbClr>
          </a:solidFill>
        </p:spPr>
        <p:txBody>
          <a:bodyPr wrap="none" rtlCol="0">
            <a:spAutoFit/>
          </a:bodyPr>
          <a:lstStyle/>
          <a:p>
            <a:r>
              <a:rPr lang="en-US" sz="2400" dirty="0" smtClean="0"/>
              <a:t>Digital Publishing</a:t>
            </a:r>
            <a:endParaRPr lang="en-US" sz="2400" dirty="0"/>
          </a:p>
        </p:txBody>
      </p:sp>
      <p:sp>
        <p:nvSpPr>
          <p:cNvPr id="10" name="TextBox 9"/>
          <p:cNvSpPr txBox="1"/>
          <p:nvPr/>
        </p:nvSpPr>
        <p:spPr>
          <a:xfrm>
            <a:off x="2462590" y="4561319"/>
            <a:ext cx="2263510" cy="461665"/>
          </a:xfrm>
          <a:prstGeom prst="rect">
            <a:avLst/>
          </a:prstGeom>
          <a:solidFill>
            <a:srgbClr val="FFFFA1">
              <a:alpha val="53000"/>
            </a:srgbClr>
          </a:solidFill>
        </p:spPr>
        <p:txBody>
          <a:bodyPr wrap="none" rtlCol="0">
            <a:spAutoFit/>
          </a:bodyPr>
          <a:lstStyle/>
          <a:p>
            <a:r>
              <a:rPr lang="en-US" sz="2400" dirty="0" smtClean="0"/>
              <a:t>Digital Pedagogy</a:t>
            </a:r>
            <a:endParaRPr lang="en-US" sz="2400" dirty="0"/>
          </a:p>
        </p:txBody>
      </p:sp>
      <p:sp>
        <p:nvSpPr>
          <p:cNvPr id="11" name="TextBox 10"/>
          <p:cNvSpPr txBox="1"/>
          <p:nvPr/>
        </p:nvSpPr>
        <p:spPr>
          <a:xfrm>
            <a:off x="5077653" y="4140756"/>
            <a:ext cx="2152903" cy="461665"/>
          </a:xfrm>
          <a:prstGeom prst="rect">
            <a:avLst/>
          </a:prstGeom>
          <a:solidFill>
            <a:schemeClr val="accent2">
              <a:lumMod val="40000"/>
              <a:lumOff val="60000"/>
              <a:alpha val="53000"/>
            </a:schemeClr>
          </a:solidFill>
        </p:spPr>
        <p:txBody>
          <a:bodyPr wrap="none" rtlCol="0">
            <a:spAutoFit/>
          </a:bodyPr>
          <a:lstStyle/>
          <a:p>
            <a:r>
              <a:rPr lang="en-US" sz="2400" dirty="0" smtClean="0"/>
              <a:t>Cultural Studies</a:t>
            </a:r>
            <a:endParaRPr lang="en-US" sz="2400" dirty="0"/>
          </a:p>
        </p:txBody>
      </p:sp>
      <p:sp>
        <p:nvSpPr>
          <p:cNvPr id="12" name="TextBox 11"/>
          <p:cNvSpPr txBox="1"/>
          <p:nvPr/>
        </p:nvSpPr>
        <p:spPr>
          <a:xfrm>
            <a:off x="4882198" y="5287789"/>
            <a:ext cx="2603748" cy="461665"/>
          </a:xfrm>
          <a:prstGeom prst="rect">
            <a:avLst/>
          </a:prstGeom>
          <a:solidFill>
            <a:schemeClr val="accent2">
              <a:lumMod val="40000"/>
              <a:lumOff val="60000"/>
              <a:alpha val="53000"/>
            </a:schemeClr>
          </a:solidFill>
        </p:spPr>
        <p:txBody>
          <a:bodyPr wrap="none" rtlCol="0">
            <a:spAutoFit/>
          </a:bodyPr>
          <a:lstStyle/>
          <a:p>
            <a:r>
              <a:rPr lang="en-US" sz="2400" dirty="0" smtClean="0"/>
              <a:t>New Media Studies</a:t>
            </a:r>
            <a:endParaRPr lang="en-US" sz="2400" dirty="0"/>
          </a:p>
        </p:txBody>
      </p:sp>
      <p:sp>
        <p:nvSpPr>
          <p:cNvPr id="13" name="TextBox 12"/>
          <p:cNvSpPr txBox="1"/>
          <p:nvPr/>
        </p:nvSpPr>
        <p:spPr>
          <a:xfrm>
            <a:off x="413060" y="3659610"/>
            <a:ext cx="1959040" cy="461665"/>
          </a:xfrm>
          <a:prstGeom prst="rect">
            <a:avLst/>
          </a:prstGeom>
          <a:solidFill>
            <a:srgbClr val="FFFFA1">
              <a:alpha val="53000"/>
            </a:srgbClr>
          </a:solidFill>
        </p:spPr>
        <p:txBody>
          <a:bodyPr wrap="none" rtlCol="0">
            <a:spAutoFit/>
          </a:bodyPr>
          <a:lstStyle/>
          <a:p>
            <a:r>
              <a:rPr lang="en-US" sz="2400" dirty="0" err="1" smtClean="0"/>
              <a:t>ePerformance</a:t>
            </a:r>
            <a:endParaRPr lang="en-US" sz="2400" dirty="0"/>
          </a:p>
        </p:txBody>
      </p:sp>
      <p:sp>
        <p:nvSpPr>
          <p:cNvPr id="15" name="TextBox 14"/>
          <p:cNvSpPr txBox="1"/>
          <p:nvPr/>
        </p:nvSpPr>
        <p:spPr>
          <a:xfrm>
            <a:off x="2435968" y="5168687"/>
            <a:ext cx="2123899" cy="461665"/>
          </a:xfrm>
          <a:prstGeom prst="rect">
            <a:avLst/>
          </a:prstGeom>
          <a:solidFill>
            <a:schemeClr val="accent2">
              <a:lumMod val="40000"/>
              <a:lumOff val="60000"/>
              <a:alpha val="53000"/>
            </a:schemeClr>
          </a:solidFill>
        </p:spPr>
        <p:txBody>
          <a:bodyPr wrap="none" rtlCol="0">
            <a:spAutoFit/>
          </a:bodyPr>
          <a:lstStyle/>
          <a:p>
            <a:r>
              <a:rPr lang="en-US" sz="2400" dirty="0" smtClean="0"/>
              <a:t>Literary Studies</a:t>
            </a:r>
            <a:endParaRPr lang="en-US" sz="2400" dirty="0"/>
          </a:p>
        </p:txBody>
      </p:sp>
      <p:sp>
        <p:nvSpPr>
          <p:cNvPr id="16" name="TextBox 15"/>
          <p:cNvSpPr txBox="1"/>
          <p:nvPr/>
        </p:nvSpPr>
        <p:spPr>
          <a:xfrm>
            <a:off x="2269066" y="3063261"/>
            <a:ext cx="1082348" cy="461665"/>
          </a:xfrm>
          <a:prstGeom prst="rect">
            <a:avLst/>
          </a:prstGeom>
          <a:solidFill>
            <a:schemeClr val="accent2">
              <a:lumMod val="40000"/>
              <a:lumOff val="60000"/>
              <a:alpha val="53000"/>
            </a:schemeClr>
          </a:solidFill>
        </p:spPr>
        <p:txBody>
          <a:bodyPr wrap="none" rtlCol="0">
            <a:spAutoFit/>
          </a:bodyPr>
          <a:lstStyle/>
          <a:p>
            <a:r>
              <a:rPr lang="en-US" sz="2400" dirty="0" smtClean="0"/>
              <a:t>History</a:t>
            </a:r>
            <a:endParaRPr lang="en-US" sz="2400" dirty="0"/>
          </a:p>
        </p:txBody>
      </p:sp>
      <p:sp>
        <p:nvSpPr>
          <p:cNvPr id="17" name="TextBox 16"/>
          <p:cNvSpPr txBox="1"/>
          <p:nvPr/>
        </p:nvSpPr>
        <p:spPr>
          <a:xfrm>
            <a:off x="3611637" y="2972553"/>
            <a:ext cx="1556836" cy="461665"/>
          </a:xfrm>
          <a:prstGeom prst="rect">
            <a:avLst/>
          </a:prstGeom>
          <a:solidFill>
            <a:schemeClr val="accent2">
              <a:lumMod val="40000"/>
              <a:lumOff val="60000"/>
              <a:alpha val="53000"/>
            </a:schemeClr>
          </a:solidFill>
        </p:spPr>
        <p:txBody>
          <a:bodyPr wrap="none" rtlCol="0">
            <a:spAutoFit/>
          </a:bodyPr>
          <a:lstStyle/>
          <a:p>
            <a:r>
              <a:rPr lang="en-US" sz="2400" dirty="0" smtClean="0"/>
              <a:t>Philosophy</a:t>
            </a:r>
            <a:endParaRPr lang="en-US" sz="2400" dirty="0"/>
          </a:p>
        </p:txBody>
      </p:sp>
      <p:sp>
        <p:nvSpPr>
          <p:cNvPr id="18" name="TextBox 17"/>
          <p:cNvSpPr txBox="1"/>
          <p:nvPr/>
        </p:nvSpPr>
        <p:spPr>
          <a:xfrm>
            <a:off x="5764590" y="2940708"/>
            <a:ext cx="1465966" cy="461665"/>
          </a:xfrm>
          <a:prstGeom prst="rect">
            <a:avLst/>
          </a:prstGeom>
          <a:solidFill>
            <a:schemeClr val="accent2">
              <a:lumMod val="40000"/>
              <a:lumOff val="60000"/>
              <a:alpha val="53000"/>
            </a:schemeClr>
          </a:solidFill>
        </p:spPr>
        <p:txBody>
          <a:bodyPr wrap="none" rtlCol="0">
            <a:spAutoFit/>
          </a:bodyPr>
          <a:lstStyle/>
          <a:p>
            <a:r>
              <a:rPr lang="en-US" sz="2400" dirty="0" smtClean="0"/>
              <a:t>Linguistics</a:t>
            </a:r>
            <a:endParaRPr lang="en-US" sz="2400" dirty="0"/>
          </a:p>
        </p:txBody>
      </p:sp>
      <p:sp>
        <p:nvSpPr>
          <p:cNvPr id="19" name="TextBox 18"/>
          <p:cNvSpPr txBox="1"/>
          <p:nvPr/>
        </p:nvSpPr>
        <p:spPr>
          <a:xfrm>
            <a:off x="7046153" y="3458421"/>
            <a:ext cx="1024740" cy="461665"/>
          </a:xfrm>
          <a:prstGeom prst="rect">
            <a:avLst/>
          </a:prstGeom>
          <a:solidFill>
            <a:schemeClr val="accent2">
              <a:lumMod val="40000"/>
              <a:lumOff val="60000"/>
              <a:alpha val="53000"/>
            </a:schemeClr>
          </a:solidFill>
        </p:spPr>
        <p:txBody>
          <a:bodyPr wrap="none" rtlCol="0">
            <a:spAutoFit/>
          </a:bodyPr>
          <a:lstStyle/>
          <a:p>
            <a:r>
              <a:rPr lang="en-US" sz="2400" dirty="0" smtClean="0"/>
              <a:t>Design</a:t>
            </a:r>
            <a:endParaRPr lang="en-US" sz="2400" dirty="0"/>
          </a:p>
        </p:txBody>
      </p:sp>
      <p:sp>
        <p:nvSpPr>
          <p:cNvPr id="20" name="TextBox 19"/>
          <p:cNvSpPr txBox="1"/>
          <p:nvPr/>
        </p:nvSpPr>
        <p:spPr>
          <a:xfrm>
            <a:off x="6576648" y="4731412"/>
            <a:ext cx="2057625" cy="461665"/>
          </a:xfrm>
          <a:prstGeom prst="rect">
            <a:avLst/>
          </a:prstGeom>
          <a:solidFill>
            <a:schemeClr val="accent2">
              <a:lumMod val="40000"/>
              <a:lumOff val="60000"/>
              <a:alpha val="53000"/>
            </a:schemeClr>
          </a:solidFill>
        </p:spPr>
        <p:txBody>
          <a:bodyPr wrap="none" rtlCol="0">
            <a:spAutoFit/>
          </a:bodyPr>
          <a:lstStyle/>
          <a:p>
            <a:r>
              <a:rPr lang="en-US" sz="2400" dirty="0" smtClean="0"/>
              <a:t>Library Science</a:t>
            </a:r>
            <a:endParaRPr lang="en-US" sz="2400" dirty="0"/>
          </a:p>
        </p:txBody>
      </p:sp>
      <p:sp>
        <p:nvSpPr>
          <p:cNvPr id="21" name="TextBox 20"/>
          <p:cNvSpPr txBox="1"/>
          <p:nvPr/>
        </p:nvSpPr>
        <p:spPr>
          <a:xfrm>
            <a:off x="786282" y="4360798"/>
            <a:ext cx="1544012" cy="461665"/>
          </a:xfrm>
          <a:prstGeom prst="rect">
            <a:avLst/>
          </a:prstGeom>
          <a:solidFill>
            <a:schemeClr val="accent2">
              <a:lumMod val="40000"/>
              <a:lumOff val="60000"/>
              <a:alpha val="53000"/>
            </a:schemeClr>
          </a:solidFill>
        </p:spPr>
        <p:txBody>
          <a:bodyPr wrap="none" rtlCol="0">
            <a:spAutoFit/>
          </a:bodyPr>
          <a:lstStyle/>
          <a:p>
            <a:r>
              <a:rPr lang="en-US" sz="2400" dirty="0" smtClean="0"/>
              <a:t>Art History</a:t>
            </a:r>
            <a:endParaRPr lang="en-US" sz="2400" dirty="0"/>
          </a:p>
        </p:txBody>
      </p:sp>
      <p:sp>
        <p:nvSpPr>
          <p:cNvPr id="22" name="TextBox 21"/>
          <p:cNvSpPr txBox="1"/>
          <p:nvPr/>
        </p:nvSpPr>
        <p:spPr>
          <a:xfrm>
            <a:off x="2833287" y="5734553"/>
            <a:ext cx="1595309" cy="461665"/>
          </a:xfrm>
          <a:prstGeom prst="rect">
            <a:avLst/>
          </a:prstGeom>
          <a:solidFill>
            <a:schemeClr val="accent2">
              <a:lumMod val="40000"/>
              <a:lumOff val="60000"/>
              <a:alpha val="53000"/>
            </a:schemeClr>
          </a:solidFill>
        </p:spPr>
        <p:txBody>
          <a:bodyPr wrap="none" rtlCol="0">
            <a:spAutoFit/>
          </a:bodyPr>
          <a:lstStyle/>
          <a:p>
            <a:r>
              <a:rPr lang="en-US" sz="2400" dirty="0" smtClean="0"/>
              <a:t>Archeology</a:t>
            </a:r>
            <a:endParaRPr lang="en-US" sz="2400" dirty="0"/>
          </a:p>
        </p:txBody>
      </p:sp>
      <p:sp>
        <p:nvSpPr>
          <p:cNvPr id="23" name="TextBox 22"/>
          <p:cNvSpPr txBox="1"/>
          <p:nvPr/>
        </p:nvSpPr>
        <p:spPr>
          <a:xfrm>
            <a:off x="5245885" y="5844441"/>
            <a:ext cx="1149323" cy="461665"/>
          </a:xfrm>
          <a:prstGeom prst="rect">
            <a:avLst/>
          </a:prstGeom>
          <a:solidFill>
            <a:srgbClr val="FFFFA1">
              <a:alpha val="53000"/>
            </a:srgbClr>
          </a:solidFill>
        </p:spPr>
        <p:txBody>
          <a:bodyPr wrap="none" rtlCol="0">
            <a:spAutoFit/>
          </a:bodyPr>
          <a:lstStyle/>
          <a:p>
            <a:r>
              <a:rPr lang="en-US" sz="2400" dirty="0" smtClean="0"/>
              <a:t>Gaming</a:t>
            </a:r>
            <a:endParaRPr lang="en-US" sz="2400" dirty="0"/>
          </a:p>
        </p:txBody>
      </p:sp>
      <p:sp>
        <p:nvSpPr>
          <p:cNvPr id="24" name="TextBox 23"/>
          <p:cNvSpPr txBox="1"/>
          <p:nvPr/>
        </p:nvSpPr>
        <p:spPr>
          <a:xfrm>
            <a:off x="712230" y="5710288"/>
            <a:ext cx="1556836" cy="461665"/>
          </a:xfrm>
          <a:prstGeom prst="rect">
            <a:avLst/>
          </a:prstGeom>
          <a:solidFill>
            <a:schemeClr val="accent2">
              <a:lumMod val="40000"/>
              <a:lumOff val="60000"/>
              <a:alpha val="53000"/>
            </a:schemeClr>
          </a:solidFill>
        </p:spPr>
        <p:txBody>
          <a:bodyPr wrap="none" rtlCol="0">
            <a:spAutoFit/>
          </a:bodyPr>
          <a:lstStyle/>
          <a:p>
            <a:r>
              <a:rPr lang="en-US" sz="2400" dirty="0" smtClean="0"/>
              <a:t>Geography</a:t>
            </a:r>
            <a:endParaRPr lang="en-US" sz="2400" dirty="0"/>
          </a:p>
        </p:txBody>
      </p:sp>
      <p:sp>
        <p:nvSpPr>
          <p:cNvPr id="26" name="TextBox 25"/>
          <p:cNvSpPr txBox="1"/>
          <p:nvPr/>
        </p:nvSpPr>
        <p:spPr>
          <a:xfrm>
            <a:off x="907242" y="2984828"/>
            <a:ext cx="930663" cy="461665"/>
          </a:xfrm>
          <a:prstGeom prst="rect">
            <a:avLst/>
          </a:prstGeom>
          <a:solidFill>
            <a:schemeClr val="accent2">
              <a:lumMod val="40000"/>
              <a:lumOff val="60000"/>
              <a:alpha val="53000"/>
            </a:schemeClr>
          </a:solidFill>
        </p:spPr>
        <p:txBody>
          <a:bodyPr wrap="none" rtlCol="0">
            <a:spAutoFit/>
          </a:bodyPr>
          <a:lstStyle/>
          <a:p>
            <a:r>
              <a:rPr lang="en-US" sz="2400" dirty="0" smtClean="0"/>
              <a:t>Music</a:t>
            </a:r>
            <a:endParaRPr lang="en-US" sz="2400" dirty="0"/>
          </a:p>
        </p:txBody>
      </p:sp>
      <p:sp>
        <p:nvSpPr>
          <p:cNvPr id="27" name="TextBox 26"/>
          <p:cNvSpPr txBox="1"/>
          <p:nvPr/>
        </p:nvSpPr>
        <p:spPr>
          <a:xfrm>
            <a:off x="3351414" y="6273028"/>
            <a:ext cx="1765177" cy="461665"/>
          </a:xfrm>
          <a:prstGeom prst="rect">
            <a:avLst/>
          </a:prstGeom>
          <a:solidFill>
            <a:srgbClr val="FFFFA1">
              <a:alpha val="53000"/>
            </a:srgbClr>
          </a:solidFill>
        </p:spPr>
        <p:txBody>
          <a:bodyPr wrap="none" rtlCol="0">
            <a:spAutoFit/>
          </a:bodyPr>
          <a:lstStyle/>
          <a:p>
            <a:r>
              <a:rPr lang="en-US" sz="2400" dirty="0" smtClean="0"/>
              <a:t>Visualization</a:t>
            </a:r>
            <a:endParaRPr lang="en-US" sz="2400" dirty="0"/>
          </a:p>
        </p:txBody>
      </p:sp>
      <p:sp>
        <p:nvSpPr>
          <p:cNvPr id="28" name="TextBox 27"/>
          <p:cNvSpPr txBox="1"/>
          <p:nvPr/>
        </p:nvSpPr>
        <p:spPr>
          <a:xfrm>
            <a:off x="6576648" y="6152084"/>
            <a:ext cx="1630374" cy="461665"/>
          </a:xfrm>
          <a:prstGeom prst="rect">
            <a:avLst/>
          </a:prstGeom>
          <a:solidFill>
            <a:srgbClr val="FFFFA1">
              <a:alpha val="53000"/>
            </a:srgbClr>
          </a:solidFill>
        </p:spPr>
        <p:txBody>
          <a:bodyPr wrap="none" rtlCol="0">
            <a:spAutoFit/>
          </a:bodyPr>
          <a:lstStyle/>
          <a:p>
            <a:r>
              <a:rPr lang="en-US" sz="2400" dirty="0" smtClean="0"/>
              <a:t>Multimedia</a:t>
            </a:r>
            <a:endParaRPr lang="en-US" sz="2400" dirty="0"/>
          </a:p>
        </p:txBody>
      </p:sp>
      <p:sp>
        <p:nvSpPr>
          <p:cNvPr id="29" name="TextBox 28"/>
          <p:cNvSpPr txBox="1"/>
          <p:nvPr/>
        </p:nvSpPr>
        <p:spPr>
          <a:xfrm>
            <a:off x="4882198" y="4731412"/>
            <a:ext cx="1224464" cy="461665"/>
          </a:xfrm>
          <a:prstGeom prst="rect">
            <a:avLst/>
          </a:prstGeom>
          <a:solidFill>
            <a:srgbClr val="FFFFA1">
              <a:alpha val="53000"/>
            </a:srgbClr>
          </a:solidFill>
        </p:spPr>
        <p:txBody>
          <a:bodyPr wrap="none" rtlCol="0">
            <a:spAutoFit/>
          </a:bodyPr>
          <a:lstStyle/>
          <a:p>
            <a:r>
              <a:rPr lang="en-US" sz="2400" dirty="0" smtClean="0"/>
              <a:t>Big Data</a:t>
            </a:r>
            <a:endParaRPr lang="en-US" sz="2400" dirty="0"/>
          </a:p>
        </p:txBody>
      </p:sp>
      <p:sp>
        <p:nvSpPr>
          <p:cNvPr id="30" name="TextBox 29"/>
          <p:cNvSpPr txBox="1"/>
          <p:nvPr/>
        </p:nvSpPr>
        <p:spPr>
          <a:xfrm>
            <a:off x="448109" y="5022984"/>
            <a:ext cx="1688533" cy="461665"/>
          </a:xfrm>
          <a:prstGeom prst="rect">
            <a:avLst/>
          </a:prstGeom>
          <a:solidFill>
            <a:srgbClr val="FFFFA1">
              <a:alpha val="53000"/>
            </a:srgbClr>
          </a:solidFill>
        </p:spPr>
        <p:txBody>
          <a:bodyPr wrap="none" rtlCol="0">
            <a:spAutoFit/>
          </a:bodyPr>
          <a:lstStyle/>
          <a:p>
            <a:r>
              <a:rPr lang="en-US" sz="2400" dirty="0" smtClean="0"/>
              <a:t>Interactivity</a:t>
            </a:r>
            <a:endParaRPr lang="en-US" sz="2400" dirty="0"/>
          </a:p>
        </p:txBody>
      </p:sp>
      <p:sp>
        <p:nvSpPr>
          <p:cNvPr id="31" name="TextBox 30"/>
          <p:cNvSpPr txBox="1"/>
          <p:nvPr/>
        </p:nvSpPr>
        <p:spPr>
          <a:xfrm>
            <a:off x="691818" y="6306106"/>
            <a:ext cx="1842121" cy="461665"/>
          </a:xfrm>
          <a:prstGeom prst="rect">
            <a:avLst/>
          </a:prstGeom>
          <a:solidFill>
            <a:srgbClr val="FFFFA1">
              <a:alpha val="53000"/>
            </a:srgbClr>
          </a:solidFill>
        </p:spPr>
        <p:txBody>
          <a:bodyPr wrap="none" rtlCol="0">
            <a:spAutoFit/>
          </a:bodyPr>
          <a:lstStyle/>
          <a:p>
            <a:r>
              <a:rPr lang="en-US" sz="2400" dirty="0" smtClean="0"/>
              <a:t>Collaborative</a:t>
            </a:r>
            <a:endParaRPr lang="en-US" sz="2400" dirty="0"/>
          </a:p>
        </p:txBody>
      </p:sp>
    </p:spTree>
    <p:extLst>
      <p:ext uri="{BB962C8B-B14F-4D97-AF65-F5344CB8AC3E}">
        <p14:creationId xmlns:p14="http://schemas.microsoft.com/office/powerpoint/2010/main" xmlns="" val="1533590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695"/>
          </a:xfrm>
        </p:spPr>
        <p:txBody>
          <a:bodyPr/>
          <a:lstStyle/>
          <a:p>
            <a:r>
              <a:rPr lang="en-US" dirty="0" smtClean="0"/>
              <a:t>DH Apps</a:t>
            </a:r>
            <a:endParaRPr lang="en-US" dirty="0"/>
          </a:p>
        </p:txBody>
      </p:sp>
      <p:pic>
        <p:nvPicPr>
          <p:cNvPr id="6" name="Picture 5"/>
          <p:cNvPicPr>
            <a:picLocks noChangeAspect="1"/>
          </p:cNvPicPr>
          <p:nvPr/>
        </p:nvPicPr>
        <p:blipFill>
          <a:blip r:embed="rId3"/>
          <a:stretch>
            <a:fillRect/>
          </a:stretch>
        </p:blipFill>
        <p:spPr>
          <a:xfrm>
            <a:off x="5603873" y="1336526"/>
            <a:ext cx="2712812" cy="2727476"/>
          </a:xfrm>
          <a:prstGeom prst="rect">
            <a:avLst/>
          </a:prstGeom>
        </p:spPr>
      </p:pic>
      <p:pic>
        <p:nvPicPr>
          <p:cNvPr id="7" name="Picture 6"/>
          <p:cNvPicPr>
            <a:picLocks noChangeAspect="1"/>
          </p:cNvPicPr>
          <p:nvPr/>
        </p:nvPicPr>
        <p:blipFill>
          <a:blip r:embed="rId4"/>
          <a:stretch>
            <a:fillRect/>
          </a:stretch>
        </p:blipFill>
        <p:spPr>
          <a:xfrm>
            <a:off x="614435" y="1360716"/>
            <a:ext cx="2590800" cy="2590800"/>
          </a:xfrm>
          <a:prstGeom prst="rect">
            <a:avLst/>
          </a:prstGeom>
        </p:spPr>
      </p:pic>
      <p:pic>
        <p:nvPicPr>
          <p:cNvPr id="9" name="Picture 8"/>
          <p:cNvPicPr>
            <a:picLocks noChangeAspect="1"/>
          </p:cNvPicPr>
          <p:nvPr/>
        </p:nvPicPr>
        <p:blipFill>
          <a:blip r:embed="rId5"/>
          <a:stretch>
            <a:fillRect/>
          </a:stretch>
        </p:blipFill>
        <p:spPr>
          <a:xfrm>
            <a:off x="3129616" y="4221238"/>
            <a:ext cx="2691967" cy="2399696"/>
          </a:xfrm>
          <a:prstGeom prst="rect">
            <a:avLst/>
          </a:prstGeom>
        </p:spPr>
      </p:pic>
    </p:spTree>
    <p:extLst>
      <p:ext uri="{BB962C8B-B14F-4D97-AF65-F5344CB8AC3E}">
        <p14:creationId xmlns:p14="http://schemas.microsoft.com/office/powerpoint/2010/main" xmlns="" val="982271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talk now.</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 book with a bibliography is surely scholarship. Is a tool for keeping track of bibliographic data (like </a:t>
            </a:r>
            <a:r>
              <a:rPr lang="en-US" dirty="0" err="1" smtClean="0"/>
              <a:t>Zotero</a:t>
            </a:r>
            <a:r>
              <a:rPr lang="en-US" dirty="0" smtClean="0"/>
              <a:t>) scholarship? (Geoffrey Rockwell, 2012)</a:t>
            </a:r>
          </a:p>
          <a:p>
            <a:pPr marL="0" indent="0">
              <a:lnSpc>
                <a:spcPct val="50000"/>
              </a:lnSpc>
              <a:buNone/>
            </a:pPr>
            <a:endParaRPr lang="en-US" dirty="0"/>
          </a:p>
          <a:p>
            <a:pPr marL="0" indent="0" algn="ctr">
              <a:buNone/>
            </a:pPr>
            <a:r>
              <a:rPr lang="en-US" dirty="0"/>
              <a:t>Is tool-building ‘real’ humanities research?</a:t>
            </a:r>
          </a:p>
          <a:p>
            <a:pPr marL="0" indent="0">
              <a:buNone/>
            </a:pPr>
            <a:endParaRPr lang="en-US" dirty="0"/>
          </a:p>
        </p:txBody>
      </p:sp>
    </p:spTree>
    <p:extLst>
      <p:ext uri="{BB962C8B-B14F-4D97-AF65-F5344CB8AC3E}">
        <p14:creationId xmlns:p14="http://schemas.microsoft.com/office/powerpoint/2010/main" xmlns="" val="3223018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 Theory</a:t>
            </a:r>
            <a:endParaRPr lang="en-US" dirty="0"/>
          </a:p>
        </p:txBody>
      </p:sp>
      <p:sp>
        <p:nvSpPr>
          <p:cNvPr id="3" name="Content Placeholder 2"/>
          <p:cNvSpPr>
            <a:spLocks noGrp="1"/>
          </p:cNvSpPr>
          <p:nvPr>
            <p:ph idx="1"/>
          </p:nvPr>
        </p:nvSpPr>
        <p:spPr>
          <a:xfrm>
            <a:off x="457200" y="1630436"/>
            <a:ext cx="8229600" cy="4525963"/>
          </a:xfrm>
        </p:spPr>
        <p:txBody>
          <a:bodyPr>
            <a:normAutofit/>
          </a:bodyPr>
          <a:lstStyle/>
          <a:p>
            <a:pPr marL="0" indent="0">
              <a:buNone/>
            </a:pPr>
            <a:r>
              <a:rPr lang="en-US" dirty="0" smtClean="0"/>
              <a:t>A prototype is a theory. Stop apologizing for your prototypes. - </a:t>
            </a:r>
            <a:r>
              <a:rPr lang="en-US" dirty="0" err="1" smtClean="0"/>
              <a:t>Manovich</a:t>
            </a:r>
            <a:r>
              <a:rPr lang="en-US" dirty="0" smtClean="0"/>
              <a:t>, 2007</a:t>
            </a:r>
          </a:p>
          <a:p>
            <a:pPr marL="0" indent="0">
              <a:buNone/>
            </a:pPr>
            <a:endParaRPr lang="en-US" sz="1600" dirty="0"/>
          </a:p>
          <a:p>
            <a:pPr marL="0" indent="0">
              <a:buNone/>
            </a:pPr>
            <a:r>
              <a:rPr lang="en-US" dirty="0" smtClean="0"/>
              <a:t>Digital </a:t>
            </a:r>
            <a:r>
              <a:rPr lang="en-US" dirty="0"/>
              <a:t>artifacts themselves—not just their surrogate project reports—should stand as peer-reviewable forms of research, worthy of professional credit and contestable as forms of argument</a:t>
            </a:r>
            <a:r>
              <a:rPr lang="en-US" dirty="0" smtClean="0"/>
              <a:t>. - </a:t>
            </a:r>
            <a:r>
              <a:rPr lang="en-US" dirty="0" err="1" smtClean="0"/>
              <a:t>Ruecker</a:t>
            </a:r>
            <a:r>
              <a:rPr lang="en-US" dirty="0" smtClean="0"/>
              <a:t> and Galey, 2010</a:t>
            </a:r>
            <a:endParaRPr lang="en-US" dirty="0"/>
          </a:p>
        </p:txBody>
      </p:sp>
    </p:spTree>
    <p:extLst>
      <p:ext uri="{BB962C8B-B14F-4D97-AF65-F5344CB8AC3E}">
        <p14:creationId xmlns:p14="http://schemas.microsoft.com/office/powerpoint/2010/main" xmlns="" val="1851989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2375" y="291513"/>
            <a:ext cx="8466670" cy="6167345"/>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508905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Spatial Turn</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The </a:t>
            </a:r>
            <a:r>
              <a:rPr lang="en-US" dirty="0"/>
              <a:t>humanities traditionally have been </a:t>
            </a:r>
            <a:r>
              <a:rPr lang="en-US" dirty="0" smtClean="0"/>
              <a:t>conceived and </a:t>
            </a:r>
            <a:r>
              <a:rPr lang="en-US" dirty="0"/>
              <a:t>organized within a temporal </a:t>
            </a:r>
            <a:r>
              <a:rPr lang="en-US" dirty="0" smtClean="0"/>
              <a:t>framework. </a:t>
            </a:r>
            <a:r>
              <a:rPr lang="en-US" dirty="0"/>
              <a:t>Time </a:t>
            </a:r>
            <a:r>
              <a:rPr lang="en-US" dirty="0" smtClean="0"/>
              <a:t>was more </a:t>
            </a:r>
            <a:r>
              <a:rPr lang="en-US" dirty="0"/>
              <a:t>than our agent, it was our master. Space was the unexamined landscape </a:t>
            </a:r>
            <a:r>
              <a:rPr lang="en-US" dirty="0" smtClean="0"/>
              <a:t>on which </a:t>
            </a:r>
            <a:r>
              <a:rPr lang="en-US" dirty="0"/>
              <a:t>time played out its game</a:t>
            </a:r>
            <a:r>
              <a:rPr lang="en-US" dirty="0" smtClean="0"/>
              <a:t>.</a:t>
            </a:r>
          </a:p>
          <a:p>
            <a:pPr marL="0" indent="0" algn="r">
              <a:buNone/>
            </a:pPr>
            <a:r>
              <a:rPr lang="en-US" dirty="0" smtClean="0"/>
              <a:t>- </a:t>
            </a:r>
            <a:r>
              <a:rPr lang="en-US" dirty="0" err="1" smtClean="0"/>
              <a:t>Bodenhamer</a:t>
            </a:r>
            <a:r>
              <a:rPr lang="en-US" dirty="0" smtClean="0"/>
              <a:t>, 2007</a:t>
            </a:r>
            <a:endParaRPr lang="en-US" dirty="0"/>
          </a:p>
        </p:txBody>
      </p:sp>
    </p:spTree>
    <p:extLst>
      <p:ext uri="{BB962C8B-B14F-4D97-AF65-F5344CB8AC3E}">
        <p14:creationId xmlns:p14="http://schemas.microsoft.com/office/powerpoint/2010/main" xmlns="" val="1671991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783"/>
            <a:ext cx="8229600" cy="1143000"/>
          </a:xfrm>
        </p:spPr>
        <p:txBody>
          <a:bodyPr/>
          <a:lstStyle/>
          <a:p>
            <a:r>
              <a:rPr lang="en-US" dirty="0" smtClean="0"/>
              <a:t>GIS &amp; Mapping</a:t>
            </a:r>
            <a:endParaRPr lang="en-US" dirty="0"/>
          </a:p>
        </p:txBody>
      </p:sp>
      <p:pic>
        <p:nvPicPr>
          <p:cNvPr id="5" name="Picture 4" descr="rplviz.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7007" y="1478113"/>
            <a:ext cx="7167515" cy="4787900"/>
          </a:xfrm>
          <a:prstGeom prst="rect">
            <a:avLst/>
          </a:prstGeom>
        </p:spPr>
      </p:pic>
      <p:pic>
        <p:nvPicPr>
          <p:cNvPr id="6" name="Picture 5" descr="DataVisualization_RepublicOfLetters.tiff"/>
          <p:cNvPicPr>
            <a:picLocks noChangeAspect="1"/>
          </p:cNvPicPr>
          <p:nvPr/>
        </p:nvPicPr>
        <p:blipFill>
          <a:blip r:embed="rId3"/>
          <a:stretch>
            <a:fillRect/>
          </a:stretch>
        </p:blipFill>
        <p:spPr>
          <a:xfrm>
            <a:off x="682196" y="1417638"/>
            <a:ext cx="7714020" cy="5170478"/>
          </a:xfrm>
          <a:prstGeom prst="rect">
            <a:avLst/>
          </a:prstGeom>
        </p:spPr>
      </p:pic>
    </p:spTree>
    <p:extLst>
      <p:ext uri="{BB962C8B-B14F-4D97-AF65-F5344CB8AC3E}">
        <p14:creationId xmlns:p14="http://schemas.microsoft.com/office/powerpoint/2010/main" xmlns="" val="179570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400" y="0"/>
            <a:ext cx="7053677" cy="6858000"/>
          </a:xfrm>
          <a:prstGeom prst="rect">
            <a:avLst/>
          </a:prstGeom>
        </p:spPr>
      </p:pic>
    </p:spTree>
    <p:extLst>
      <p:ext uri="{BB962C8B-B14F-4D97-AF65-F5344CB8AC3E}">
        <p14:creationId xmlns:p14="http://schemas.microsoft.com/office/powerpoint/2010/main" xmlns="" val="2793573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200" y="0"/>
            <a:ext cx="7974169" cy="6858000"/>
          </a:xfrm>
          <a:prstGeom prst="rect">
            <a:avLst/>
          </a:prstGeom>
        </p:spPr>
      </p:pic>
    </p:spTree>
    <p:extLst>
      <p:ext uri="{BB962C8B-B14F-4D97-AF65-F5344CB8AC3E}">
        <p14:creationId xmlns:p14="http://schemas.microsoft.com/office/powerpoint/2010/main" xmlns="" val="314622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01600"/>
            <a:ext cx="8978900" cy="6642100"/>
          </a:xfrm>
          <a:prstGeom prst="rect">
            <a:avLst/>
          </a:prstGeom>
        </p:spPr>
      </p:pic>
    </p:spTree>
    <p:extLst>
      <p:ext uri="{BB962C8B-B14F-4D97-AF65-F5344CB8AC3E}">
        <p14:creationId xmlns:p14="http://schemas.microsoft.com/office/powerpoint/2010/main" xmlns="" val="284156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76"/>
            <a:ext cx="8229600" cy="1143000"/>
          </a:xfrm>
        </p:spPr>
        <p:txBody>
          <a:bodyPr/>
          <a:lstStyle/>
          <a:p>
            <a:r>
              <a:rPr lang="en-US" dirty="0" smtClean="0"/>
              <a:t>GIS Narratives</a:t>
            </a:r>
            <a:endParaRPr lang="en-US" dirty="0"/>
          </a:p>
        </p:txBody>
      </p:sp>
      <p:pic>
        <p:nvPicPr>
          <p:cNvPr id="4" name="Picture 3"/>
          <p:cNvPicPr>
            <a:picLocks noChangeAspect="1"/>
          </p:cNvPicPr>
          <p:nvPr/>
        </p:nvPicPr>
        <p:blipFill>
          <a:blip r:embed="rId3"/>
          <a:stretch>
            <a:fillRect/>
          </a:stretch>
        </p:blipFill>
        <p:spPr>
          <a:xfrm>
            <a:off x="684321" y="1326931"/>
            <a:ext cx="7722564" cy="5040570"/>
          </a:xfrm>
          <a:prstGeom prst="rect">
            <a:avLst/>
          </a:prstGeom>
        </p:spPr>
      </p:pic>
    </p:spTree>
    <p:extLst>
      <p:ext uri="{BB962C8B-B14F-4D97-AF65-F5344CB8AC3E}">
        <p14:creationId xmlns:p14="http://schemas.microsoft.com/office/powerpoint/2010/main" xmlns="" val="78097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talk now.</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Did your undergrad programs introduce you to the digital humanities? </a:t>
            </a:r>
            <a:endParaRPr lang="en-US" dirty="0"/>
          </a:p>
        </p:txBody>
      </p:sp>
    </p:spTree>
    <p:extLst>
      <p:ext uri="{BB962C8B-B14F-4D97-AF65-F5344CB8AC3E}">
        <p14:creationId xmlns:p14="http://schemas.microsoft.com/office/powerpoint/2010/main" xmlns="" val="392774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1666"/>
            <a:ext cx="8229600" cy="1143000"/>
          </a:xfrm>
        </p:spPr>
        <p:txBody>
          <a:bodyPr/>
          <a:lstStyle/>
          <a:p>
            <a:r>
              <a:rPr lang="en-US" dirty="0" smtClean="0"/>
              <a:t>Multimedia Forms</a:t>
            </a:r>
            <a:endParaRPr lang="en-US" dirty="0"/>
          </a:p>
        </p:txBody>
      </p:sp>
    </p:spTree>
    <p:extLst>
      <p:ext uri="{BB962C8B-B14F-4D97-AF65-F5344CB8AC3E}">
        <p14:creationId xmlns:p14="http://schemas.microsoft.com/office/powerpoint/2010/main" xmlns="" val="88467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Printed Text</a:t>
            </a:r>
            <a:endParaRPr lang="en-US" dirty="0"/>
          </a:p>
        </p:txBody>
      </p:sp>
      <p:pic>
        <p:nvPicPr>
          <p:cNvPr id="4" name="Picture 3"/>
          <p:cNvPicPr>
            <a:picLocks noChangeAspect="1"/>
          </p:cNvPicPr>
          <p:nvPr/>
        </p:nvPicPr>
        <p:blipFill>
          <a:blip r:embed="rId3"/>
          <a:stretch>
            <a:fillRect/>
          </a:stretch>
        </p:blipFill>
        <p:spPr>
          <a:xfrm>
            <a:off x="381600" y="1946774"/>
            <a:ext cx="4401540" cy="3662081"/>
          </a:xfrm>
          <a:prstGeom prst="rect">
            <a:avLst/>
          </a:prstGeom>
          <a:ln>
            <a:solidFill>
              <a:schemeClr val="tx1">
                <a:lumMod val="50000"/>
                <a:lumOff val="50000"/>
              </a:schemeClr>
            </a:solidFill>
          </a:ln>
        </p:spPr>
      </p:pic>
      <p:sp>
        <p:nvSpPr>
          <p:cNvPr id="5" name="Content Placeholder 2"/>
          <p:cNvSpPr txBox="1">
            <a:spLocks/>
          </p:cNvSpPr>
          <p:nvPr/>
        </p:nvSpPr>
        <p:spPr>
          <a:xfrm>
            <a:off x="5095538" y="1747908"/>
            <a:ext cx="3870797" cy="428426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To change the material artifact is to transform the context and circumstances for interacting with the words, which inevitably changes the meaning of the words as well. (</a:t>
            </a:r>
            <a:r>
              <a:rPr lang="en-US" dirty="0" err="1" smtClean="0"/>
              <a:t>Hayles</a:t>
            </a:r>
            <a:r>
              <a:rPr lang="en-US" dirty="0" smtClean="0"/>
              <a:t>)</a:t>
            </a:r>
          </a:p>
        </p:txBody>
      </p:sp>
    </p:spTree>
    <p:extLst>
      <p:ext uri="{BB962C8B-B14F-4D97-AF65-F5344CB8AC3E}">
        <p14:creationId xmlns:p14="http://schemas.microsoft.com/office/powerpoint/2010/main" xmlns="" val="793409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8"/>
            <a:ext cx="8229600" cy="1143000"/>
          </a:xfrm>
        </p:spPr>
        <p:txBody>
          <a:bodyPr/>
          <a:lstStyle/>
          <a:p>
            <a:r>
              <a:rPr lang="en-US" dirty="0" smtClean="0"/>
              <a:t>Images</a:t>
            </a:r>
            <a:endParaRPr lang="en-US" dirty="0"/>
          </a:p>
        </p:txBody>
      </p:sp>
      <p:pic>
        <p:nvPicPr>
          <p:cNvPr id="4" name="Picture 3" descr="manovich_mang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1161" y="1175045"/>
            <a:ext cx="7322457" cy="5291619"/>
          </a:xfrm>
          <a:prstGeom prst="rect">
            <a:avLst/>
          </a:prstGeom>
        </p:spPr>
      </p:pic>
    </p:spTree>
    <p:extLst>
      <p:ext uri="{BB962C8B-B14F-4D97-AF65-F5344CB8AC3E}">
        <p14:creationId xmlns:p14="http://schemas.microsoft.com/office/powerpoint/2010/main" xmlns="" val="3710336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542"/>
            <a:ext cx="8229600" cy="873382"/>
          </a:xfrm>
        </p:spPr>
        <p:txBody>
          <a:bodyPr/>
          <a:lstStyle/>
          <a:p>
            <a:r>
              <a:rPr lang="en-US" dirty="0" smtClean="0"/>
              <a:t>Gaming</a:t>
            </a:r>
            <a:endParaRPr lang="en-US" dirty="0"/>
          </a:p>
        </p:txBody>
      </p:sp>
      <p:pic>
        <p:nvPicPr>
          <p:cNvPr id="4" name="Picture 3"/>
          <p:cNvPicPr>
            <a:picLocks noChangeAspect="1"/>
          </p:cNvPicPr>
          <p:nvPr/>
        </p:nvPicPr>
        <p:blipFill>
          <a:blip r:embed="rId3"/>
          <a:stretch>
            <a:fillRect/>
          </a:stretch>
        </p:blipFill>
        <p:spPr>
          <a:xfrm>
            <a:off x="1209616" y="1296693"/>
            <a:ext cx="6829974" cy="4838289"/>
          </a:xfrm>
          <a:prstGeom prst="rect">
            <a:avLst/>
          </a:prstGeom>
          <a:ln>
            <a:solidFill>
              <a:schemeClr val="tx1">
                <a:lumMod val="50000"/>
                <a:lumOff val="50000"/>
              </a:schemeClr>
            </a:solidFill>
          </a:ln>
        </p:spPr>
      </p:pic>
      <p:sp>
        <p:nvSpPr>
          <p:cNvPr id="5" name="Rectangle 4"/>
          <p:cNvSpPr/>
          <p:nvPr/>
        </p:nvSpPr>
        <p:spPr>
          <a:xfrm>
            <a:off x="1209616" y="6298214"/>
            <a:ext cx="2672526" cy="369332"/>
          </a:xfrm>
          <a:prstGeom prst="rect">
            <a:avLst/>
          </a:prstGeom>
        </p:spPr>
        <p:txBody>
          <a:bodyPr wrap="none">
            <a:spAutoFit/>
          </a:bodyPr>
          <a:lstStyle/>
          <a:p>
            <a:r>
              <a:rPr lang="en-US" dirty="0" smtClean="0"/>
              <a:t>- </a:t>
            </a:r>
            <a:r>
              <a:rPr lang="en-US" dirty="0" err="1" smtClean="0"/>
              <a:t>Jenova</a:t>
            </a:r>
            <a:r>
              <a:rPr lang="en-US" dirty="0" smtClean="0"/>
              <a:t> </a:t>
            </a:r>
            <a:r>
              <a:rPr lang="en-US" dirty="0"/>
              <a:t>Chen, MFA Thesis</a:t>
            </a:r>
          </a:p>
        </p:txBody>
      </p:sp>
    </p:spTree>
    <p:extLst>
      <p:ext uri="{BB962C8B-B14F-4D97-AF65-F5344CB8AC3E}">
        <p14:creationId xmlns:p14="http://schemas.microsoft.com/office/powerpoint/2010/main" xmlns="" val="912862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Forms</a:t>
            </a:r>
            <a:endParaRPr lang="en-US" dirty="0"/>
          </a:p>
        </p:txBody>
      </p:sp>
      <p:pic>
        <p:nvPicPr>
          <p:cNvPr id="3" name="Picture 2" descr="facebook-logo.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1547" y="916848"/>
            <a:ext cx="1229692" cy="1229692"/>
          </a:xfrm>
          <a:prstGeom prst="rect">
            <a:avLst/>
          </a:prstGeom>
        </p:spPr>
      </p:pic>
      <p:pic>
        <p:nvPicPr>
          <p:cNvPr id="4" name="Picture 3" descr="twitter_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2480" y="2396705"/>
            <a:ext cx="1319735" cy="1292265"/>
          </a:xfrm>
          <a:prstGeom prst="rect">
            <a:avLst/>
          </a:prstGeom>
        </p:spPr>
      </p:pic>
      <p:pic>
        <p:nvPicPr>
          <p:cNvPr id="6" name="Picture 5"/>
          <p:cNvPicPr>
            <a:picLocks noChangeAspect="1"/>
          </p:cNvPicPr>
          <p:nvPr/>
        </p:nvPicPr>
        <p:blipFill>
          <a:blip r:embed="rId5"/>
          <a:stretch>
            <a:fillRect/>
          </a:stretch>
        </p:blipFill>
        <p:spPr>
          <a:xfrm>
            <a:off x="395984" y="3956959"/>
            <a:ext cx="1508291" cy="1131218"/>
          </a:xfrm>
          <a:prstGeom prst="rect">
            <a:avLst/>
          </a:prstGeom>
        </p:spPr>
      </p:pic>
      <p:pic>
        <p:nvPicPr>
          <p:cNvPr id="7" name="Picture 6"/>
          <p:cNvPicPr>
            <a:picLocks noChangeAspect="1"/>
          </p:cNvPicPr>
          <p:nvPr/>
        </p:nvPicPr>
        <p:blipFill>
          <a:blip r:embed="rId6"/>
          <a:stretch>
            <a:fillRect/>
          </a:stretch>
        </p:blipFill>
        <p:spPr>
          <a:xfrm>
            <a:off x="6814916" y="1074706"/>
            <a:ext cx="2338012" cy="1558674"/>
          </a:xfrm>
          <a:prstGeom prst="rect">
            <a:avLst/>
          </a:prstGeom>
        </p:spPr>
      </p:pic>
      <p:pic>
        <p:nvPicPr>
          <p:cNvPr id="8" name="Picture 7"/>
          <p:cNvPicPr>
            <a:picLocks noChangeAspect="1"/>
          </p:cNvPicPr>
          <p:nvPr/>
        </p:nvPicPr>
        <p:blipFill>
          <a:blip r:embed="rId7"/>
          <a:stretch>
            <a:fillRect/>
          </a:stretch>
        </p:blipFill>
        <p:spPr>
          <a:xfrm>
            <a:off x="7201059" y="3071120"/>
            <a:ext cx="1625133" cy="493228"/>
          </a:xfrm>
          <a:prstGeom prst="rect">
            <a:avLst/>
          </a:prstGeom>
        </p:spPr>
      </p:pic>
      <p:pic>
        <p:nvPicPr>
          <p:cNvPr id="9" name="Picture 8"/>
          <p:cNvPicPr>
            <a:picLocks noChangeAspect="1"/>
          </p:cNvPicPr>
          <p:nvPr/>
        </p:nvPicPr>
        <p:blipFill>
          <a:blip r:embed="rId8"/>
          <a:stretch>
            <a:fillRect/>
          </a:stretch>
        </p:blipFill>
        <p:spPr>
          <a:xfrm>
            <a:off x="7109925" y="4161381"/>
            <a:ext cx="1886635" cy="491588"/>
          </a:xfrm>
          <a:prstGeom prst="rect">
            <a:avLst/>
          </a:prstGeom>
        </p:spPr>
      </p:pic>
      <p:pic>
        <p:nvPicPr>
          <p:cNvPr id="10" name="Picture 9"/>
          <p:cNvPicPr>
            <a:picLocks noChangeAspect="1"/>
          </p:cNvPicPr>
          <p:nvPr/>
        </p:nvPicPr>
        <p:blipFill>
          <a:blip r:embed="rId9"/>
          <a:stretch>
            <a:fillRect/>
          </a:stretch>
        </p:blipFill>
        <p:spPr>
          <a:xfrm>
            <a:off x="7336980" y="5120938"/>
            <a:ext cx="1411772" cy="1411772"/>
          </a:xfrm>
          <a:prstGeom prst="rect">
            <a:avLst/>
          </a:prstGeom>
        </p:spPr>
      </p:pic>
      <p:pic>
        <p:nvPicPr>
          <p:cNvPr id="11" name="Picture 10"/>
          <p:cNvPicPr>
            <a:picLocks noChangeAspect="1"/>
          </p:cNvPicPr>
          <p:nvPr/>
        </p:nvPicPr>
        <p:blipFill>
          <a:blip r:embed="rId10"/>
          <a:stretch>
            <a:fillRect/>
          </a:stretch>
        </p:blipFill>
        <p:spPr>
          <a:xfrm>
            <a:off x="416187" y="5099518"/>
            <a:ext cx="1529880" cy="1529880"/>
          </a:xfrm>
          <a:prstGeom prst="rect">
            <a:avLst/>
          </a:prstGeom>
        </p:spPr>
      </p:pic>
      <p:sp>
        <p:nvSpPr>
          <p:cNvPr id="12" name="TextBox 11"/>
          <p:cNvSpPr txBox="1"/>
          <p:nvPr/>
        </p:nvSpPr>
        <p:spPr>
          <a:xfrm>
            <a:off x="2214851" y="1610914"/>
            <a:ext cx="4678242" cy="4031873"/>
          </a:xfrm>
          <a:prstGeom prst="rect">
            <a:avLst/>
          </a:prstGeom>
          <a:noFill/>
        </p:spPr>
        <p:txBody>
          <a:bodyPr wrap="square" rtlCol="0">
            <a:spAutoFit/>
          </a:bodyPr>
          <a:lstStyle/>
          <a:p>
            <a:r>
              <a:rPr lang="en-US" sz="3200" dirty="0" smtClean="0"/>
              <a:t>Exponential growth in user generated content has created a fundamentally new cultural situation, and a challenge to our normal ways of tracking and studying culture. </a:t>
            </a:r>
          </a:p>
          <a:p>
            <a:pPr algn="r"/>
            <a:r>
              <a:rPr lang="en-US" sz="3200" dirty="0" smtClean="0"/>
              <a:t>- </a:t>
            </a:r>
            <a:r>
              <a:rPr lang="en-US" sz="3200" dirty="0" err="1" smtClean="0"/>
              <a:t>Manovich</a:t>
            </a:r>
            <a:r>
              <a:rPr lang="en-US" sz="3200" dirty="0" smtClean="0"/>
              <a:t>,  2012</a:t>
            </a:r>
            <a:endParaRPr lang="en-US" sz="3200" dirty="0"/>
          </a:p>
        </p:txBody>
      </p:sp>
    </p:spTree>
    <p:extLst>
      <p:ext uri="{BB962C8B-B14F-4D97-AF65-F5344CB8AC3E}">
        <p14:creationId xmlns:p14="http://schemas.microsoft.com/office/powerpoint/2010/main" xmlns="" val="872386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dirty="0"/>
              <a:t>t</a:t>
            </a:r>
            <a:r>
              <a:rPr lang="en-US" dirty="0" smtClean="0"/>
              <a:t>alk now.</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What is the formal difference between a blog and a wiki? How might this impact on knowledge creation? </a:t>
            </a:r>
            <a:endParaRPr lang="en-US" dirty="0"/>
          </a:p>
        </p:txBody>
      </p:sp>
    </p:spTree>
    <p:extLst>
      <p:ext uri="{BB962C8B-B14F-4D97-AF65-F5344CB8AC3E}">
        <p14:creationId xmlns:p14="http://schemas.microsoft.com/office/powerpoint/2010/main" xmlns="" val="2505255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a:xfrm>
            <a:off x="457200" y="1947921"/>
            <a:ext cx="8229600" cy="3449284"/>
          </a:xfrm>
        </p:spPr>
        <p:txBody>
          <a:bodyPr/>
          <a:lstStyle/>
          <a:p>
            <a:pPr marL="0" indent="0">
              <a:buNone/>
            </a:pPr>
            <a:r>
              <a:rPr lang="en-US" dirty="0"/>
              <a:t>We </a:t>
            </a:r>
            <a:r>
              <a:rPr lang="en-US" dirty="0" smtClean="0"/>
              <a:t>need</a:t>
            </a:r>
            <a:r>
              <a:rPr lang="en-US" dirty="0"/>
              <a:t> </a:t>
            </a:r>
            <a:r>
              <a:rPr lang="en-US" dirty="0" smtClean="0"/>
              <a:t>to </a:t>
            </a:r>
            <a:r>
              <a:rPr lang="en-US" dirty="0"/>
              <a:t>stop talking around the issue of the single-author monograph as the benchmark for excellence, and to confront what new kinds of collaboration mean for tenure review, accreditation, and more. (Davidson &amp; Goldberg, 2004) </a:t>
            </a:r>
          </a:p>
        </p:txBody>
      </p:sp>
    </p:spTree>
    <p:extLst>
      <p:ext uri="{BB962C8B-B14F-4D97-AF65-F5344CB8AC3E}">
        <p14:creationId xmlns:p14="http://schemas.microsoft.com/office/powerpoint/2010/main" xmlns="" val="1139525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talk now.</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What kinds of collaborative projects have you undertaken during your undergraduate</a:t>
            </a:r>
            <a:r>
              <a:rPr lang="en-US" dirty="0"/>
              <a:t> </a:t>
            </a:r>
            <a:r>
              <a:rPr lang="en-US" dirty="0" smtClean="0"/>
              <a:t>&amp; graduate studies? </a:t>
            </a:r>
            <a:endParaRPr lang="en-US" dirty="0"/>
          </a:p>
        </p:txBody>
      </p:sp>
    </p:spTree>
    <p:extLst>
      <p:ext uri="{BB962C8B-B14F-4D97-AF65-F5344CB8AC3E}">
        <p14:creationId xmlns:p14="http://schemas.microsoft.com/office/powerpoint/2010/main" xmlns="" val="91605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still humanities?</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endParaRPr lang="en-US" dirty="0" smtClean="0"/>
          </a:p>
          <a:p>
            <a:pPr marL="0" indent="0">
              <a:buNone/>
            </a:pPr>
            <a:r>
              <a:rPr lang="en-US" dirty="0" smtClean="0"/>
              <a:t>…platforms and protocols created by disciplines whose methodological premises are often at odds with, even hostile to, humanistic values and thought. </a:t>
            </a:r>
            <a:r>
              <a:rPr lang="en-US" dirty="0"/>
              <a:t> </a:t>
            </a:r>
            <a:r>
              <a:rPr lang="en-US" dirty="0" smtClean="0"/>
              <a:t> - </a:t>
            </a:r>
            <a:r>
              <a:rPr lang="en-US" dirty="0" err="1" smtClean="0"/>
              <a:t>Drucker</a:t>
            </a:r>
            <a:r>
              <a:rPr lang="en-US" dirty="0" smtClean="0"/>
              <a:t>, 2012 </a:t>
            </a:r>
            <a:endParaRPr lang="en-US" dirty="0"/>
          </a:p>
        </p:txBody>
      </p:sp>
    </p:spTree>
    <p:extLst>
      <p:ext uri="{BB962C8B-B14F-4D97-AF65-F5344CB8AC3E}">
        <p14:creationId xmlns:p14="http://schemas.microsoft.com/office/powerpoint/2010/main" xmlns="" val="178760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H_SamuelJackso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3785" y="205615"/>
            <a:ext cx="7881257" cy="6419832"/>
          </a:xfrm>
          <a:prstGeom prst="rect">
            <a:avLst/>
          </a:prstGeom>
        </p:spPr>
      </p:pic>
    </p:spTree>
    <p:extLst>
      <p:ext uri="{BB962C8B-B14F-4D97-AF65-F5344CB8AC3E}">
        <p14:creationId xmlns:p14="http://schemas.microsoft.com/office/powerpoint/2010/main" xmlns="" val="57527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304"/>
            <a:ext cx="8229600" cy="1143000"/>
          </a:xfrm>
        </p:spPr>
        <p:txBody>
          <a:bodyPr/>
          <a:lstStyle/>
          <a:p>
            <a:r>
              <a:rPr lang="en-US" dirty="0" smtClean="0"/>
              <a:t>Text Mining</a:t>
            </a:r>
            <a:endParaRPr lang="en-US" dirty="0"/>
          </a:p>
        </p:txBody>
      </p:sp>
    </p:spTree>
    <p:extLst>
      <p:ext uri="{BB962C8B-B14F-4D97-AF65-F5344CB8AC3E}">
        <p14:creationId xmlns:p14="http://schemas.microsoft.com/office/powerpoint/2010/main" xmlns="" val="247540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Moretti</a:t>
            </a:r>
            <a:r>
              <a:rPr lang="en-US" dirty="0" smtClean="0"/>
              <a:t>: Distant Reading</a:t>
            </a:r>
            <a:endParaRPr lang="en-US" dirty="0"/>
          </a:p>
        </p:txBody>
      </p:sp>
      <p:pic>
        <p:nvPicPr>
          <p:cNvPr id="5" name="Picture 4" descr="Moretti.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0515" y="1821226"/>
            <a:ext cx="3299581" cy="4138699"/>
          </a:xfrm>
          <a:prstGeom prst="rect">
            <a:avLst/>
          </a:prstGeom>
          <a:ln>
            <a:solidFill>
              <a:schemeClr val="tx1">
                <a:lumMod val="50000"/>
                <a:lumOff val="50000"/>
              </a:schemeClr>
            </a:solidFill>
          </a:ln>
        </p:spPr>
      </p:pic>
      <p:pic>
        <p:nvPicPr>
          <p:cNvPr id="6" name="Picture 5" descr="moretti-graphs-maps-trees.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64666" y="1676086"/>
            <a:ext cx="2975429" cy="4463144"/>
          </a:xfrm>
          <a:prstGeom prst="rect">
            <a:avLst/>
          </a:prstGeom>
          <a:ln>
            <a:solidFill>
              <a:schemeClr val="tx1">
                <a:lumMod val="50000"/>
                <a:lumOff val="50000"/>
              </a:schemeClr>
            </a:solidFill>
          </a:ln>
        </p:spPr>
      </p:pic>
    </p:spTree>
    <p:extLst>
      <p:ext uri="{BB962C8B-B14F-4D97-AF65-F5344CB8AC3E}">
        <p14:creationId xmlns:p14="http://schemas.microsoft.com/office/powerpoint/2010/main" xmlns="" val="124134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4" y="189971"/>
            <a:ext cx="3945466" cy="1143000"/>
          </a:xfrm>
        </p:spPr>
        <p:txBody>
          <a:bodyPr>
            <a:normAutofit/>
          </a:bodyPr>
          <a:lstStyle/>
          <a:p>
            <a:r>
              <a:rPr lang="en-US" dirty="0" smtClean="0"/>
              <a:t>Distant Reading</a:t>
            </a:r>
            <a:endParaRPr lang="en-US" dirty="0"/>
          </a:p>
        </p:txBody>
      </p:sp>
      <p:pic>
        <p:nvPicPr>
          <p:cNvPr id="5" name="Picture 4" descr="moretti_graphs_figure9_lowr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8581" y="305224"/>
            <a:ext cx="3987799" cy="6216499"/>
          </a:xfrm>
          <a:prstGeom prst="rect">
            <a:avLst/>
          </a:prstGeom>
          <a:ln>
            <a:solidFill>
              <a:schemeClr val="tx1">
                <a:lumMod val="50000"/>
                <a:lumOff val="50000"/>
              </a:schemeClr>
            </a:solidFill>
          </a:ln>
        </p:spPr>
      </p:pic>
      <p:sp>
        <p:nvSpPr>
          <p:cNvPr id="7" name="Content Placeholder 2"/>
          <p:cNvSpPr>
            <a:spLocks noGrp="1"/>
          </p:cNvSpPr>
          <p:nvPr>
            <p:ph idx="1"/>
          </p:nvPr>
        </p:nvSpPr>
        <p:spPr>
          <a:xfrm>
            <a:off x="4991323" y="1452043"/>
            <a:ext cx="3792236" cy="4141696"/>
          </a:xfrm>
        </p:spPr>
        <p:txBody>
          <a:bodyPr>
            <a:normAutofit/>
          </a:bodyPr>
          <a:lstStyle/>
          <a:p>
            <a:pPr marL="0" indent="0">
              <a:buNone/>
            </a:pPr>
            <a:r>
              <a:rPr lang="en-US" dirty="0" smtClean="0"/>
              <a:t>Distant </a:t>
            </a:r>
            <a:r>
              <a:rPr lang="en-US" dirty="0"/>
              <a:t>reading takes the lost 99% of the archive and reintegrates it into the fabric of literary history allowing us to finally ‘see’ it. </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84848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902" y="105308"/>
            <a:ext cx="3969657" cy="1143000"/>
          </a:xfrm>
        </p:spPr>
        <p:txBody>
          <a:bodyPr/>
          <a:lstStyle/>
          <a:p>
            <a:r>
              <a:rPr lang="en-US" dirty="0" smtClean="0"/>
              <a:t>Distant Reading</a:t>
            </a:r>
            <a:endParaRPr lang="en-US" dirty="0"/>
          </a:p>
        </p:txBody>
      </p:sp>
      <p:pic>
        <p:nvPicPr>
          <p:cNvPr id="4" name="Picture 3" descr="moretti_clues.gi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427" y="145142"/>
            <a:ext cx="4081051" cy="6577294"/>
          </a:xfrm>
          <a:prstGeom prst="rect">
            <a:avLst/>
          </a:prstGeom>
          <a:ln>
            <a:solidFill>
              <a:schemeClr val="tx1">
                <a:lumMod val="50000"/>
                <a:lumOff val="50000"/>
              </a:schemeClr>
            </a:solidFill>
          </a:ln>
        </p:spPr>
      </p:pic>
      <p:sp>
        <p:nvSpPr>
          <p:cNvPr id="6" name="TextBox 5"/>
          <p:cNvSpPr txBox="1"/>
          <p:nvPr/>
        </p:nvSpPr>
        <p:spPr>
          <a:xfrm>
            <a:off x="4816934" y="1488764"/>
            <a:ext cx="4042229" cy="3785652"/>
          </a:xfrm>
          <a:prstGeom prst="rect">
            <a:avLst/>
          </a:prstGeom>
          <a:noFill/>
        </p:spPr>
        <p:txBody>
          <a:bodyPr wrap="square" rtlCol="0">
            <a:spAutoFit/>
          </a:bodyPr>
          <a:lstStyle/>
          <a:p>
            <a:r>
              <a:rPr lang="en-US" sz="3600" dirty="0"/>
              <a:t>The very small and the very large, these are the forces that shape literary history. Devices and genres; not texts. </a:t>
            </a:r>
          </a:p>
          <a:p>
            <a:endParaRPr lang="en-US" sz="2400" dirty="0"/>
          </a:p>
        </p:txBody>
      </p:sp>
    </p:spTree>
    <p:extLst>
      <p:ext uri="{BB962C8B-B14F-4D97-AF65-F5344CB8AC3E}">
        <p14:creationId xmlns:p14="http://schemas.microsoft.com/office/powerpoint/2010/main" xmlns="" val="2651971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Anatomy of a Text Analysis Project</a:t>
            </a:r>
            <a:endParaRPr lang="en-US" dirty="0"/>
          </a:p>
        </p:txBody>
      </p:sp>
      <p:pic>
        <p:nvPicPr>
          <p:cNvPr id="4" name="Picture 3" descr="Lancaster_Newsbooks_Corpus.tiff"/>
          <p:cNvPicPr>
            <a:picLocks noChangeAspect="1"/>
          </p:cNvPicPr>
          <p:nvPr/>
        </p:nvPicPr>
        <p:blipFill>
          <a:blip r:embed="rId3"/>
          <a:srcRect l="2051"/>
          <a:stretch>
            <a:fillRect/>
          </a:stretch>
        </p:blipFill>
        <p:spPr>
          <a:xfrm>
            <a:off x="301625" y="1583217"/>
            <a:ext cx="6517556" cy="4630156"/>
          </a:xfrm>
          <a:prstGeom prst="rect">
            <a:avLst/>
          </a:prstGeom>
          <a:ln>
            <a:solidFill>
              <a:schemeClr val="tx1">
                <a:lumMod val="50000"/>
                <a:lumOff val="50000"/>
              </a:schemeClr>
            </a:solidFill>
          </a:ln>
        </p:spPr>
      </p:pic>
      <p:sp>
        <p:nvSpPr>
          <p:cNvPr id="5" name="Rectangle 4"/>
          <p:cNvSpPr/>
          <p:nvPr/>
        </p:nvSpPr>
        <p:spPr>
          <a:xfrm>
            <a:off x="7090940" y="2687127"/>
            <a:ext cx="1595859" cy="2031325"/>
          </a:xfrm>
          <a:prstGeom prst="rect">
            <a:avLst/>
          </a:prstGeom>
        </p:spPr>
        <p:txBody>
          <a:bodyPr wrap="square">
            <a:spAutoFit/>
          </a:bodyPr>
          <a:lstStyle/>
          <a:p>
            <a:r>
              <a:rPr lang="en-US" dirty="0" smtClean="0"/>
              <a:t>Dunning et al, “Freeing up digital content with text mining”, </a:t>
            </a:r>
            <a:r>
              <a:rPr lang="en-US" i="1" dirty="0" smtClean="0"/>
              <a:t>Serials</a:t>
            </a:r>
            <a:r>
              <a:rPr lang="en-US" dirty="0" smtClean="0"/>
              <a:t>. 22(2), July 2009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11602</TotalTime>
  <Words>2820</Words>
  <Application>Microsoft Office PowerPoint</Application>
  <PresentationFormat>On-screen Show (4:3)</PresentationFormat>
  <Paragraphs>298</Paragraphs>
  <Slides>49</Slides>
  <Notes>39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Digital Humanities</vt:lpstr>
      <vt:lpstr>Slide 2</vt:lpstr>
      <vt:lpstr>‘Big Tent’ Digital Humanities</vt:lpstr>
      <vt:lpstr>You talk now.</vt:lpstr>
      <vt:lpstr>Text Mining</vt:lpstr>
      <vt:lpstr>Moretti: Distant Reading</vt:lpstr>
      <vt:lpstr>Distant Reading</vt:lpstr>
      <vt:lpstr>Distant Reading</vt:lpstr>
      <vt:lpstr>Anatomy of a Text Analysis Project</vt:lpstr>
      <vt:lpstr>Text Corpus</vt:lpstr>
      <vt:lpstr>CLAWS: Part of Speech Tagging</vt:lpstr>
      <vt:lpstr>Geographical Analysis</vt:lpstr>
      <vt:lpstr>Geographical Analysis</vt:lpstr>
      <vt:lpstr>USAS: Semantic Parsing</vt:lpstr>
      <vt:lpstr>GIS Mapping: Topic ‘War’</vt:lpstr>
      <vt:lpstr>GIS Mapping: Topic ‘Money’</vt:lpstr>
      <vt:lpstr>Text Analysis</vt:lpstr>
      <vt:lpstr>You talk now.</vt:lpstr>
      <vt:lpstr>Digital Editions</vt:lpstr>
      <vt:lpstr>TEI Encoding</vt:lpstr>
      <vt:lpstr>Brown Women Writer’s Project</vt:lpstr>
      <vt:lpstr>Digital Editions</vt:lpstr>
      <vt:lpstr>Digital Archives</vt:lpstr>
      <vt:lpstr>Big Data</vt:lpstr>
      <vt:lpstr>Text Visualization</vt:lpstr>
      <vt:lpstr>Structural Analysis of Music</vt:lpstr>
      <vt:lpstr>Authorship Analysis</vt:lpstr>
      <vt:lpstr>Visual Narratives</vt:lpstr>
      <vt:lpstr>Tool Building</vt:lpstr>
      <vt:lpstr>DH Apps</vt:lpstr>
      <vt:lpstr>You talk now.</vt:lpstr>
      <vt:lpstr>DH Theory</vt:lpstr>
      <vt:lpstr>Slide 33</vt:lpstr>
      <vt:lpstr>The Spatial Turn</vt:lpstr>
      <vt:lpstr>GIS &amp; Mapping</vt:lpstr>
      <vt:lpstr>Slide 36</vt:lpstr>
      <vt:lpstr>Slide 37</vt:lpstr>
      <vt:lpstr>Slide 38</vt:lpstr>
      <vt:lpstr>GIS Narratives</vt:lpstr>
      <vt:lpstr>Multimedia Forms</vt:lpstr>
      <vt:lpstr>Printed Text</vt:lpstr>
      <vt:lpstr>Images</vt:lpstr>
      <vt:lpstr>Gaming</vt:lpstr>
      <vt:lpstr>Interactive Forms</vt:lpstr>
      <vt:lpstr>You talk now.</vt:lpstr>
      <vt:lpstr>Collaboration</vt:lpstr>
      <vt:lpstr>You talk now.</vt:lpstr>
      <vt:lpstr>Is it still humanities?</vt:lpstr>
      <vt:lpstr>Slide 49</vt:lpstr>
    </vt:vector>
  </TitlesOfParts>
  <Company>Memorial University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Humanities</dc:title>
  <dc:creator>Lisa Goddard</dc:creator>
  <cp:lastModifiedBy>Lisa Goddard</cp:lastModifiedBy>
  <cp:revision>276</cp:revision>
  <dcterms:created xsi:type="dcterms:W3CDTF">2012-09-23T14:57:47Z</dcterms:created>
  <dcterms:modified xsi:type="dcterms:W3CDTF">2012-10-02T17:04:14Z</dcterms:modified>
</cp:coreProperties>
</file>