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3BD9B-4BC6-4BBF-BC42-04DB7D21BCC3}" type="datetimeFigureOut">
              <a:rPr lang="en-CA" smtClean="0"/>
              <a:t>22/08/2013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24BAD-AA03-4305-A6C2-57F3363032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321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political constraints, lack of citizen education on LED, and low technical expertise of local government leaders and officials have resulted in the low investment of municipalities in LED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3714-DB99-497D-9401-44EAFD8E52C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3714-DB99-497D-9401-44EAFD8E52C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Until recently,</a:t>
            </a:r>
            <a:r>
              <a:rPr lang="en-US" baseline="0" dirty="0" smtClean="0"/>
              <a:t> you were jailed if you went bankrupt.  Now you can expect to have no ability to secure credit for the rest of your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3714-DB99-497D-9401-44EAFD8E52C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200" b="1" dirty="0" smtClean="0"/>
              <a:t>Municipal Government</a:t>
            </a:r>
          </a:p>
          <a:p>
            <a:pPr marL="514350" indent="-514350">
              <a:buNone/>
            </a:pPr>
            <a:r>
              <a:rPr lang="en-US" sz="1200" dirty="0" smtClean="0"/>
              <a:t>	</a:t>
            </a:r>
            <a:r>
              <a:rPr lang="en-US" sz="1200" b="1" u="sng" dirty="0" smtClean="0"/>
              <a:t>Observations:</a:t>
            </a:r>
          </a:p>
          <a:p>
            <a:pPr lvl="0"/>
            <a:r>
              <a:rPr lang="en-US" sz="1200" dirty="0" smtClean="0"/>
              <a:t>Need for stability within municipal governments, changeover of staff identified as a risk</a:t>
            </a:r>
          </a:p>
          <a:p>
            <a:pPr lvl="0"/>
            <a:r>
              <a:rPr lang="en-US" sz="1200" dirty="0" smtClean="0"/>
              <a:t>Need a method for working with associations of producers</a:t>
            </a:r>
          </a:p>
          <a:p>
            <a:pPr lvl="0"/>
            <a:r>
              <a:rPr lang="en-US" sz="1200" dirty="0" smtClean="0"/>
              <a:t>Need to have some income for the municipality, practically all revenue is from top-down sources</a:t>
            </a:r>
          </a:p>
          <a:p>
            <a:pPr lvl="0"/>
            <a:r>
              <a:rPr lang="en-US" sz="1200" dirty="0" smtClean="0"/>
              <a:t>Spending rules and criteria are not clear</a:t>
            </a:r>
          </a:p>
          <a:p>
            <a:pPr marL="514350" indent="-514350">
              <a:buAutoNum type="arabicPeriod" startAt="2"/>
            </a:pPr>
            <a:r>
              <a:rPr lang="en-US" b="1" dirty="0" smtClean="0"/>
              <a:t>Associations of Producers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b="1" u="sng" dirty="0" smtClean="0"/>
              <a:t>Observations:</a:t>
            </a:r>
          </a:p>
          <a:p>
            <a:pPr lvl="0"/>
            <a:r>
              <a:rPr lang="en-US" dirty="0" smtClean="0"/>
              <a:t>Lack of technical capacity within members of the association</a:t>
            </a:r>
          </a:p>
          <a:p>
            <a:pPr lvl="0"/>
            <a:r>
              <a:rPr lang="en-US" dirty="0" smtClean="0"/>
              <a:t>Members of associations express discontent with current system</a:t>
            </a:r>
          </a:p>
          <a:p>
            <a:pPr lvl="0"/>
            <a:r>
              <a:rPr lang="en-US" dirty="0" smtClean="0"/>
              <a:t>Duplication of resources in similar associations doing similar tasks (two pepper grinding coops within 10 min of each other)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3714-DB99-497D-9401-44EAFD8E52C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4FEF-7026-4ACC-B625-E2078B10BB78}" type="datetimeFigureOut">
              <a:rPr lang="en-CA" smtClean="0"/>
              <a:t>22/08/2013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5BFF-F6AF-4B49-8221-3688A8F124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427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4FEF-7026-4ACC-B625-E2078B10BB78}" type="datetimeFigureOut">
              <a:rPr lang="en-CA" smtClean="0"/>
              <a:t>22/08/2013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5BFF-F6AF-4B49-8221-3688A8F124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323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4FEF-7026-4ACC-B625-E2078B10BB78}" type="datetimeFigureOut">
              <a:rPr lang="en-CA" smtClean="0"/>
              <a:t>22/08/2013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5BFF-F6AF-4B49-8221-3688A8F124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800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4FEF-7026-4ACC-B625-E2078B10BB78}" type="datetimeFigureOut">
              <a:rPr lang="en-CA" smtClean="0"/>
              <a:t>22/08/2013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5BFF-F6AF-4B49-8221-3688A8F124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51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4FEF-7026-4ACC-B625-E2078B10BB78}" type="datetimeFigureOut">
              <a:rPr lang="en-CA" smtClean="0"/>
              <a:t>22/08/2013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5BFF-F6AF-4B49-8221-3688A8F124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103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4FEF-7026-4ACC-B625-E2078B10BB78}" type="datetimeFigureOut">
              <a:rPr lang="en-CA" smtClean="0"/>
              <a:t>22/08/2013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5BFF-F6AF-4B49-8221-3688A8F124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28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4FEF-7026-4ACC-B625-E2078B10BB78}" type="datetimeFigureOut">
              <a:rPr lang="en-CA" smtClean="0"/>
              <a:t>22/08/2013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5BFF-F6AF-4B49-8221-3688A8F124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515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4FEF-7026-4ACC-B625-E2078B10BB78}" type="datetimeFigureOut">
              <a:rPr lang="en-CA" smtClean="0"/>
              <a:t>22/08/2013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5BFF-F6AF-4B49-8221-3688A8F124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335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4FEF-7026-4ACC-B625-E2078B10BB78}" type="datetimeFigureOut">
              <a:rPr lang="en-CA" smtClean="0"/>
              <a:t>22/08/2013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5BFF-F6AF-4B49-8221-3688A8F124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275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4FEF-7026-4ACC-B625-E2078B10BB78}" type="datetimeFigureOut">
              <a:rPr lang="en-CA" smtClean="0"/>
              <a:t>22/08/2013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5BFF-F6AF-4B49-8221-3688A8F124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346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4FEF-7026-4ACC-B625-E2078B10BB78}" type="datetimeFigureOut">
              <a:rPr lang="en-CA" smtClean="0"/>
              <a:t>22/08/2013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5BFF-F6AF-4B49-8221-3688A8F124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79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24FEF-7026-4ACC-B625-E2078B10BB78}" type="datetimeFigureOut">
              <a:rPr lang="en-CA" smtClean="0"/>
              <a:t>22/08/2013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C5BFF-F6AF-4B49-8221-3688A8F124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883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m.ca/home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lag_of_Bolivia_(state).sv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upload.wikimedia.org/wikipedia/commons/f/f3/Bolivia_(orthographic_projection).svg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088232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en-CA" sz="3200" dirty="0">
                <a:solidFill>
                  <a:prstClr val="black"/>
                </a:solidFill>
                <a:ea typeface="+mn-ea"/>
                <a:cs typeface="+mn-cs"/>
              </a:rPr>
              <a:t>Farmers in Padilla: A Case Study of Engagement Among a Small Community in Bolivia, the City of Corner Brook, and International Business Students at Grenfell Campus, Memorial University</a:t>
            </a:r>
            <a:br>
              <a:rPr lang="en-CA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448272"/>
          </a:xfrm>
        </p:spPr>
        <p:txBody>
          <a:bodyPr>
            <a:normAutofit fontScale="55000" lnSpcReduction="20000"/>
          </a:bodyPr>
          <a:lstStyle/>
          <a:p>
            <a:r>
              <a:rPr lang="en-CA" dirty="0" smtClean="0">
                <a:solidFill>
                  <a:prstClr val="black"/>
                </a:solidFill>
              </a:rPr>
              <a:t>Mike Jackson, City of Corner Brook</a:t>
            </a:r>
          </a:p>
          <a:p>
            <a:r>
              <a:rPr lang="en-CA" dirty="0" smtClean="0">
                <a:solidFill>
                  <a:prstClr val="black"/>
                </a:solidFill>
              </a:rPr>
              <a:t>Jose Lam, Grenfell Campus</a:t>
            </a:r>
          </a:p>
          <a:p>
            <a:r>
              <a:rPr lang="en-CA" dirty="0" smtClean="0">
                <a:solidFill>
                  <a:prstClr val="black"/>
                </a:solidFill>
              </a:rPr>
              <a:t>Kathleen Penney, Grenfell Campus</a:t>
            </a:r>
          </a:p>
          <a:p>
            <a:r>
              <a:rPr lang="en-CA" dirty="0" smtClean="0">
                <a:solidFill>
                  <a:prstClr val="black"/>
                </a:solidFill>
              </a:rPr>
              <a:t>Rebecca </a:t>
            </a:r>
            <a:r>
              <a:rPr lang="en-CA" dirty="0" err="1" smtClean="0">
                <a:solidFill>
                  <a:prstClr val="black"/>
                </a:solidFill>
              </a:rPr>
              <a:t>Pevie</a:t>
            </a:r>
            <a:r>
              <a:rPr lang="en-CA" dirty="0" smtClean="0">
                <a:solidFill>
                  <a:prstClr val="black"/>
                </a:solidFill>
              </a:rPr>
              <a:t>, Grenfell Campus</a:t>
            </a:r>
          </a:p>
          <a:p>
            <a:r>
              <a:rPr lang="en-CA" dirty="0" smtClean="0">
                <a:solidFill>
                  <a:prstClr val="black"/>
                </a:solidFill>
              </a:rPr>
              <a:t>Adrianna Saunders, </a:t>
            </a:r>
            <a:r>
              <a:rPr lang="en-CA" smtClean="0">
                <a:solidFill>
                  <a:prstClr val="black"/>
                </a:solidFill>
              </a:rPr>
              <a:t>Grenfell </a:t>
            </a:r>
            <a:r>
              <a:rPr lang="en-CA" smtClean="0">
                <a:solidFill>
                  <a:prstClr val="black"/>
                </a:solidFill>
              </a:rPr>
              <a:t>Campus</a:t>
            </a:r>
          </a:p>
          <a:p>
            <a:endParaRPr lang="en-CA" dirty="0" smtClean="0">
              <a:solidFill>
                <a:prstClr val="black"/>
              </a:solidFill>
            </a:endParaRPr>
          </a:p>
          <a:p>
            <a:r>
              <a:rPr lang="en-CA" dirty="0" smtClean="0">
                <a:solidFill>
                  <a:prstClr val="black"/>
                </a:solidFill>
              </a:rPr>
              <a:t>2013 </a:t>
            </a:r>
            <a:r>
              <a:rPr lang="en-CA" dirty="0">
                <a:solidFill>
                  <a:prstClr val="black"/>
                </a:solidFill>
              </a:rPr>
              <a:t>CUEXPO, Corner Brook, </a:t>
            </a:r>
            <a:r>
              <a:rPr lang="en-CA" dirty="0" smtClean="0">
                <a:solidFill>
                  <a:prstClr val="black"/>
                </a:solidFill>
              </a:rPr>
              <a:t>Newfoundland</a:t>
            </a:r>
          </a:p>
          <a:p>
            <a:r>
              <a:rPr lang="en-CA" dirty="0" smtClean="0">
                <a:solidFill>
                  <a:prstClr val="black"/>
                </a:solidFill>
              </a:rPr>
              <a:t>June 14, 2013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267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Public Consultation</a:t>
            </a:r>
            <a:endParaRPr lang="en-US" dirty="0"/>
          </a:p>
        </p:txBody>
      </p:sp>
      <p:pic>
        <p:nvPicPr>
          <p:cNvPr id="6146" name="Picture 2" descr="C:\Mike\Bolivia\pictures\Neville's Bolivia pictures 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4267200" cy="2743200"/>
          </a:xfrm>
          <a:prstGeom prst="rect">
            <a:avLst/>
          </a:prstGeom>
          <a:noFill/>
        </p:spPr>
      </p:pic>
      <p:pic>
        <p:nvPicPr>
          <p:cNvPr id="6147" name="Picture 3" descr="C:\Mike\Bolivia\pictures\Neville's Bolivia pictures 14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0800000">
            <a:off x="4495800" y="838200"/>
            <a:ext cx="4419600" cy="2743200"/>
          </a:xfrm>
          <a:prstGeom prst="rect">
            <a:avLst/>
          </a:prstGeom>
          <a:noFill/>
        </p:spPr>
      </p:pic>
      <p:pic>
        <p:nvPicPr>
          <p:cNvPr id="6148" name="Picture 4" descr="C:\Mike\Bolivia\pictures\Neville's Bolivia pictures 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657600"/>
            <a:ext cx="4267200" cy="3048000"/>
          </a:xfrm>
          <a:prstGeom prst="rect">
            <a:avLst/>
          </a:prstGeom>
          <a:noFill/>
        </p:spPr>
      </p:pic>
      <p:pic>
        <p:nvPicPr>
          <p:cNvPr id="6149" name="Picture 5" descr="C:\Mike\Bolivia\pictures\Neville's Bolivia pictures 1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657600"/>
            <a:ext cx="44958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550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Municipal Staff Consultation</a:t>
            </a:r>
            <a:endParaRPr lang="en-US" dirty="0"/>
          </a:p>
        </p:txBody>
      </p:sp>
      <p:pic>
        <p:nvPicPr>
          <p:cNvPr id="7170" name="Picture 2" descr="C:\Mike\Bolivia\pictures\Neville's Bolivia pictures 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4191000" cy="2667000"/>
          </a:xfrm>
          <a:prstGeom prst="rect">
            <a:avLst/>
          </a:prstGeom>
          <a:noFill/>
        </p:spPr>
      </p:pic>
      <p:pic>
        <p:nvPicPr>
          <p:cNvPr id="7171" name="Picture 3" descr="C:\Mike\Bolivia\pictures\Neville's Bolivia pictures 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10000"/>
            <a:ext cx="3962400" cy="2667000"/>
          </a:xfrm>
          <a:prstGeom prst="rect">
            <a:avLst/>
          </a:prstGeom>
          <a:noFill/>
        </p:spPr>
      </p:pic>
      <p:pic>
        <p:nvPicPr>
          <p:cNvPr id="7172" name="Picture 4" descr="C:\Mike\Bolivia\pictures\Neville's Bolivia pictures 1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066800"/>
            <a:ext cx="71628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26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Padilla</a:t>
            </a:r>
            <a:endParaRPr lang="en-US" dirty="0"/>
          </a:p>
        </p:txBody>
      </p:sp>
      <p:pic>
        <p:nvPicPr>
          <p:cNvPr id="8194" name="Picture 2" descr="C:\Mike\Bolivia\pictures\Neville's Bolivia pictures 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4419600" cy="2667000"/>
          </a:xfrm>
          <a:prstGeom prst="rect">
            <a:avLst/>
          </a:prstGeom>
          <a:noFill/>
        </p:spPr>
      </p:pic>
      <p:pic>
        <p:nvPicPr>
          <p:cNvPr id="8195" name="Picture 3" descr="C:\Mike\Bolivia\pictures\Neville's Bolivia pictures 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762000"/>
            <a:ext cx="4267200" cy="2667000"/>
          </a:xfrm>
          <a:prstGeom prst="rect">
            <a:avLst/>
          </a:prstGeom>
          <a:noFill/>
        </p:spPr>
      </p:pic>
      <p:pic>
        <p:nvPicPr>
          <p:cNvPr id="8196" name="Picture 4" descr="C:\Mike\Bolivia\pictures\Neville's Bolivia pictures 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505200"/>
            <a:ext cx="4419600" cy="3124200"/>
          </a:xfrm>
          <a:prstGeom prst="rect">
            <a:avLst/>
          </a:prstGeom>
          <a:noFill/>
        </p:spPr>
      </p:pic>
      <p:pic>
        <p:nvPicPr>
          <p:cNvPr id="8197" name="Picture 5" descr="C:\Mike\Bolivia\pictures\Neville's Bolivia pictures 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505200"/>
            <a:ext cx="42672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1928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Padilla</a:t>
            </a:r>
            <a:endParaRPr lang="en-US" dirty="0"/>
          </a:p>
        </p:txBody>
      </p:sp>
      <p:pic>
        <p:nvPicPr>
          <p:cNvPr id="9218" name="Picture 2" descr="C:\Mike\Bolivia\pictures\Neville's Bolivia pictures 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4191000" cy="2667000"/>
          </a:xfrm>
          <a:prstGeom prst="rect">
            <a:avLst/>
          </a:prstGeom>
          <a:noFill/>
        </p:spPr>
      </p:pic>
      <p:pic>
        <p:nvPicPr>
          <p:cNvPr id="9219" name="Picture 3" descr="C:\Mike\Bolivia\pictures\Neville's Bolivia pictures 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838200"/>
            <a:ext cx="4419600" cy="2667000"/>
          </a:xfrm>
          <a:prstGeom prst="rect">
            <a:avLst/>
          </a:prstGeom>
          <a:noFill/>
        </p:spPr>
      </p:pic>
      <p:pic>
        <p:nvPicPr>
          <p:cNvPr id="9220" name="Picture 4" descr="C:\Mike\Bolivia\pictures\Neville's Bolivia pictures 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81400"/>
            <a:ext cx="4191000" cy="3048000"/>
          </a:xfrm>
          <a:prstGeom prst="rect">
            <a:avLst/>
          </a:prstGeom>
          <a:noFill/>
        </p:spPr>
      </p:pic>
      <p:pic>
        <p:nvPicPr>
          <p:cNvPr id="9221" name="Picture 5" descr="C:\Mike\Bolivia\pictures\Neville's Bolivia pictures 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581400"/>
            <a:ext cx="44196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7266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Lack of 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Lack of coordination between Associations and with the Municipality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Lack of Municipal policies to support entrepreneurship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Lack of technology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Lack of Citizen participation in decision making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Lack of trust on the part of producers and small business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Poor quality 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Lack of specialization, </a:t>
            </a:r>
            <a:r>
              <a:rPr lang="en-US" sz="2400" smtClean="0"/>
              <a:t>primary producers only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 descr="Corner Brook logo without word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334000"/>
            <a:ext cx="325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8361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focus of our demonstration project to be divided in three areas: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Municipal government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Associations of Producers (corn, pepper, peanuts,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Entrepreneurship Education &amp; Training</a:t>
            </a:r>
          </a:p>
          <a:p>
            <a:endParaRPr lang="en-US" dirty="0"/>
          </a:p>
        </p:txBody>
      </p:sp>
      <p:pic>
        <p:nvPicPr>
          <p:cNvPr id="4" name="Picture 3" descr="Corner Brook logo without word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5486400"/>
            <a:ext cx="325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8137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International Business Project: Feasibility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4664"/>
            <a:ext cx="2895600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29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T</a:t>
            </a:r>
            <a:r>
              <a:rPr lang="en-US" dirty="0" smtClean="0"/>
              <a:t>aken </a:t>
            </a:r>
            <a:r>
              <a:rPr lang="en-US" dirty="0"/>
              <a:t>on by the </a:t>
            </a:r>
            <a:r>
              <a:rPr lang="en-US" dirty="0" smtClean="0"/>
              <a:t>City </a:t>
            </a:r>
            <a:r>
              <a:rPr lang="en-US" dirty="0"/>
              <a:t>C</a:t>
            </a:r>
            <a:r>
              <a:rPr lang="en-US" dirty="0" smtClean="0"/>
              <a:t>ouncil of </a:t>
            </a:r>
            <a:r>
              <a:rPr lang="en-US" dirty="0"/>
              <a:t>Corner </a:t>
            </a:r>
            <a:r>
              <a:rPr lang="en-US" dirty="0" smtClean="0"/>
              <a:t>Brook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Council travelled to Padilla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Officials for Bolivia visited Corner Brook</a:t>
            </a:r>
            <a:endParaRPr lang="en-US" dirty="0"/>
          </a:p>
        </p:txBody>
      </p:sp>
      <p:pic>
        <p:nvPicPr>
          <p:cNvPr id="4098" name="Picture 2" descr="http://www.carp.ca/wp-content/uploads/2011/09/newfoundland-fla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29200"/>
            <a:ext cx="198373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worldatlas.com/webimage/flags/countrys/zzzflags/bolarg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029200"/>
            <a:ext cx="1828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180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Information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http://data.un.org/_Images/Maps/Bolivia_(Plurinational_State_of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67932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24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Distance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Language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Project Challenges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590800"/>
            <a:ext cx="4595586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621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Municipal Partners </a:t>
            </a:r>
          </a:p>
          <a:p>
            <a:pPr algn="ctr">
              <a:buNone/>
            </a:pPr>
            <a:r>
              <a:rPr lang="en-US" sz="4000" dirty="0" smtClean="0"/>
              <a:t>In Economic Development </a:t>
            </a:r>
          </a:p>
          <a:p>
            <a:pPr algn="ctr">
              <a:buNone/>
            </a:pPr>
            <a:r>
              <a:rPr lang="en-US" sz="4000" dirty="0" smtClean="0"/>
              <a:t>Corner Brook, NL and Padilla, Bolivia</a:t>
            </a:r>
          </a:p>
        </p:txBody>
      </p:sp>
      <p:pic>
        <p:nvPicPr>
          <p:cNvPr id="4" name="Picture 3" descr="Corner Brook logo without wor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50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0928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Gathered information from internet and library sources</a:t>
            </a:r>
          </a:p>
          <a:p>
            <a:r>
              <a:rPr lang="en-US" dirty="0" smtClean="0"/>
              <a:t>Discussed the ongoing project with Mike Jackson</a:t>
            </a:r>
          </a:p>
          <a:p>
            <a:r>
              <a:rPr lang="en-US" dirty="0" smtClean="0"/>
              <a:t>Chose peanuts over peppers, garlic and beans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056" y="4267200"/>
            <a:ext cx="3317889" cy="23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86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Statement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Help the small town of Padilla, Bolivia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Educate Citizens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Increase Household Income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Reduce Amount of Youth Leaving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Export </a:t>
            </a:r>
            <a:r>
              <a:rPr lang="en-US" dirty="0"/>
              <a:t>P</a:t>
            </a:r>
            <a:r>
              <a:rPr lang="en-US" dirty="0" smtClean="0"/>
              <a:t>eanuts to Canada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124200"/>
            <a:ext cx="3220128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9398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Industry/Market Feasibility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Industry Attractiveness </a:t>
            </a:r>
          </a:p>
          <a:p>
            <a:r>
              <a:rPr lang="en-US" dirty="0" smtClean="0"/>
              <a:t>Target Marketing Attractiveness </a:t>
            </a:r>
          </a:p>
          <a:p>
            <a:r>
              <a:rPr lang="en-US" dirty="0" smtClean="0"/>
              <a:t>Timeliness of Entry into the Target Market </a:t>
            </a:r>
            <a:endParaRPr lang="en-US" dirty="0"/>
          </a:p>
        </p:txBody>
      </p:sp>
      <p:pic>
        <p:nvPicPr>
          <p:cNvPr id="3074" name="Picture 2" descr="http://www.krema.com/images/PeanutsBL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38600"/>
            <a:ext cx="2895600" cy="193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99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Attractiveness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7612064" cy="418203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80% of peanuts within Canada come from U.S.</a:t>
            </a:r>
          </a:p>
          <a:p>
            <a:r>
              <a:rPr lang="en-US" dirty="0" smtClean="0"/>
              <a:t>Canada produces a couple hundred Tons per year while 87,640 is imported in</a:t>
            </a:r>
          </a:p>
          <a:p>
            <a:r>
              <a:rPr lang="en-US" dirty="0" smtClean="0"/>
              <a:t>U.S. has excellent growing conditions and advance technology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4267200"/>
            <a:ext cx="3441700" cy="22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67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1905000"/>
            <a:ext cx="11938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286000"/>
            <a:ext cx="2260600" cy="168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648200"/>
            <a:ext cx="1651000" cy="165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5257800"/>
            <a:ext cx="1892300" cy="72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5562600"/>
            <a:ext cx="2628900" cy="6338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2200" y="1752600"/>
            <a:ext cx="2730500" cy="3441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19812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40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Farmers Prowess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Passion for the Business</a:t>
            </a:r>
          </a:p>
          <a:p>
            <a:r>
              <a:rPr lang="en-CA" dirty="0" smtClean="0"/>
              <a:t>Industry Experience</a:t>
            </a:r>
          </a:p>
          <a:p>
            <a:r>
              <a:rPr lang="en-CA" dirty="0" smtClean="0"/>
              <a:t>Entrepreneurial Experience</a:t>
            </a:r>
          </a:p>
          <a:p>
            <a:r>
              <a:rPr lang="en-CA" dirty="0" smtClean="0"/>
              <a:t>Experience and Expertise in Cash Flow Management</a:t>
            </a:r>
          </a:p>
          <a:p>
            <a:r>
              <a:rPr lang="en-CA" dirty="0" smtClean="0"/>
              <a:t>College Education</a:t>
            </a:r>
            <a:endParaRPr lang="en-CA" dirty="0"/>
          </a:p>
        </p:txBody>
      </p:sp>
      <p:pic>
        <p:nvPicPr>
          <p:cNvPr id="33794" name="Picture 2" descr="http://www.seriouseats.com/images/20091103-peanutfarm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52600"/>
            <a:ext cx="3124656" cy="20872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99654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Target Market Attractiveness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676400"/>
            <a:ext cx="7612064" cy="418203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Targeting People who wish to purchase Virginia Peanuts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Bolivia grows “giant breeds” of Virginia Peanuts  </a:t>
            </a:r>
          </a:p>
          <a:p>
            <a:pPr lvl="1"/>
            <a:r>
              <a:rPr lang="en-US" dirty="0" smtClean="0"/>
              <a:t>Helping farmers of Padilla </a:t>
            </a:r>
          </a:p>
          <a:p>
            <a:r>
              <a:rPr lang="en-US" dirty="0" smtClean="0"/>
              <a:t>Disadvantage</a:t>
            </a:r>
          </a:p>
          <a:p>
            <a:pPr lvl="1"/>
            <a:r>
              <a:rPr lang="en-US" dirty="0" smtClean="0"/>
              <a:t>Competitors have high net income and are well known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43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Timeliness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5174" y="2070846"/>
            <a:ext cx="7616825" cy="4253754"/>
          </a:xfrm>
        </p:spPr>
        <p:txBody>
          <a:bodyPr>
            <a:normAutofit/>
          </a:bodyPr>
          <a:lstStyle/>
          <a:p>
            <a:r>
              <a:rPr lang="en-US" dirty="0" smtClean="0"/>
              <a:t>Open Window of Opportunity </a:t>
            </a:r>
          </a:p>
          <a:p>
            <a:pPr lvl="1"/>
            <a:r>
              <a:rPr lang="en-US" dirty="0" smtClean="0"/>
              <a:t>1 in 10 Canadians consuming peanuts daily and 2 in 5 weekly</a:t>
            </a:r>
          </a:p>
          <a:p>
            <a:pPr lvl="1"/>
            <a:r>
              <a:rPr lang="en-US" dirty="0" smtClean="0"/>
              <a:t>Innovative ideas for the usage of peanuts being developed</a:t>
            </a:r>
          </a:p>
          <a:p>
            <a:pPr lvl="1"/>
            <a:r>
              <a:rPr lang="en-US" dirty="0" smtClean="0"/>
              <a:t>No current peanut industry in Padilla </a:t>
            </a:r>
          </a:p>
          <a:p>
            <a:pPr lvl="1"/>
            <a:r>
              <a:rPr lang="en-US" dirty="0" smtClean="0"/>
              <a:t>12,000 farmers growing peanuts in Bolivia annually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4959536"/>
            <a:ext cx="3810000" cy="189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3899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Fair Trade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“Trade between nations that takes place under active government intervention to ensure that the companies of each nation receive their fair share of the economic benefits of trade; also called managed trade.” </a:t>
            </a:r>
            <a:endParaRPr lang="en-CA" dirty="0" smtClean="0"/>
          </a:p>
          <a:p>
            <a:r>
              <a:rPr lang="en-CA" dirty="0" smtClean="0"/>
              <a:t>Grown in last 20 years</a:t>
            </a:r>
          </a:p>
          <a:p>
            <a:r>
              <a:rPr lang="en-CA" dirty="0"/>
              <a:t>More than 1.2 million producers and workers in 58 developing countries now benefit </a:t>
            </a:r>
          </a:p>
        </p:txBody>
      </p:sp>
      <p:pic>
        <p:nvPicPr>
          <p:cNvPr id="3074" name="Picture 2" descr="http://upload.wikimedia.org/wikipedia/en/thumb/1/1b/Fairtrade.png/220px-Fairtra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148869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509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Fair Trade Help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elp </a:t>
            </a:r>
            <a:r>
              <a:rPr lang="en-US" dirty="0"/>
              <a:t>Bolivian </a:t>
            </a:r>
            <a:r>
              <a:rPr lang="en-US" dirty="0" smtClean="0"/>
              <a:t>Peanut Farmers </a:t>
            </a:r>
            <a:r>
              <a:rPr lang="en-US" dirty="0"/>
              <a:t>to ensure it is a </a:t>
            </a:r>
            <a:r>
              <a:rPr lang="en-US" dirty="0" smtClean="0"/>
              <a:t>Fair Trade</a:t>
            </a:r>
          </a:p>
          <a:p>
            <a:r>
              <a:rPr lang="en-US" dirty="0" smtClean="0"/>
              <a:t>Guarantee they </a:t>
            </a:r>
            <a:r>
              <a:rPr lang="en-US" dirty="0"/>
              <a:t>get </a:t>
            </a:r>
            <a:r>
              <a:rPr lang="en-US" dirty="0" smtClean="0"/>
              <a:t>a Profit </a:t>
            </a:r>
            <a:r>
              <a:rPr lang="en-US" dirty="0"/>
              <a:t>that is </a:t>
            </a:r>
            <a:r>
              <a:rPr lang="en-US" dirty="0" smtClean="0"/>
              <a:t>Equal</a:t>
            </a:r>
          </a:p>
          <a:p>
            <a:r>
              <a:rPr lang="en-US" dirty="0" smtClean="0"/>
              <a:t>Improve Quality of Life</a:t>
            </a:r>
          </a:p>
          <a:p>
            <a:r>
              <a:rPr lang="en-US" dirty="0" smtClean="0"/>
              <a:t>Everyone Wins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www.fairtrade.ca/step/images/t_header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27527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9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Mission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4191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Municipal Partners for Economic Development.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An International Program Co-managed by the Federation of Canadian Municipalities (FCM) and the Federation of Municipal Associations of Bolivia (FAM Bolivia).</a:t>
            </a:r>
          </a:p>
          <a:p>
            <a:r>
              <a:rPr lang="en-US" dirty="0" smtClean="0"/>
              <a:t>The City of Corner Brook was matched with the Municipality of Padilla, Bolivia to assist in Local Economic Development (LED).</a:t>
            </a:r>
            <a:endParaRPr lang="en-US" dirty="0"/>
          </a:p>
        </p:txBody>
      </p:sp>
      <p:pic>
        <p:nvPicPr>
          <p:cNvPr id="21506" name="Picture 2" descr="http://www.fcm.ca/prebuilt/images/logo-en.png">
            <a:hlinkClick r:id="rId3" tooltip="Hom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427038"/>
            <a:ext cx="2238375" cy="895351"/>
          </a:xfrm>
          <a:prstGeom prst="rect">
            <a:avLst/>
          </a:prstGeom>
          <a:noFill/>
        </p:spPr>
      </p:pic>
      <p:pic>
        <p:nvPicPr>
          <p:cNvPr id="21508" name="Picture 4" descr="http://www.fcm.ca/prebuilt/images/logo-en.png">
            <a:hlinkClick r:id="rId3" tooltip="Hom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427038"/>
            <a:ext cx="2238375" cy="895351"/>
          </a:xfrm>
          <a:prstGeom prst="rect">
            <a:avLst/>
          </a:prstGeom>
          <a:noFill/>
        </p:spPr>
      </p:pic>
      <p:pic>
        <p:nvPicPr>
          <p:cNvPr id="6" name="Picture 5" descr="Corner Brook logo without wordin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57912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8759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feasible</a:t>
            </a:r>
          </a:p>
          <a:p>
            <a:r>
              <a:rPr lang="en-US" dirty="0" smtClean="0"/>
              <a:t>Fair Trade distributor</a:t>
            </a:r>
          </a:p>
          <a:p>
            <a:r>
              <a:rPr lang="en-US" dirty="0" smtClean="0"/>
              <a:t>Market in Canada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44" y="4444378"/>
            <a:ext cx="1890712" cy="1699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06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Farmers in Padilla: A Case Study of Community-University Engagement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9138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 Engagement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6000" dirty="0" smtClean="0"/>
              <a:t>Think Global</a:t>
            </a:r>
          </a:p>
          <a:p>
            <a:pPr marL="0" indent="0" algn="ctr">
              <a:buNone/>
            </a:pP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1379845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 Engagement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6000" dirty="0" smtClean="0"/>
              <a:t>Benefits to stakeholders</a:t>
            </a:r>
          </a:p>
          <a:p>
            <a:pPr marL="0" indent="0" algn="ctr">
              <a:buNone/>
            </a:pPr>
            <a:r>
              <a:rPr lang="en-CA" sz="3600" dirty="0" smtClean="0"/>
              <a:t>Farmers in Padilla</a:t>
            </a:r>
          </a:p>
          <a:p>
            <a:pPr marL="0" indent="0" algn="ctr">
              <a:buNone/>
            </a:pPr>
            <a:r>
              <a:rPr lang="en-CA" sz="3600" dirty="0" smtClean="0"/>
              <a:t>City of Padilla</a:t>
            </a:r>
          </a:p>
          <a:p>
            <a:pPr marL="0" indent="0" algn="ctr">
              <a:buNone/>
            </a:pPr>
            <a:r>
              <a:rPr lang="en-CA" sz="3600" dirty="0" smtClean="0"/>
              <a:t>City of Corner Brook</a:t>
            </a:r>
          </a:p>
          <a:p>
            <a:pPr marL="0" indent="0" algn="ctr">
              <a:buNone/>
            </a:pPr>
            <a:r>
              <a:rPr lang="en-CA" sz="3600" dirty="0" smtClean="0"/>
              <a:t>Grenfell Campus</a:t>
            </a:r>
          </a:p>
          <a:p>
            <a:pPr marL="0" indent="0" algn="ctr">
              <a:buNone/>
            </a:pPr>
            <a:r>
              <a:rPr lang="en-CA" sz="3600" dirty="0" smtClean="0"/>
              <a:t>Students</a:t>
            </a:r>
          </a:p>
          <a:p>
            <a:pPr marL="0" indent="0">
              <a:buNone/>
            </a:pP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3487540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 Engagement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sz="6000" dirty="0" smtClean="0"/>
              <a:t>Lessons Learned</a:t>
            </a:r>
          </a:p>
          <a:p>
            <a:r>
              <a:rPr lang="en-CA" dirty="0" smtClean="0"/>
              <a:t>Opportunity to help with social and economic development</a:t>
            </a:r>
            <a:endParaRPr lang="en-CA" dirty="0"/>
          </a:p>
          <a:p>
            <a:r>
              <a:rPr lang="en-CA" dirty="0" smtClean="0"/>
              <a:t>Opportunity to share knowledge and ideas</a:t>
            </a:r>
          </a:p>
          <a:p>
            <a:r>
              <a:rPr lang="en-CA" dirty="0" smtClean="0"/>
              <a:t>Opportunity to make a difference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512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ner Brook logo without wor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715000"/>
            <a:ext cx="325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upload.wikimedia.org/wikipedia/commons/thumb/d/de/Flag_of_Bolivia_%28state%29.svg/125px-Flag_of_Bolivia_%28state%29.svg.png">
            <a:hlinkClick r:id="rId3" tooltip="Flag of Bolivia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715000"/>
            <a:ext cx="1190625" cy="809626"/>
          </a:xfrm>
          <a:prstGeom prst="rect">
            <a:avLst/>
          </a:prstGeom>
          <a:noFill/>
        </p:spPr>
      </p:pic>
      <p:pic>
        <p:nvPicPr>
          <p:cNvPr id="17412" name="Picture 4" descr="File:Bolivia (orthographic projection)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685800"/>
            <a:ext cx="6096000" cy="5798634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>
            <a:off x="3048000" y="1981200"/>
            <a:ext cx="2438400" cy="304800"/>
          </a:xfrm>
          <a:prstGeom prst="straightConnector1">
            <a:avLst/>
          </a:prstGeom>
          <a:ln w="25400" cmpd="sng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43400" y="3352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Bolivia</a:t>
            </a:r>
          </a:p>
        </p:txBody>
      </p:sp>
    </p:spTree>
    <p:extLst>
      <p:ext uri="{BB962C8B-B14F-4D97-AF65-F5344CB8AC3E}">
        <p14:creationId xmlns:p14="http://schemas.microsoft.com/office/powerpoint/2010/main" val="299358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Bolivia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Capital City - Sucre  - 300,000</a:t>
            </a:r>
          </a:p>
          <a:p>
            <a:r>
              <a:rPr lang="en-US" sz="2800" dirty="0" smtClean="0"/>
              <a:t>Largest City - Santa Cruz – 1.5 million</a:t>
            </a:r>
          </a:p>
          <a:p>
            <a:r>
              <a:rPr lang="en-US" sz="2800" dirty="0" smtClean="0"/>
              <a:t>Official Language - Spanish</a:t>
            </a:r>
          </a:p>
          <a:p>
            <a:r>
              <a:rPr lang="en-US" sz="2800" dirty="0" smtClean="0"/>
              <a:t>Total Population - 11 million</a:t>
            </a:r>
          </a:p>
          <a:p>
            <a:r>
              <a:rPr lang="en-US" sz="2800" dirty="0" smtClean="0"/>
              <a:t>Average Income - $1800 US</a:t>
            </a:r>
          </a:p>
          <a:p>
            <a:r>
              <a:rPr lang="en-US" sz="2800" dirty="0" smtClean="0"/>
              <a:t>Currency – Boliviano</a:t>
            </a:r>
          </a:p>
          <a:p>
            <a:r>
              <a:rPr lang="en-US" sz="2800" dirty="0" smtClean="0"/>
              <a:t>Poorest &amp; Least developed country in Latin America</a:t>
            </a:r>
          </a:p>
          <a:p>
            <a:r>
              <a:rPr lang="en-US" sz="2800" dirty="0" smtClean="0"/>
              <a:t>However, it is one of the richest in terms of Natural Resources (sound familiar?)</a:t>
            </a:r>
          </a:p>
          <a:p>
            <a:r>
              <a:rPr lang="en-US" sz="2800" dirty="0" smtClean="0"/>
              <a:t>Resources include: Tin, Silver, Hydrocarbons, Lithium(up to 70% of the world’s reserves) because of their Lithium some call Bolivia the “Saudi Arabia of the Green World”.</a:t>
            </a:r>
          </a:p>
          <a:p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orner Brook logo without wor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715000"/>
            <a:ext cx="325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116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Padilla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Padilla is a municipality made up of 59 communities, located in the department of Chuquisaca and in the province of Tomina.</a:t>
            </a:r>
          </a:p>
          <a:p>
            <a:r>
              <a:rPr lang="en-US" sz="2800" dirty="0" smtClean="0"/>
              <a:t>It was founded in 1583</a:t>
            </a:r>
          </a:p>
          <a:p>
            <a:r>
              <a:rPr lang="en-US" sz="2800" dirty="0" smtClean="0"/>
              <a:t>Population of 12000</a:t>
            </a:r>
          </a:p>
          <a:p>
            <a:r>
              <a:rPr lang="en-US" sz="2800" dirty="0" smtClean="0"/>
              <a:t>Elevation of 2086 meters</a:t>
            </a:r>
          </a:p>
          <a:p>
            <a:r>
              <a:rPr lang="en-US" sz="2800" dirty="0" smtClean="0"/>
              <a:t>Padilla lies in one of the poorest regions of Bolivia and has few natural resources.</a:t>
            </a:r>
          </a:p>
          <a:p>
            <a:r>
              <a:rPr lang="en-US" sz="2800" dirty="0" smtClean="0"/>
              <a:t>Economy based on agriculture – Corn, Potatoes, Beans, Wheat, Peanuts, Peppers and Stevia.</a:t>
            </a:r>
            <a:endParaRPr lang="en-US" sz="2800" dirty="0"/>
          </a:p>
        </p:txBody>
      </p:sp>
      <p:pic>
        <p:nvPicPr>
          <p:cNvPr id="4" name="Picture 3" descr="Corner Brook logo without wor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5791200"/>
            <a:ext cx="325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221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Journey to Padilla</a:t>
            </a:r>
            <a:endParaRPr lang="en-US" dirty="0"/>
          </a:p>
        </p:txBody>
      </p:sp>
      <p:pic>
        <p:nvPicPr>
          <p:cNvPr id="3074" name="Picture 2" descr="C:\Mike\Bolivia\pictures\Neville's Bolivia pictures 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46" y="990600"/>
            <a:ext cx="3977054" cy="2667000"/>
          </a:xfrm>
          <a:prstGeom prst="rect">
            <a:avLst/>
          </a:prstGeom>
          <a:noFill/>
        </p:spPr>
      </p:pic>
      <p:pic>
        <p:nvPicPr>
          <p:cNvPr id="3075" name="Picture 3" descr="C:\Mike\Bolivia\pictures\Neville's Bolivia pictures 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990600"/>
            <a:ext cx="4572000" cy="2667000"/>
          </a:xfrm>
          <a:prstGeom prst="rect">
            <a:avLst/>
          </a:prstGeom>
          <a:noFill/>
        </p:spPr>
      </p:pic>
      <p:pic>
        <p:nvPicPr>
          <p:cNvPr id="3076" name="Picture 4" descr="C:\Mike\Bolivia\pictures\Neville's Bolivia pictures 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714750"/>
            <a:ext cx="3962400" cy="2990850"/>
          </a:xfrm>
          <a:prstGeom prst="rect">
            <a:avLst/>
          </a:prstGeom>
          <a:noFill/>
        </p:spPr>
      </p:pic>
      <p:pic>
        <p:nvPicPr>
          <p:cNvPr id="3077" name="Picture 5" descr="C:\Mike\Bolivia\pictures\Neville's Bolivia pictures 0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733800"/>
            <a:ext cx="4503107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4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Welcome to Padilla</a:t>
            </a:r>
            <a:endParaRPr lang="en-US" dirty="0"/>
          </a:p>
        </p:txBody>
      </p:sp>
      <p:pic>
        <p:nvPicPr>
          <p:cNvPr id="4099" name="Picture 3" descr="C:\Mike\Bolivia\pictures\2 may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838200"/>
            <a:ext cx="3352800" cy="2822575"/>
          </a:xfrm>
          <a:prstGeom prst="rect">
            <a:avLst/>
          </a:prstGeom>
          <a:noFill/>
        </p:spPr>
      </p:pic>
      <p:pic>
        <p:nvPicPr>
          <p:cNvPr id="4100" name="Picture 4" descr="C:\Mike\Bolivia\pictures\Neville's Bolivia pictures 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33800"/>
            <a:ext cx="3657600" cy="2819400"/>
          </a:xfrm>
          <a:prstGeom prst="rect">
            <a:avLst/>
          </a:prstGeom>
          <a:noFill/>
        </p:spPr>
      </p:pic>
      <p:pic>
        <p:nvPicPr>
          <p:cNvPr id="4101" name="Picture 5" descr="C:\Mike\Bolivia\pictures\Neville's Bolivia pictures 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14902" y="3314702"/>
            <a:ext cx="2666996" cy="3810000"/>
          </a:xfrm>
          <a:prstGeom prst="rect">
            <a:avLst/>
          </a:prstGeom>
          <a:noFill/>
        </p:spPr>
      </p:pic>
      <p:pic>
        <p:nvPicPr>
          <p:cNvPr id="8" name="Picture 3" descr="C:\Users\USUARIO\Desktop\PMDE FCM FAM 2011\fotos visita CORNER BROOK\RECEPCION PADILLA\periódico 6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972599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06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Site Visits</a:t>
            </a:r>
            <a:endParaRPr lang="en-US" dirty="0"/>
          </a:p>
        </p:txBody>
      </p:sp>
      <p:pic>
        <p:nvPicPr>
          <p:cNvPr id="5122" name="Picture 2" descr="C:\Mike\Bolivia\pictures\Neville's Bolivia pictures 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3962400" cy="2819400"/>
          </a:xfrm>
          <a:prstGeom prst="rect">
            <a:avLst/>
          </a:prstGeom>
          <a:noFill/>
        </p:spPr>
      </p:pic>
      <p:pic>
        <p:nvPicPr>
          <p:cNvPr id="5123" name="Picture 3" descr="C:\Mike\Bolivia\pictures\Padilla - Peanut Associ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838201"/>
            <a:ext cx="4267200" cy="2819400"/>
          </a:xfrm>
          <a:prstGeom prst="rect">
            <a:avLst/>
          </a:prstGeom>
          <a:noFill/>
        </p:spPr>
      </p:pic>
      <p:pic>
        <p:nvPicPr>
          <p:cNvPr id="5125" name="Picture 5" descr="C:\Mike\Bolivia\pictures\Visit to local vocational scho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3962400" cy="2819400"/>
          </a:xfrm>
          <a:prstGeom prst="rect">
            <a:avLst/>
          </a:prstGeom>
          <a:noFill/>
        </p:spPr>
      </p:pic>
      <p:pic>
        <p:nvPicPr>
          <p:cNvPr id="8" name="Picture 3" descr="C:\Users\USUARIO\Desktop\PMDE FCM FAM 2011\fotos visita CORNER BROOK\VISITA CENTROS DE EDUCACION ALTERNATIVA\120920111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4267200" cy="27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83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794</Words>
  <Application>Microsoft Office PowerPoint</Application>
  <PresentationFormat>On-screen Show (4:3)</PresentationFormat>
  <Paragraphs>153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Farmers in Padilla: A Case Study of Engagement Among a Small Community in Bolivia, the City of Corner Brook, and International Business Students at Grenfell Campus, Memorial University </vt:lpstr>
      <vt:lpstr>PowerPoint Presentation</vt:lpstr>
      <vt:lpstr>The Mission</vt:lpstr>
      <vt:lpstr>PowerPoint Presentation</vt:lpstr>
      <vt:lpstr>Bolivia</vt:lpstr>
      <vt:lpstr>Padilla</vt:lpstr>
      <vt:lpstr>Journey to Padilla</vt:lpstr>
      <vt:lpstr>Welcome to Padilla</vt:lpstr>
      <vt:lpstr>Site Visits</vt:lpstr>
      <vt:lpstr>Public Consultation</vt:lpstr>
      <vt:lpstr>Municipal Staff Consultation</vt:lpstr>
      <vt:lpstr>Padilla</vt:lpstr>
      <vt:lpstr>Padilla</vt:lpstr>
      <vt:lpstr>Major Issues </vt:lpstr>
      <vt:lpstr>Project Proposal</vt:lpstr>
      <vt:lpstr>International Business Project: Feasibility Study</vt:lpstr>
      <vt:lpstr>Project</vt:lpstr>
      <vt:lpstr>Country Information</vt:lpstr>
      <vt:lpstr>Research Project Challenges</vt:lpstr>
      <vt:lpstr>Team </vt:lpstr>
      <vt:lpstr>Concept Statement</vt:lpstr>
      <vt:lpstr>Industry/Market Feasibility </vt:lpstr>
      <vt:lpstr>Industry Attractiveness</vt:lpstr>
      <vt:lpstr>Demand</vt:lpstr>
      <vt:lpstr>Farmers Prowess</vt:lpstr>
      <vt:lpstr>Target Market Attractiveness</vt:lpstr>
      <vt:lpstr>Market Timeliness</vt:lpstr>
      <vt:lpstr>Fair Trade</vt:lpstr>
      <vt:lpstr>How Can Fair Trade Help</vt:lpstr>
      <vt:lpstr>Conclusion</vt:lpstr>
      <vt:lpstr>Farmers in Padilla: A Case Study of Community-University Engagement</vt:lpstr>
      <vt:lpstr>CU Engagement</vt:lpstr>
      <vt:lpstr>CU Engagement</vt:lpstr>
      <vt:lpstr>CU Engagement</vt:lpstr>
    </vt:vector>
  </TitlesOfParts>
  <Company>Grenfell Campus nMemorial University of Newfoundland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Farmers in Padilla: A Case Study of Engagement Among a Small Community in Bolivia, the City of Corner Brook, and International Business Students at Grenfell Campus, Memorial University</dc:title>
  <dc:creator>Lam, Jose</dc:creator>
  <cp:lastModifiedBy>Lam, Jose</cp:lastModifiedBy>
  <cp:revision>4</cp:revision>
  <dcterms:created xsi:type="dcterms:W3CDTF">2013-08-22T19:46:31Z</dcterms:created>
  <dcterms:modified xsi:type="dcterms:W3CDTF">2013-08-22T20:04:47Z</dcterms:modified>
</cp:coreProperties>
</file>