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56" r:id="rId2"/>
    <p:sldId id="257" r:id="rId3"/>
    <p:sldId id="259" r:id="rId4"/>
    <p:sldId id="288" r:id="rId5"/>
    <p:sldId id="260" r:id="rId6"/>
    <p:sldId id="261" r:id="rId7"/>
    <p:sldId id="262" r:id="rId8"/>
    <p:sldId id="271" r:id="rId9"/>
    <p:sldId id="272" r:id="rId10"/>
    <p:sldId id="264" r:id="rId11"/>
    <p:sldId id="266" r:id="rId12"/>
    <p:sldId id="285" r:id="rId13"/>
    <p:sldId id="286" r:id="rId14"/>
    <p:sldId id="287" r:id="rId15"/>
    <p:sldId id="267" r:id="rId16"/>
    <p:sldId id="268" r:id="rId17"/>
    <p:sldId id="269" r:id="rId18"/>
    <p:sldId id="275" r:id="rId19"/>
    <p:sldId id="276" r:id="rId20"/>
    <p:sldId id="279" r:id="rId21"/>
    <p:sldId id="280" r:id="rId22"/>
    <p:sldId id="281" r:id="rId23"/>
    <p:sldId id="282" r:id="rId24"/>
    <p:sldId id="283" r:id="rId25"/>
    <p:sldId id="320" r:id="rId26"/>
    <p:sldId id="305" r:id="rId27"/>
    <p:sldId id="289" r:id="rId28"/>
    <p:sldId id="290"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7" r:id="rId42"/>
    <p:sldId id="308" r:id="rId43"/>
    <p:sldId id="309" r:id="rId44"/>
    <p:sldId id="310" r:id="rId45"/>
    <p:sldId id="311" r:id="rId46"/>
    <p:sldId id="312" r:id="rId47"/>
    <p:sldId id="313" r:id="rId48"/>
    <p:sldId id="314" r:id="rId49"/>
    <p:sldId id="315" r:id="rId50"/>
    <p:sldId id="316" r:id="rId51"/>
    <p:sldId id="317" r:id="rId52"/>
    <p:sldId id="319" r:id="rId53"/>
    <p:sldId id="329" r:id="rId54"/>
    <p:sldId id="318" r:id="rId55"/>
    <p:sldId id="270"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2433"/>
    <a:srgbClr val="6163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29" autoAdjust="0"/>
  </p:normalViewPr>
  <p:slideViewPr>
    <p:cSldViewPr snapToGrid="0">
      <p:cViewPr varScale="1">
        <p:scale>
          <a:sx n="79" d="100"/>
          <a:sy n="79" d="100"/>
        </p:scale>
        <p:origin x="-17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4325A42B-011A-FE44-A7E0-9B5CF269A4F2}" type="slidenum">
              <a:rPr lang="en-US"/>
              <a:pPr>
                <a:defRPr/>
              </a:pPr>
              <a:t>‹#›</a:t>
            </a:fld>
            <a:endParaRPr lang="en-US"/>
          </a:p>
        </p:txBody>
      </p:sp>
    </p:spTree>
    <p:extLst>
      <p:ext uri="{BB962C8B-B14F-4D97-AF65-F5344CB8AC3E}">
        <p14:creationId xmlns:p14="http://schemas.microsoft.com/office/powerpoint/2010/main" val="923462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719A3-3840-7B4A-A7F8-FD432AA9FB3E}" type="datetimeFigureOut">
              <a:rPr lang="en-US" smtClean="0"/>
              <a:t>2013-06-17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724D98-5DF1-7A44-B2BD-E4D51E42166F}" type="slidenum">
              <a:rPr lang="en-US" smtClean="0"/>
              <a:t>‹#›</a:t>
            </a:fld>
            <a:endParaRPr lang="en-US"/>
          </a:p>
        </p:txBody>
      </p:sp>
    </p:spTree>
    <p:extLst>
      <p:ext uri="{BB962C8B-B14F-4D97-AF65-F5344CB8AC3E}">
        <p14:creationId xmlns:p14="http://schemas.microsoft.com/office/powerpoint/2010/main" val="363804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romeo.eprints.org/stats.php" TargetMode="External"/><Relationship Id="rId4" Type="http://schemas.openxmlformats.org/officeDocument/2006/relationships/hyperlink" Target="http://www.sherpa.ac.uk/romeo/romeofaq.html" TargetMode="External"/><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romeo.eprints.org/stats.php" TargetMode="External"/><Relationship Id="rId4" Type="http://schemas.openxmlformats.org/officeDocument/2006/relationships/hyperlink" Target="http://www.sherpa.ac.uk/romeo/romeofaq.html" TargetMode="External"/><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file://localhost/zotero/::attachment:196:%23_edn7"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www.whitehouse.gov/blog/2013/02/22/expanding-public-access-results-federally-funded-research"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publications.parliament.uk/pa/ld201213/ldselect/ldsctech/122/122.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24D98-5DF1-7A44-B2BD-E4D51E42166F}" type="slidenum">
              <a:rPr lang="en-US" smtClean="0"/>
              <a:t>2</a:t>
            </a:fld>
            <a:endParaRPr lang="en-US"/>
          </a:p>
        </p:txBody>
      </p:sp>
    </p:spTree>
    <p:extLst>
      <p:ext uri="{BB962C8B-B14F-4D97-AF65-F5344CB8AC3E}">
        <p14:creationId xmlns:p14="http://schemas.microsoft.com/office/powerpoint/2010/main" val="36770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http://scholcomm.blogs.bucknell.edu/2011/02/03/bucknell-scholarly-communications-practices-survey-summary-results/</a:t>
            </a:r>
            <a:endParaRPr lang="en-US" dirty="0"/>
          </a:p>
        </p:txBody>
      </p:sp>
      <p:sp>
        <p:nvSpPr>
          <p:cNvPr id="4" name="Slide Number Placeholder 3"/>
          <p:cNvSpPr>
            <a:spLocks noGrp="1"/>
          </p:cNvSpPr>
          <p:nvPr>
            <p:ph type="sldNum" sz="quarter" idx="10"/>
          </p:nvPr>
        </p:nvSpPr>
        <p:spPr/>
        <p:txBody>
          <a:bodyPr/>
          <a:lstStyle/>
          <a:p>
            <a:fld id="{E731474A-9224-A241-A686-562F590D2FE6}"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Cannot distribute</a:t>
            </a:r>
            <a:r>
              <a:rPr lang="en-US" baseline="0" dirty="0" smtClean="0"/>
              <a:t> it within a learning management system.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you can bet that when wealthy North American Universities are complaining about journal prices, most of the rest of the world is left completely out in the cold. This means that educators, policy makers, health care providers, and agriculturalists in the world’s poorest countries have no access to research that could help them solve the problems facing them.  </a:t>
            </a:r>
            <a:endParaRPr lang="en-US" dirty="0"/>
          </a:p>
        </p:txBody>
      </p:sp>
      <p:sp>
        <p:nvSpPr>
          <p:cNvPr id="4" name="Slide Number Placeholder 3"/>
          <p:cNvSpPr>
            <a:spLocks noGrp="1"/>
          </p:cNvSpPr>
          <p:nvPr>
            <p:ph type="sldNum" sz="quarter" idx="10"/>
          </p:nvPr>
        </p:nvSpPr>
        <p:spPr/>
        <p:txBody>
          <a:bodyPr/>
          <a:lstStyle/>
          <a:p>
            <a:fld id="{E731474A-9224-A241-A686-562F590D2FE6}"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basic ways to implement Open Access. The “Gold” route where journal content is made freely available immediately on publication, and the “Green” route whereby authors publish in traditional journals, but share a copy of the article in a Research Repository. </a:t>
            </a:r>
          </a:p>
          <a:p>
            <a:endParaRPr lang="en-US" baseline="0" dirty="0" smtClean="0"/>
          </a:p>
          <a:p>
            <a:r>
              <a:rPr lang="en-US" baseline="0" dirty="0" smtClean="0"/>
              <a:t>In the green model authors publish in subscription journals, and submit copies of their works to open access repositories. They may have to wait for some period of time after initial publication – a 12 month embargo period, for example.</a:t>
            </a:r>
          </a:p>
          <a:p>
            <a:endParaRPr lang="en-US" baseline="0" dirty="0" smtClean="0"/>
          </a:p>
          <a:p>
            <a:r>
              <a:rPr lang="en-US" baseline="0" dirty="0" smtClean="0"/>
              <a:t>In the gold model journals make their content immediately, globally accessible. These journals may or may not be funded through author processing fees. </a:t>
            </a:r>
            <a:endParaRPr lang="en-US" dirty="0"/>
          </a:p>
        </p:txBody>
      </p:sp>
      <p:sp>
        <p:nvSpPr>
          <p:cNvPr id="4" name="Slide Number Placeholder 3"/>
          <p:cNvSpPr>
            <a:spLocks noGrp="1"/>
          </p:cNvSpPr>
          <p:nvPr>
            <p:ph type="sldNum" sz="quarter" idx="10"/>
          </p:nvPr>
        </p:nvSpPr>
        <p:spPr/>
        <p:txBody>
          <a:bodyPr/>
          <a:lstStyle/>
          <a:p>
            <a:fld id="{E9543A54-B17A-CE4F-9181-0F61679FCF8E}" type="slidenum">
              <a:rPr lang="en-US" smtClean="0"/>
              <a:pPr/>
              <a:t>25</a:t>
            </a:fld>
            <a:endParaRPr lang="en-US"/>
          </a:p>
        </p:txBody>
      </p:sp>
    </p:spTree>
    <p:extLst>
      <p:ext uri="{BB962C8B-B14F-4D97-AF65-F5344CB8AC3E}">
        <p14:creationId xmlns:p14="http://schemas.microsoft.com/office/powerpoint/2010/main" val="1836492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459CCDA-725A-4461-9B4A-553D59542B29}" type="slidenum">
              <a:rPr lang="en-CA" smtClean="0"/>
              <a:pPr/>
              <a:t>29</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ability to easily share unpublished material is one of the major benefits of the research repository.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43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are the publisher’s copyright and archiving policies?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Even though OA repositories exist, you hav</a:t>
            </a:r>
            <a:r>
              <a:rPr lang="en-US" baseline="0" dirty="0" smtClean="0"/>
              <a:t>e have to obtain permission to do so if you’ve published in a traditional journal. Your archiving MUST be legal. I.E. you can’t just do this on a whim. That being said, </a:t>
            </a:r>
            <a:r>
              <a:rPr lang="en-US" dirty="0" smtClean="0"/>
              <a:t>“most journals (</a:t>
            </a:r>
            <a:r>
              <a:rPr lang="en-US" dirty="0" smtClean="0">
                <a:hlinkClick r:id="rId3"/>
              </a:rPr>
              <a:t>now about 70%</a:t>
            </a:r>
            <a:r>
              <a:rPr lang="en-US" dirty="0" smtClean="0"/>
              <a:t>) already allow </a:t>
            </a:r>
            <a:r>
              <a:rPr lang="en-US" dirty="0" err="1" smtClean="0"/>
              <a:t>postprint</a:t>
            </a:r>
            <a:r>
              <a:rPr lang="en-US" dirty="0" smtClean="0"/>
              <a:t> archiving.” http://</a:t>
            </a:r>
            <a:r>
              <a:rPr lang="en-US" dirty="0" err="1" smtClean="0"/>
              <a:t>www.earlham.edu/~peters/fos/overview.htm</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Keep</a:t>
            </a:r>
            <a:r>
              <a:rPr lang="en-US" baseline="0" dirty="0" smtClean="0"/>
              <a:t> in mind that </a:t>
            </a:r>
            <a:r>
              <a:rPr lang="en-US" dirty="0" smtClean="0"/>
              <a:t>“Authors need no permission for preprint archiving. When they have finished writing the preprint, they still hold copyright. If a journal refuses to consider articles that have circulated as preprints, that is an optional journal-submission policy, not a requirement of copyright law. (Some journals do hold this policy, called the </a:t>
            </a:r>
            <a:r>
              <a:rPr lang="en-US" dirty="0" err="1" smtClean="0"/>
              <a:t>Ingelfinger</a:t>
            </a:r>
            <a:r>
              <a:rPr lang="en-US" dirty="0" smtClean="0"/>
              <a:t> Rule, though it seems to be in decline, especially in fields outside medicine.)” </a:t>
            </a:r>
          </a:p>
          <a:p>
            <a:endParaRPr lang="en-US" dirty="0" smtClean="0"/>
          </a:p>
          <a:p>
            <a:r>
              <a:rPr lang="en-US" dirty="0" smtClean="0"/>
              <a:t>The key is</a:t>
            </a:r>
            <a:r>
              <a:rPr lang="en-US" baseline="0" dirty="0" smtClean="0"/>
              <a:t> to know our rights as a </a:t>
            </a:r>
            <a:r>
              <a:rPr lang="en-US" dirty="0" smtClean="0"/>
              <a:t>researcher and </a:t>
            </a:r>
            <a:r>
              <a:rPr lang="en-US" baseline="0" dirty="0" err="1" smtClean="0"/>
              <a:t>SHERPARoMEO</a:t>
            </a:r>
            <a:r>
              <a:rPr lang="en-US" baseline="0" dirty="0" smtClean="0"/>
              <a:t> is the ideal source for this kind of information. It is a searchable database </a:t>
            </a:r>
            <a:r>
              <a:rPr lang="en-US" dirty="0" smtClean="0"/>
              <a:t>of publisher's copyright &amp; archiving policies.</a:t>
            </a:r>
            <a:r>
              <a:rPr lang="en-US" baseline="0" dirty="0" smtClean="0"/>
              <a:t> </a:t>
            </a:r>
            <a:r>
              <a:rPr lang="en-US" sz="1200" kern="1200" dirty="0" smtClean="0">
                <a:solidFill>
                  <a:schemeClr val="tx1"/>
                </a:solidFill>
                <a:latin typeface="+mn-lt"/>
                <a:ea typeface="+mn-ea"/>
                <a:cs typeface="+mn-cs"/>
              </a:rPr>
              <a:t>Each entry provides a summary of the publisher's policy, including what version of an article can be deposited, where it can be deposited, and any conditions that are attached to that deposit. </a:t>
            </a:r>
            <a:r>
              <a:rPr lang="en-US" sz="1200" u="sng" kern="1200" dirty="0" smtClean="0">
                <a:solidFill>
                  <a:schemeClr val="tx1"/>
                </a:solidFill>
                <a:latin typeface="+mn-lt"/>
                <a:ea typeface="+mn-ea"/>
                <a:cs typeface="+mn-cs"/>
                <a:hlinkClick r:id="rId4"/>
              </a:rPr>
              <a:t>http://www.sherpa.ac.uk/romeo/romeofaq.html</a:t>
            </a:r>
            <a:endParaRPr lang="en-US" sz="1200" kern="120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ROMEO covers peer-reviewed journals and serials, provided by feeds from the British Library service </a:t>
            </a:r>
            <a:r>
              <a:rPr lang="en-US" sz="1200" u="sng" kern="1200" dirty="0" err="1" smtClean="0">
                <a:solidFill>
                  <a:schemeClr val="tx1"/>
                </a:solidFill>
                <a:latin typeface="+mn-lt"/>
                <a:ea typeface="+mn-ea"/>
                <a:cs typeface="+mn-cs"/>
              </a:rPr>
              <a:t>Zetoc</a:t>
            </a:r>
            <a:r>
              <a:rPr lang="en-US" sz="1200" kern="1200" dirty="0" smtClean="0">
                <a:solidFill>
                  <a:schemeClr val="tx1"/>
                </a:solidFill>
                <a:latin typeface="+mn-lt"/>
                <a:ea typeface="+mn-ea"/>
                <a:cs typeface="+mn-cs"/>
              </a:rPr>
              <a:t>, </a:t>
            </a:r>
            <a:r>
              <a:rPr lang="en-US" sz="1200" u="sng" kern="1200" dirty="0" err="1" smtClean="0">
                <a:solidFill>
                  <a:schemeClr val="tx1"/>
                </a:solidFill>
                <a:latin typeface="+mn-lt"/>
                <a:ea typeface="+mn-ea"/>
                <a:cs typeface="+mn-cs"/>
              </a:rPr>
              <a:t>Entrez</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rPr>
              <a:t>DOAJ</a:t>
            </a:r>
            <a:r>
              <a:rPr lang="en-US" sz="12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Participation: “…the inability to convince 100 per cent of authors to self-archive 100 percent of their articles” (Jacobs 31)</a:t>
            </a:r>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44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are the publisher’s copyright and archiving policies?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Even though OA repositories exist, you hav</a:t>
            </a:r>
            <a:r>
              <a:rPr lang="en-US" baseline="0" dirty="0" smtClean="0"/>
              <a:t>e have to obtain permission to do so if you’ve published in a traditional journal. Your archiving MUST be legal. I.E. you can’t just do this on a whim. That being said, </a:t>
            </a:r>
            <a:r>
              <a:rPr lang="en-US" dirty="0" smtClean="0"/>
              <a:t>“most journals (</a:t>
            </a:r>
            <a:r>
              <a:rPr lang="en-US" dirty="0" smtClean="0">
                <a:hlinkClick r:id="rId3"/>
              </a:rPr>
              <a:t>now about 70%</a:t>
            </a:r>
            <a:r>
              <a:rPr lang="en-US" dirty="0" smtClean="0"/>
              <a:t>) already allow </a:t>
            </a:r>
            <a:r>
              <a:rPr lang="en-US" dirty="0" err="1" smtClean="0"/>
              <a:t>postprint</a:t>
            </a:r>
            <a:r>
              <a:rPr lang="en-US" dirty="0" smtClean="0"/>
              <a:t> archiving.” http://</a:t>
            </a:r>
            <a:r>
              <a:rPr lang="en-US" dirty="0" err="1" smtClean="0"/>
              <a:t>www.earlham.edu/~peters/fos/overview.htm</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Keep</a:t>
            </a:r>
            <a:r>
              <a:rPr lang="en-US" baseline="0" dirty="0" smtClean="0"/>
              <a:t> in mind that </a:t>
            </a:r>
            <a:r>
              <a:rPr lang="en-US" dirty="0" smtClean="0"/>
              <a:t>“Authors need no permission for preprint archiving. When they have finished writing the preprint, they still hold copyright. If a journal refuses to consider articles that have circulated as preprints, that is an optional journal-submission policy, not a requirement of copyright law. (Some journals do hold this policy, called the </a:t>
            </a:r>
            <a:r>
              <a:rPr lang="en-US" dirty="0" err="1" smtClean="0"/>
              <a:t>Ingelfinger</a:t>
            </a:r>
            <a:r>
              <a:rPr lang="en-US" dirty="0" smtClean="0"/>
              <a:t> Rule, though it seems to be in decline, especially in fields outside medicine.)” </a:t>
            </a:r>
          </a:p>
          <a:p>
            <a:endParaRPr lang="en-US" dirty="0" smtClean="0"/>
          </a:p>
          <a:p>
            <a:r>
              <a:rPr lang="en-US" dirty="0" smtClean="0"/>
              <a:t>The key is</a:t>
            </a:r>
            <a:r>
              <a:rPr lang="en-US" baseline="0" dirty="0" smtClean="0"/>
              <a:t> to know our rights as a </a:t>
            </a:r>
            <a:r>
              <a:rPr lang="en-US" dirty="0" smtClean="0"/>
              <a:t>researcher and </a:t>
            </a:r>
            <a:r>
              <a:rPr lang="en-US" baseline="0" dirty="0" err="1" smtClean="0"/>
              <a:t>SHERPARoMEO</a:t>
            </a:r>
            <a:r>
              <a:rPr lang="en-US" baseline="0" dirty="0" smtClean="0"/>
              <a:t> is the ideal source for this kind of information. It is a searchable database </a:t>
            </a:r>
            <a:r>
              <a:rPr lang="en-US" dirty="0" smtClean="0"/>
              <a:t>of publisher's copyright &amp; archiving policies.</a:t>
            </a:r>
            <a:r>
              <a:rPr lang="en-US" baseline="0" dirty="0" smtClean="0"/>
              <a:t> </a:t>
            </a:r>
            <a:r>
              <a:rPr lang="en-US" sz="1200" kern="1200" dirty="0" smtClean="0">
                <a:solidFill>
                  <a:schemeClr val="tx1"/>
                </a:solidFill>
                <a:latin typeface="+mn-lt"/>
                <a:ea typeface="+mn-ea"/>
                <a:cs typeface="+mn-cs"/>
              </a:rPr>
              <a:t>Each entry provides a summary of the publisher's policy, including what version of an article can be deposited, where it can be deposited, and any conditions that are attached to that deposit. </a:t>
            </a:r>
            <a:r>
              <a:rPr lang="en-US" sz="1200" u="sng" kern="1200" dirty="0" smtClean="0">
                <a:solidFill>
                  <a:schemeClr val="tx1"/>
                </a:solidFill>
                <a:latin typeface="+mn-lt"/>
                <a:ea typeface="+mn-ea"/>
                <a:cs typeface="+mn-cs"/>
                <a:hlinkClick r:id="rId4"/>
              </a:rPr>
              <a:t>http://www.sherpa.ac.uk/romeo/romeofaq.html</a:t>
            </a:r>
            <a:endParaRPr lang="en-US" sz="1200" kern="120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ROMEO covers peer-reviewed journals and serials, provided by feeds from the British Library service </a:t>
            </a:r>
            <a:r>
              <a:rPr lang="en-US" sz="1200" u="sng" kern="1200" dirty="0" err="1" smtClean="0">
                <a:solidFill>
                  <a:schemeClr val="tx1"/>
                </a:solidFill>
                <a:latin typeface="+mn-lt"/>
                <a:ea typeface="+mn-ea"/>
                <a:cs typeface="+mn-cs"/>
              </a:rPr>
              <a:t>Zetoc</a:t>
            </a:r>
            <a:r>
              <a:rPr lang="en-US" sz="1200" kern="1200" dirty="0" smtClean="0">
                <a:solidFill>
                  <a:schemeClr val="tx1"/>
                </a:solidFill>
                <a:latin typeface="+mn-lt"/>
                <a:ea typeface="+mn-ea"/>
                <a:cs typeface="+mn-cs"/>
              </a:rPr>
              <a:t>, </a:t>
            </a:r>
            <a:r>
              <a:rPr lang="en-US" sz="1200" u="sng" kern="1200" dirty="0" err="1" smtClean="0">
                <a:solidFill>
                  <a:schemeClr val="tx1"/>
                </a:solidFill>
                <a:latin typeface="+mn-lt"/>
                <a:ea typeface="+mn-ea"/>
                <a:cs typeface="+mn-cs"/>
              </a:rPr>
              <a:t>Entrez</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rPr>
              <a:t>DOAJ</a:t>
            </a:r>
            <a:r>
              <a:rPr lang="en-US" sz="12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Participation: “…the inability to convince 100 per cent of authors to self-archive 100 percent of their articles” (Jacobs 31)</a:t>
            </a:r>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45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a:t>
            </a:r>
            <a:r>
              <a:rPr lang="en-US" baseline="0" dirty="0" smtClean="0"/>
              <a:t> Green OA allows your authors to put a copy of their work into an Open Access repository like the one pictured here from Memorial. There are 58 Open Access Repositories in Canada, and many of those are run by universities. These repositories are typically implemented and maintained by the University Library. </a:t>
            </a:r>
          </a:p>
          <a:p>
            <a:endParaRPr lang="en-US" baseline="0" dirty="0" smtClean="0"/>
          </a:p>
          <a:p>
            <a:r>
              <a:rPr lang="en-US" baseline="0" dirty="0" smtClean="0"/>
              <a:t>This particular example is an article from the Canadian Journal of Political Science that was written by one of our faculty members. You can see that the record includes a f</a:t>
            </a:r>
            <a:r>
              <a:rPr lang="en-US" dirty="0" smtClean="0"/>
              <a:t>ull citation,</a:t>
            </a:r>
            <a:r>
              <a:rPr lang="en-US" baseline="0" dirty="0" smtClean="0"/>
              <a:t> a DOI if it exists, and link to the article at the original publisher site. These links can help drive traffic to your journals, and ensure that the works are properly attributed to the original publisher. </a:t>
            </a:r>
          </a:p>
          <a:p>
            <a:endParaRPr lang="en-US" dirty="0" smtClean="0"/>
          </a:p>
          <a:p>
            <a:r>
              <a:rPr lang="en-US" dirty="0" err="1" smtClean="0"/>
              <a:t>OpenDOAR</a:t>
            </a:r>
            <a:r>
              <a:rPr lang="en-US" baseline="0" dirty="0" smtClean="0"/>
              <a:t> currently reports 58 Open Access Repositories in Canada.</a:t>
            </a:r>
            <a:endParaRPr lang="en-US" dirty="0" smtClean="0"/>
          </a:p>
          <a:p>
            <a:endParaRPr lang="en-US" dirty="0" smtClean="0"/>
          </a:p>
          <a:p>
            <a:r>
              <a:rPr lang="en-US" dirty="0" smtClean="0"/>
              <a:t>http://</a:t>
            </a:r>
            <a:r>
              <a:rPr lang="en-US" dirty="0" err="1" smtClean="0"/>
              <a:t>www.opendoar.org</a:t>
            </a:r>
            <a:r>
              <a:rPr lang="en-US" dirty="0" smtClean="0"/>
              <a:t>/</a:t>
            </a:r>
            <a:r>
              <a:rPr lang="en-US" dirty="0" err="1" smtClean="0"/>
              <a:t>find.php</a:t>
            </a:r>
            <a:endParaRPr lang="en-US" dirty="0" smtClean="0"/>
          </a:p>
          <a:p>
            <a:endParaRPr lang="en-US" dirty="0"/>
          </a:p>
        </p:txBody>
      </p:sp>
      <p:sp>
        <p:nvSpPr>
          <p:cNvPr id="4" name="Slide Number Placeholder 3"/>
          <p:cNvSpPr>
            <a:spLocks noGrp="1"/>
          </p:cNvSpPr>
          <p:nvPr>
            <p:ph type="sldNum" sz="quarter" idx="10"/>
          </p:nvPr>
        </p:nvSpPr>
        <p:spPr/>
        <p:txBody>
          <a:bodyPr/>
          <a:lstStyle/>
          <a:p>
            <a:fld id="{E9543A54-B17A-CE4F-9181-0F61679FCF8E}" type="slidenum">
              <a:rPr lang="en-US" smtClean="0"/>
              <a:pPr/>
              <a:t>46</a:t>
            </a:fld>
            <a:endParaRPr lang="en-US"/>
          </a:p>
        </p:txBody>
      </p:sp>
    </p:spTree>
    <p:extLst>
      <p:ext uri="{BB962C8B-B14F-4D97-AF65-F5344CB8AC3E}">
        <p14:creationId xmlns:p14="http://schemas.microsoft.com/office/powerpoint/2010/main" val="3066072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do people find these articles? As a matter of fact, they do. This particular article</a:t>
            </a:r>
            <a:r>
              <a:rPr lang="en-US" baseline="0" dirty="0" smtClean="0"/>
              <a:t> has had hundreds of downloads since last August, so we know that Repositories do increase the visibility of research papers. </a:t>
            </a:r>
            <a:endParaRPr lang="en-US" dirty="0"/>
          </a:p>
        </p:txBody>
      </p:sp>
      <p:sp>
        <p:nvSpPr>
          <p:cNvPr id="4" name="Slide Number Placeholder 3"/>
          <p:cNvSpPr>
            <a:spLocks noGrp="1"/>
          </p:cNvSpPr>
          <p:nvPr>
            <p:ph type="sldNum" sz="quarter" idx="10"/>
          </p:nvPr>
        </p:nvSpPr>
        <p:spPr/>
        <p:txBody>
          <a:bodyPr/>
          <a:lstStyle/>
          <a:p>
            <a:fld id="{E9543A54-B17A-CE4F-9181-0F61679FCF8E}" type="slidenum">
              <a:rPr lang="en-US" smtClean="0"/>
              <a:pPr/>
              <a:t>49</a:t>
            </a:fld>
            <a:endParaRPr lang="en-US"/>
          </a:p>
        </p:txBody>
      </p:sp>
    </p:spTree>
    <p:extLst>
      <p:ext uri="{BB962C8B-B14F-4D97-AF65-F5344CB8AC3E}">
        <p14:creationId xmlns:p14="http://schemas.microsoft.com/office/powerpoint/2010/main" val="158640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Academic articles</a:t>
            </a:r>
            <a:r>
              <a:rPr lang="en-US" baseline="0" dirty="0" smtClean="0"/>
              <a:t> that communicate the results of research. Intended for an expert audience. Usually peer-reviewed, lots of citations. </a:t>
            </a:r>
            <a:endParaRPr lang="en-US" dirty="0"/>
          </a:p>
        </p:txBody>
      </p:sp>
      <p:sp>
        <p:nvSpPr>
          <p:cNvPr id="4" name="Slide Number Placeholder 3"/>
          <p:cNvSpPr>
            <a:spLocks noGrp="1"/>
          </p:cNvSpPr>
          <p:nvPr>
            <p:ph type="sldNum" sz="quarter" idx="10"/>
          </p:nvPr>
        </p:nvSpPr>
        <p:spPr/>
        <p:txBody>
          <a:bodyPr/>
          <a:lstStyle/>
          <a:p>
            <a:fld id="{32724D98-5DF1-7A44-B2BD-E4D51E42166F}" type="slidenum">
              <a:rPr lang="en-US" smtClean="0"/>
              <a:t>4</a:t>
            </a:fld>
            <a:endParaRPr lang="en-US"/>
          </a:p>
        </p:txBody>
      </p:sp>
    </p:spTree>
    <p:extLst>
      <p:ext uri="{BB962C8B-B14F-4D97-AF65-F5344CB8AC3E}">
        <p14:creationId xmlns:p14="http://schemas.microsoft.com/office/powerpoint/2010/main" val="201716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Faculty</a:t>
            </a:r>
            <a:r>
              <a:rPr lang="en-US" baseline="0" dirty="0" smtClean="0"/>
              <a:t> are in a unique position when it comes to copyright. In almost every profession in Canada your employer would own the rights to your work. </a:t>
            </a:r>
          </a:p>
          <a:p>
            <a:endParaRPr lang="en-US" baseline="0" dirty="0" smtClean="0"/>
          </a:p>
          <a:p>
            <a:r>
              <a:rPr lang="en-US" baseline="0" dirty="0" smtClean="0"/>
              <a:t>Most universities have agreements stating that faculty will retain copyright in their scholarly works. </a:t>
            </a:r>
          </a:p>
          <a:p>
            <a:endParaRPr lang="en-US" baseline="0" dirty="0" smtClean="0"/>
          </a:p>
          <a:p>
            <a:r>
              <a:rPr lang="en-US" baseline="0" dirty="0" smtClean="0"/>
              <a:t>The first thing faculty do when a paper is accepted is to sign away all of their rights to a publisher in perpetuity. </a:t>
            </a:r>
          </a:p>
        </p:txBody>
      </p:sp>
      <p:sp>
        <p:nvSpPr>
          <p:cNvPr id="4" name="Slide Number Placeholder 3"/>
          <p:cNvSpPr>
            <a:spLocks noGrp="1"/>
          </p:cNvSpPr>
          <p:nvPr>
            <p:ph type="sldNum" sz="quarter" idx="10"/>
          </p:nvPr>
        </p:nvSpPr>
        <p:spPr/>
        <p:txBody>
          <a:bodyPr/>
          <a:lstStyle/>
          <a:p>
            <a:fld id="{67816FCB-EC74-8E49-A95B-9B7F708D3C75}"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Faculty members do NOT</a:t>
            </a:r>
            <a:r>
              <a:rPr lang="en-US" baseline="0" dirty="0" smtClean="0"/>
              <a:t> get paid for articles that they publish in peer-review journals.</a:t>
            </a:r>
            <a:endParaRPr lang="en-US" dirty="0"/>
          </a:p>
        </p:txBody>
      </p:sp>
      <p:sp>
        <p:nvSpPr>
          <p:cNvPr id="4" name="Slide Number Placeholder 3"/>
          <p:cNvSpPr>
            <a:spLocks noGrp="1"/>
          </p:cNvSpPr>
          <p:nvPr>
            <p:ph type="sldNum" sz="quarter" idx="10"/>
          </p:nvPr>
        </p:nvSpPr>
        <p:spPr/>
        <p:txBody>
          <a:bodyPr/>
          <a:lstStyle/>
          <a:p>
            <a:fld id="{CC392EA9-ACAC-49C2-8336-67F001BB331E}"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Governments,</a:t>
            </a:r>
            <a:r>
              <a:rPr lang="en-US" baseline="0" dirty="0" smtClean="0"/>
              <a:t> universities, tax-exempt organizations</a:t>
            </a:r>
          </a:p>
          <a:p>
            <a:endParaRPr lang="en-US" baseline="0" dirty="0" smtClean="0"/>
          </a:p>
          <a:p>
            <a:r>
              <a:rPr lang="en-US" dirty="0" smtClean="0"/>
              <a:t>Often at great expense!</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392EA9-ACAC-49C2-8336-67F001BB331E}"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Scholarly journal expenditures percentage increase 1986–2010 compared to consumer price index. Data from Association for Research Libraries.</a:t>
            </a:r>
          </a:p>
          <a:p>
            <a:endParaRPr lang="en-US" dirty="0" smtClean="0"/>
          </a:p>
          <a:p>
            <a:r>
              <a:rPr lang="en-US" dirty="0" smtClean="0"/>
              <a:t>http://</a:t>
            </a:r>
            <a:r>
              <a:rPr lang="en-US" dirty="0" err="1" smtClean="0"/>
              <a:t>blogs.law.harvard.edu</a:t>
            </a:r>
            <a:r>
              <a:rPr lang="en-US" dirty="0" smtClean="0"/>
              <a:t>/pamphlet/2013/01/29/why-open-access-is-better-for-scholarly-societies/</a:t>
            </a:r>
          </a:p>
          <a:p>
            <a:endParaRPr lang="en-US" baseline="0" dirty="0" smtClean="0"/>
          </a:p>
          <a:p>
            <a:r>
              <a:rPr lang="en-US" dirty="0" smtClean="0"/>
              <a:t>From 1986-2005, serial expenditures for the member libraries of the Association of Research Libraries (ARL) have increased 302% while the number of serial items purchased has increased only 1.9% on average per year </a:t>
            </a:r>
            <a:r>
              <a:rPr lang="en-US" dirty="0" smtClean="0">
                <a:hlinkClick r:id="rId3" action="ppaction://hlinkfile"/>
              </a:rPr>
              <a:t>[7]</a:t>
            </a:r>
            <a:r>
              <a:rPr lang="en-US" dirty="0" smtClean="0"/>
              <a:t>.   The average annual percentage increase in price for all serials was 7.6%.  </a:t>
            </a:r>
          </a:p>
          <a:p>
            <a:endParaRPr lang="en-US" dirty="0" smtClean="0"/>
          </a:p>
          <a:p>
            <a:r>
              <a:rPr lang="en-US" baseline="0" dirty="0" smtClean="0"/>
              <a:t>Libraries simply cannot sustain serial prices that increase at three times the rate of inflation. We have already decimated our monograph budgets in service to the journal market, and our institutions are not committing more money to collections budgets. </a:t>
            </a:r>
            <a:endParaRPr lang="en-US" dirty="0" smtClean="0"/>
          </a:p>
          <a:p>
            <a:endParaRPr lang="en-US" dirty="0" smtClean="0"/>
          </a:p>
          <a:p>
            <a:r>
              <a:rPr lang="en-US" dirty="0" smtClean="0"/>
              <a:t>http://southernlibrarianship.icaap.org/content/v09n03/mcguigan_g01.html</a:t>
            </a:r>
            <a:endParaRPr lang="en-US" dirty="0"/>
          </a:p>
        </p:txBody>
      </p:sp>
      <p:sp>
        <p:nvSpPr>
          <p:cNvPr id="4" name="Slide Number Placeholder 3"/>
          <p:cNvSpPr>
            <a:spLocks noGrp="1"/>
          </p:cNvSpPr>
          <p:nvPr>
            <p:ph type="sldNum" sz="quarter" idx="10"/>
          </p:nvPr>
        </p:nvSpPr>
        <p:spPr/>
        <p:txBody>
          <a:bodyPr/>
          <a:lstStyle/>
          <a:p>
            <a:fld id="{E731474A-9224-A241-A686-562F590D2FE6}"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February</a:t>
            </a:r>
            <a:r>
              <a:rPr lang="en-US" baseline="0" dirty="0" smtClean="0"/>
              <a:t> of this year the Obama government issued a directive for large US funding agencies to prepare Open Access policies that will make funded research publicly available within 12 months of publication. </a:t>
            </a:r>
          </a:p>
          <a:p>
            <a:endParaRPr lang="en-US" baseline="0" dirty="0" smtClean="0"/>
          </a:p>
          <a:p>
            <a:r>
              <a:rPr lang="en-US" dirty="0" smtClean="0"/>
              <a:t>Although</a:t>
            </a:r>
            <a:r>
              <a:rPr lang="en-US" baseline="0" dirty="0" smtClean="0"/>
              <a:t> </a:t>
            </a:r>
            <a:r>
              <a:rPr lang="en-US" dirty="0" smtClean="0"/>
              <a:t>the directive</a:t>
            </a:r>
            <a:r>
              <a:rPr lang="en-US" baseline="0" dirty="0" smtClean="0"/>
              <a:t> </a:t>
            </a:r>
            <a:r>
              <a:rPr lang="en-US" dirty="0" smtClean="0"/>
              <a:t>frequently references innovation in </a:t>
            </a:r>
            <a:r>
              <a:rPr lang="en-US" baseline="0" dirty="0" smtClean="0"/>
              <a:t> Science and Technology, the policy will apply to all large federal funding agencies (&gt; 100 million in R&amp;D expenditures annually) SSH funders including the National Endowment for the Humanities and the Social Sciences Research Council. </a:t>
            </a:r>
          </a:p>
          <a:p>
            <a:endParaRPr lang="en-US" baseline="0" dirty="0" smtClean="0"/>
          </a:p>
          <a:p>
            <a:r>
              <a:rPr lang="en-US" baseline="0" dirty="0" smtClean="0"/>
              <a:t>This means that the National Endowment for the Humanities and the Social Sciences Research Council will be using mandates similar to the one that the National Institutes of Health has had in effect since 2008. </a:t>
            </a:r>
          </a:p>
          <a:p>
            <a:endParaRPr lang="en-US" dirty="0" smtClean="0"/>
          </a:p>
          <a:p>
            <a:r>
              <a:rPr lang="en-US" dirty="0" smtClean="0"/>
              <a:t>http://</a:t>
            </a:r>
            <a:r>
              <a:rPr lang="en-US" dirty="0" err="1" smtClean="0"/>
              <a:t>www.neh.gov</a:t>
            </a:r>
            <a:r>
              <a:rPr lang="en-US" dirty="0" smtClean="0"/>
              <a:t>/news/press-release/2013-02-26</a:t>
            </a:r>
          </a:p>
          <a:p>
            <a:endParaRPr lang="en-US" dirty="0" smtClean="0"/>
          </a:p>
          <a:p>
            <a:endParaRPr lang="en-US" dirty="0" smtClean="0"/>
          </a:p>
          <a:p>
            <a:endParaRPr lang="en-US" baseline="0" dirty="0" smtClean="0"/>
          </a:p>
          <a:p>
            <a:endParaRPr lang="en-US" dirty="0" smtClean="0"/>
          </a:p>
          <a:p>
            <a:r>
              <a:rPr lang="en-US" dirty="0" smtClean="0"/>
              <a:t>I have issued a memorandum today (.</a:t>
            </a:r>
            <a:r>
              <a:rPr lang="en-US" dirty="0" err="1" smtClean="0"/>
              <a:t>pdf</a:t>
            </a:r>
            <a:r>
              <a:rPr lang="en-US" dirty="0" smtClean="0"/>
              <a:t>) to Federal agencies that directs those with more than $100 million in research and development expenditures to develop plans to make the results of federally-funded research publically available free of charge within 12 months after original publication. As you pointed out, the public access policy adopted by the National Institutes of Health has been a great success. And while this new policy call does not insist that every agency copy the NIH approach exactly, it does ensure that similar policies will appear across government.</a:t>
            </a:r>
          </a:p>
          <a:p>
            <a:endParaRPr lang="en-US" dirty="0" smtClean="0"/>
          </a:p>
          <a:p>
            <a:r>
              <a:rPr lang="en-US" dirty="0" smtClean="0">
                <a:hlinkClick r:id="rId3"/>
              </a:rPr>
              <a:t>http://www.whitehouse.gov/blog/2013/02/22/expanding-public-access-results-federally-funded-research</a:t>
            </a:r>
            <a:endParaRPr lang="en-US" dirty="0" smtClean="0"/>
          </a:p>
          <a:p>
            <a:r>
              <a:rPr lang="en-US" dirty="0" smtClean="0"/>
              <a:t>http://chronicle.com/article/White-House-Delivers-New/137549/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7816FCB-EC74-8E49-A95B-9B7F708D3C75}" type="slidenum">
              <a:rPr lang="en-US" smtClean="0"/>
              <a:pPr/>
              <a:t>15</a:t>
            </a:fld>
            <a:endParaRPr lang="en-US"/>
          </a:p>
        </p:txBody>
      </p:sp>
    </p:spTree>
    <p:extLst>
      <p:ext uri="{BB962C8B-B14F-4D97-AF65-F5344CB8AC3E}">
        <p14:creationId xmlns:p14="http://schemas.microsoft.com/office/powerpoint/2010/main" val="43762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a:r>
            <a:r>
              <a:rPr lang="en-US" baseline="0" dirty="0" smtClean="0"/>
              <a:t>e UK government is having similar conversations about Open Access. An early policy out of the Research Councils UK embraced a fairly aggressive move to Gold OA publishing for publicly funded research. </a:t>
            </a:r>
          </a:p>
          <a:p>
            <a:endParaRPr lang="en-US" baseline="0" dirty="0" smtClean="0"/>
          </a:p>
          <a:p>
            <a:r>
              <a:rPr lang="en-US" baseline="0" dirty="0" smtClean="0"/>
              <a:t>A recent report from the House of Lords recommends a much more conservative approach that uses Green OA with a two year embargo.</a:t>
            </a:r>
          </a:p>
          <a:p>
            <a:endParaRPr lang="en-US" dirty="0" smtClean="0"/>
          </a:p>
          <a:p>
            <a:r>
              <a:rPr lang="en-US" dirty="0" smtClean="0"/>
              <a:t>http://sparceurope.org/uk-house-of-lords-enquiry-on-open-access/</a:t>
            </a:r>
          </a:p>
          <a:p>
            <a:r>
              <a:rPr lang="en-US" dirty="0" smtClean="0"/>
              <a:t>http://www.rcuk.ac.uk/research/Pages/outputs.aspx</a:t>
            </a:r>
          </a:p>
          <a:p>
            <a:r>
              <a:rPr lang="en-US" dirty="0" smtClean="0">
                <a:hlinkClick r:id="rId3"/>
              </a:rPr>
              <a:t>http://www.publications.parliament.uk/pa/ld201213/ldselect/ldsctech/122/122.pdf</a:t>
            </a:r>
            <a:endParaRPr lang="en-US" dirty="0"/>
          </a:p>
        </p:txBody>
      </p:sp>
      <p:sp>
        <p:nvSpPr>
          <p:cNvPr id="4" name="Slide Number Placeholder 3"/>
          <p:cNvSpPr>
            <a:spLocks noGrp="1"/>
          </p:cNvSpPr>
          <p:nvPr>
            <p:ph type="sldNum" sz="quarter" idx="10"/>
          </p:nvPr>
        </p:nvSpPr>
        <p:spPr/>
        <p:txBody>
          <a:bodyPr/>
          <a:lstStyle/>
          <a:p>
            <a:fld id="{67816FCB-EC74-8E49-A95B-9B7F708D3C75}" type="slidenum">
              <a:rPr lang="en-US" smtClean="0"/>
              <a:pPr/>
              <a:t>16</a:t>
            </a:fld>
            <a:endParaRPr lang="en-US"/>
          </a:p>
        </p:txBody>
      </p:sp>
    </p:spTree>
    <p:extLst>
      <p:ext uri="{BB962C8B-B14F-4D97-AF65-F5344CB8AC3E}">
        <p14:creationId xmlns:p14="http://schemas.microsoft.com/office/powerpoint/2010/main" val="43762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0"/>
            <a:ext cx="6015038" cy="1265238"/>
          </a:xfrm>
          <a:custGeom>
            <a:avLst/>
            <a:gdLst>
              <a:gd name="T0" fmla="*/ 0 w 4248"/>
              <a:gd name="T1" fmla="*/ 5 h 797"/>
              <a:gd name="T2" fmla="*/ 0 w 4248"/>
              <a:gd name="T3" fmla="*/ 797 h 797"/>
              <a:gd name="T4" fmla="*/ 187 w 4248"/>
              <a:gd name="T5" fmla="*/ 797 h 797"/>
              <a:gd name="T6" fmla="*/ 610 w 4248"/>
              <a:gd name="T7" fmla="*/ 715 h 797"/>
              <a:gd name="T8" fmla="*/ 1056 w 4248"/>
              <a:gd name="T9" fmla="*/ 672 h 797"/>
              <a:gd name="T10" fmla="*/ 1373 w 4248"/>
              <a:gd name="T11" fmla="*/ 672 h 797"/>
              <a:gd name="T12" fmla="*/ 2549 w 4248"/>
              <a:gd name="T13" fmla="*/ 360 h 797"/>
              <a:gd name="T14" fmla="*/ 2890 w 4248"/>
              <a:gd name="T15" fmla="*/ 216 h 797"/>
              <a:gd name="T16" fmla="*/ 4248 w 4248"/>
              <a:gd name="T17" fmla="*/ 0 h 797"/>
              <a:gd name="T18" fmla="*/ 0 w 4248"/>
              <a:gd name="T19" fmla="*/ 5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48" h="797">
                <a:moveTo>
                  <a:pt x="0" y="5"/>
                </a:moveTo>
                <a:lnTo>
                  <a:pt x="0" y="797"/>
                </a:lnTo>
                <a:lnTo>
                  <a:pt x="187" y="797"/>
                </a:lnTo>
                <a:lnTo>
                  <a:pt x="610" y="715"/>
                </a:lnTo>
                <a:lnTo>
                  <a:pt x="1056" y="672"/>
                </a:lnTo>
                <a:lnTo>
                  <a:pt x="1373" y="672"/>
                </a:lnTo>
                <a:lnTo>
                  <a:pt x="2549" y="360"/>
                </a:lnTo>
                <a:lnTo>
                  <a:pt x="2890" y="216"/>
                </a:lnTo>
                <a:lnTo>
                  <a:pt x="4248" y="0"/>
                </a:lnTo>
                <a:lnTo>
                  <a:pt x="0" y="5"/>
                </a:lnTo>
                <a:close/>
              </a:path>
            </a:pathLst>
          </a:custGeom>
          <a:solidFill>
            <a:srgbClr val="8224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5" name="Picture 12" descr="PT Banner with logo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7413"/>
            <a:ext cx="915670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MUN Logo RGB white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638" y="6078538"/>
            <a:ext cx="10969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63550" y="1593850"/>
            <a:ext cx="8216900" cy="1301750"/>
          </a:xfrm>
        </p:spPr>
        <p:txBody>
          <a:bodyPr/>
          <a:lstStyle>
            <a:lvl1pPr>
              <a:defRPr sz="2800"/>
            </a:lvl1pPr>
          </a:lstStyle>
          <a:p>
            <a:pPr lvl="0"/>
            <a:r>
              <a:rPr lang="en-CA" noProof="0" smtClean="0"/>
              <a:t>Click to edit Master title style</a:t>
            </a:r>
            <a:endParaRPr lang="en-US" noProof="0" smtClean="0"/>
          </a:p>
        </p:txBody>
      </p:sp>
      <p:sp>
        <p:nvSpPr>
          <p:cNvPr id="3075" name="Rectangle 3"/>
          <p:cNvSpPr>
            <a:spLocks noGrp="1" noChangeArrowheads="1"/>
          </p:cNvSpPr>
          <p:nvPr>
            <p:ph type="subTitle" idx="1"/>
          </p:nvPr>
        </p:nvSpPr>
        <p:spPr>
          <a:xfrm>
            <a:off x="463550" y="3429000"/>
            <a:ext cx="8216900" cy="1752600"/>
          </a:xfrm>
        </p:spPr>
        <p:txBody>
          <a:bodyPr/>
          <a:lstStyle>
            <a:lvl1pPr marL="0" indent="0" algn="ctr">
              <a:buFontTx/>
              <a:buNone/>
              <a:defRPr b="0"/>
            </a:lvl1pPr>
          </a:lstStyle>
          <a:p>
            <a:pPr lvl="0"/>
            <a:r>
              <a:rPr lang="en-CA" noProof="0" smtClean="0"/>
              <a:t>Click to edit Master subtitle style</a:t>
            </a:r>
            <a:endParaRPr lang="en-US" noProof="0" smtClean="0"/>
          </a:p>
        </p:txBody>
      </p:sp>
    </p:spTree>
    <p:extLst>
      <p:ext uri="{BB962C8B-B14F-4D97-AF65-F5344CB8AC3E}">
        <p14:creationId xmlns:p14="http://schemas.microsoft.com/office/powerpoint/2010/main" val="191171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3C3F49-D515-4D4D-8D6E-B79CB478C273}" type="slidenum">
              <a:rPr lang="en-US"/>
              <a:pPr>
                <a:defRPr/>
              </a:pPr>
              <a:t>‹#›</a:t>
            </a:fld>
            <a:endParaRPr lang="en-US"/>
          </a:p>
        </p:txBody>
      </p:sp>
    </p:spTree>
    <p:extLst>
      <p:ext uri="{BB962C8B-B14F-4D97-AF65-F5344CB8AC3E}">
        <p14:creationId xmlns:p14="http://schemas.microsoft.com/office/powerpoint/2010/main" val="428669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26113" y="366713"/>
            <a:ext cx="1752600" cy="3595687"/>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63550" y="366713"/>
            <a:ext cx="5110163" cy="3595687"/>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AAD7BC-7B31-0347-9D44-E81C9019B1AC}" type="slidenum">
              <a:rPr lang="en-US"/>
              <a:pPr>
                <a:defRPr/>
              </a:pPr>
              <a:t>‹#›</a:t>
            </a:fld>
            <a:endParaRPr lang="en-US"/>
          </a:p>
        </p:txBody>
      </p:sp>
    </p:spTree>
    <p:extLst>
      <p:ext uri="{BB962C8B-B14F-4D97-AF65-F5344CB8AC3E}">
        <p14:creationId xmlns:p14="http://schemas.microsoft.com/office/powerpoint/2010/main" val="83553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B4725D-87B4-AD4C-83E1-E8A0D3B42CF5}" type="slidenum">
              <a:rPr lang="en-US"/>
              <a:pPr>
                <a:defRPr/>
              </a:pPr>
              <a:t>‹#›</a:t>
            </a:fld>
            <a:endParaRPr lang="en-US"/>
          </a:p>
        </p:txBody>
      </p:sp>
    </p:spTree>
    <p:extLst>
      <p:ext uri="{BB962C8B-B14F-4D97-AF65-F5344CB8AC3E}">
        <p14:creationId xmlns:p14="http://schemas.microsoft.com/office/powerpoint/2010/main" val="114008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45A528-62B6-4645-BAA9-8FBF2CD8433F}" type="slidenum">
              <a:rPr lang="en-US"/>
              <a:pPr>
                <a:defRPr/>
              </a:pPr>
              <a:t>‹#›</a:t>
            </a:fld>
            <a:endParaRPr lang="en-US"/>
          </a:p>
        </p:txBody>
      </p:sp>
    </p:spTree>
    <p:extLst>
      <p:ext uri="{BB962C8B-B14F-4D97-AF65-F5344CB8AC3E}">
        <p14:creationId xmlns:p14="http://schemas.microsoft.com/office/powerpoint/2010/main" val="352328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63550" y="1443038"/>
            <a:ext cx="3430588"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046538" y="1443038"/>
            <a:ext cx="3432175"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8AA390-34AA-0447-9F64-990E9A27A6DC}" type="slidenum">
              <a:rPr lang="en-US"/>
              <a:pPr>
                <a:defRPr/>
              </a:pPr>
              <a:t>‹#›</a:t>
            </a:fld>
            <a:endParaRPr lang="en-US"/>
          </a:p>
        </p:txBody>
      </p:sp>
    </p:spTree>
    <p:extLst>
      <p:ext uri="{BB962C8B-B14F-4D97-AF65-F5344CB8AC3E}">
        <p14:creationId xmlns:p14="http://schemas.microsoft.com/office/powerpoint/2010/main" val="133002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1DDD44-88D9-814F-9E81-BC763EC5FC5A}" type="slidenum">
              <a:rPr lang="en-US"/>
              <a:pPr>
                <a:defRPr/>
              </a:pPr>
              <a:t>‹#›</a:t>
            </a:fld>
            <a:endParaRPr lang="en-US"/>
          </a:p>
        </p:txBody>
      </p:sp>
    </p:spTree>
    <p:extLst>
      <p:ext uri="{BB962C8B-B14F-4D97-AF65-F5344CB8AC3E}">
        <p14:creationId xmlns:p14="http://schemas.microsoft.com/office/powerpoint/2010/main" val="36254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2123A1-9A67-2C46-8990-0E1E07FD9678}" type="slidenum">
              <a:rPr lang="en-US"/>
              <a:pPr>
                <a:defRPr/>
              </a:pPr>
              <a:t>‹#›</a:t>
            </a:fld>
            <a:endParaRPr lang="en-US"/>
          </a:p>
        </p:txBody>
      </p:sp>
    </p:spTree>
    <p:extLst>
      <p:ext uri="{BB962C8B-B14F-4D97-AF65-F5344CB8AC3E}">
        <p14:creationId xmlns:p14="http://schemas.microsoft.com/office/powerpoint/2010/main" val="352553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3F42D9-8230-7049-A532-A0575DD28E7A}" type="slidenum">
              <a:rPr lang="en-US"/>
              <a:pPr>
                <a:defRPr/>
              </a:pPr>
              <a:t>‹#›</a:t>
            </a:fld>
            <a:endParaRPr lang="en-US"/>
          </a:p>
        </p:txBody>
      </p:sp>
    </p:spTree>
    <p:extLst>
      <p:ext uri="{BB962C8B-B14F-4D97-AF65-F5344CB8AC3E}">
        <p14:creationId xmlns:p14="http://schemas.microsoft.com/office/powerpoint/2010/main" val="118674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299F28-5F53-7846-A113-150634877F14}" type="slidenum">
              <a:rPr lang="en-US"/>
              <a:pPr>
                <a:defRPr/>
              </a:pPr>
              <a:t>‹#›</a:t>
            </a:fld>
            <a:endParaRPr lang="en-US"/>
          </a:p>
        </p:txBody>
      </p:sp>
    </p:spTree>
    <p:extLst>
      <p:ext uri="{BB962C8B-B14F-4D97-AF65-F5344CB8AC3E}">
        <p14:creationId xmlns:p14="http://schemas.microsoft.com/office/powerpoint/2010/main" val="82172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E51E7-D6D4-A746-B874-F6026995E298}" type="slidenum">
              <a:rPr lang="en-US"/>
              <a:pPr>
                <a:defRPr/>
              </a:pPr>
              <a:t>‹#›</a:t>
            </a:fld>
            <a:endParaRPr lang="en-US"/>
          </a:p>
        </p:txBody>
      </p:sp>
    </p:spTree>
    <p:extLst>
      <p:ext uri="{BB962C8B-B14F-4D97-AF65-F5344CB8AC3E}">
        <p14:creationId xmlns:p14="http://schemas.microsoft.com/office/powerpoint/2010/main" val="28253531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3550" y="366713"/>
            <a:ext cx="7000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a:p>
        </p:txBody>
      </p:sp>
      <p:sp>
        <p:nvSpPr>
          <p:cNvPr id="1027" name="Rectangle 3"/>
          <p:cNvSpPr>
            <a:spLocks noGrp="1" noChangeArrowheads="1"/>
          </p:cNvSpPr>
          <p:nvPr>
            <p:ph type="body" idx="1"/>
          </p:nvPr>
        </p:nvSpPr>
        <p:spPr bwMode="auto">
          <a:xfrm>
            <a:off x="463550" y="1443038"/>
            <a:ext cx="7015163"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pic>
        <p:nvPicPr>
          <p:cNvPr id="1028" name="Picture 11" descr="MUN Logo 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40638" y="484188"/>
            <a:ext cx="10969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2" descr="PT 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00" y="6181725"/>
            <a:ext cx="91567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Grp="1" noChangeArrowheads="1"/>
          </p:cNvSpPr>
          <p:nvPr>
            <p:ph type="dt" sz="half" idx="2"/>
          </p:nvPr>
        </p:nvSpPr>
        <p:spPr bwMode="auto">
          <a:xfrm>
            <a:off x="463550" y="58324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solidFill>
                  <a:srgbClr val="616365"/>
                </a:solidFill>
                <a:cs typeface="+mn-cs"/>
              </a:defRPr>
            </a:lvl1pPr>
          </a:lstStyle>
          <a:p>
            <a:pPr>
              <a:defRPr/>
            </a:pPr>
            <a:endParaRPr lang="en-US"/>
          </a:p>
        </p:txBody>
      </p:sp>
      <p:sp>
        <p:nvSpPr>
          <p:cNvPr id="3" name="Rectangle 5"/>
          <p:cNvSpPr>
            <a:spLocks noGrp="1" noChangeArrowheads="1"/>
          </p:cNvSpPr>
          <p:nvPr>
            <p:ph type="ftr" sz="quarter" idx="3"/>
          </p:nvPr>
        </p:nvSpPr>
        <p:spPr bwMode="auto">
          <a:xfrm>
            <a:off x="3230563" y="583247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solidFill>
                  <a:srgbClr val="616365"/>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46850" y="58324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solidFill>
                  <a:srgbClr val="616365"/>
                </a:solidFill>
                <a:cs typeface="+mn-cs"/>
              </a:defRPr>
            </a:lvl1pPr>
          </a:lstStyle>
          <a:p>
            <a:pPr>
              <a:defRPr/>
            </a:pPr>
            <a:fld id="{93126CDB-285C-EB42-A688-0A70D4AB3F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200">
          <a:solidFill>
            <a:schemeClr val="tx2"/>
          </a:solidFill>
          <a:latin typeface="+mj-lt"/>
          <a:ea typeface="+mj-ea"/>
          <a:cs typeface="ＭＳ Ｐゴシック" charset="0"/>
        </a:defRPr>
      </a:lvl1pPr>
      <a:lvl2pPr algn="l" rtl="0" eaLnBrk="1" fontAlgn="base" hangingPunct="1">
        <a:spcBef>
          <a:spcPct val="0"/>
        </a:spcBef>
        <a:spcAft>
          <a:spcPct val="0"/>
        </a:spcAft>
        <a:defRPr sz="3200">
          <a:solidFill>
            <a:schemeClr val="tx2"/>
          </a:solidFill>
          <a:latin typeface="Arial Black" charset="0"/>
          <a:ea typeface="ＭＳ Ｐゴシック" charset="0"/>
          <a:cs typeface="ＭＳ Ｐゴシック" charset="0"/>
        </a:defRPr>
      </a:lvl2pPr>
      <a:lvl3pPr algn="l" rtl="0" eaLnBrk="1" fontAlgn="base" hangingPunct="1">
        <a:spcBef>
          <a:spcPct val="0"/>
        </a:spcBef>
        <a:spcAft>
          <a:spcPct val="0"/>
        </a:spcAft>
        <a:defRPr sz="3200">
          <a:solidFill>
            <a:schemeClr val="tx2"/>
          </a:solidFill>
          <a:latin typeface="Arial Black" charset="0"/>
          <a:ea typeface="ＭＳ Ｐゴシック" charset="0"/>
          <a:cs typeface="ＭＳ Ｐゴシック" charset="0"/>
        </a:defRPr>
      </a:lvl3pPr>
      <a:lvl4pPr algn="l" rtl="0" eaLnBrk="1" fontAlgn="base" hangingPunct="1">
        <a:spcBef>
          <a:spcPct val="0"/>
        </a:spcBef>
        <a:spcAft>
          <a:spcPct val="0"/>
        </a:spcAft>
        <a:defRPr sz="3200">
          <a:solidFill>
            <a:schemeClr val="tx2"/>
          </a:solidFill>
          <a:latin typeface="Arial Black" charset="0"/>
          <a:ea typeface="ＭＳ Ｐゴシック" charset="0"/>
          <a:cs typeface="ＭＳ Ｐゴシック" charset="0"/>
        </a:defRPr>
      </a:lvl4pPr>
      <a:lvl5pPr algn="l" rtl="0" eaLnBrk="1" fontAlgn="base" hangingPunct="1">
        <a:spcBef>
          <a:spcPct val="0"/>
        </a:spcBef>
        <a:spcAft>
          <a:spcPct val="0"/>
        </a:spcAft>
        <a:defRPr sz="3200">
          <a:solidFill>
            <a:schemeClr val="tx2"/>
          </a:solidFill>
          <a:latin typeface="Arial Black"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Black" charset="0"/>
          <a:ea typeface="ＭＳ Ｐゴシック" charset="0"/>
        </a:defRPr>
      </a:lvl6pPr>
      <a:lvl7pPr marL="914400" algn="l" rtl="0" eaLnBrk="1" fontAlgn="base" hangingPunct="1">
        <a:spcBef>
          <a:spcPct val="0"/>
        </a:spcBef>
        <a:spcAft>
          <a:spcPct val="0"/>
        </a:spcAft>
        <a:defRPr sz="3200">
          <a:solidFill>
            <a:schemeClr val="tx2"/>
          </a:solidFill>
          <a:latin typeface="Arial Black" charset="0"/>
          <a:ea typeface="ＭＳ Ｐゴシック" charset="0"/>
        </a:defRPr>
      </a:lvl7pPr>
      <a:lvl8pPr marL="1371600" algn="l" rtl="0" eaLnBrk="1" fontAlgn="base" hangingPunct="1">
        <a:spcBef>
          <a:spcPct val="0"/>
        </a:spcBef>
        <a:spcAft>
          <a:spcPct val="0"/>
        </a:spcAft>
        <a:defRPr sz="3200">
          <a:solidFill>
            <a:schemeClr val="tx2"/>
          </a:solidFill>
          <a:latin typeface="Arial Black" charset="0"/>
          <a:ea typeface="ＭＳ Ｐゴシック" charset="0"/>
        </a:defRPr>
      </a:lvl8pPr>
      <a:lvl9pPr marL="1828800" algn="l" rtl="0" eaLnBrk="1" fontAlgn="base" hangingPunct="1">
        <a:spcBef>
          <a:spcPct val="0"/>
        </a:spcBef>
        <a:spcAft>
          <a:spcPct val="0"/>
        </a:spcAft>
        <a:defRPr sz="3200">
          <a:solidFill>
            <a:schemeClr val="tx2"/>
          </a:solidFill>
          <a:latin typeface="Arial Black" charset="0"/>
          <a:ea typeface="ＭＳ Ｐゴシック" charset="0"/>
        </a:defRPr>
      </a:lvl9pPr>
    </p:titleStyle>
    <p:bodyStyle>
      <a:lvl1pPr marL="342900" indent="-342900" algn="l" rtl="0" eaLnBrk="1" fontAlgn="base" hangingPunct="1">
        <a:spcBef>
          <a:spcPct val="20000"/>
        </a:spcBef>
        <a:spcAft>
          <a:spcPct val="0"/>
        </a:spcAft>
        <a:buClr>
          <a:srgbClr val="822433"/>
        </a:buClr>
        <a:buChar char="•"/>
        <a:defRPr sz="3200" b="1">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lr>
          <a:srgbClr val="822433"/>
        </a:buClr>
        <a:buFont typeface="Wingdings" charset="0"/>
        <a:buChar char="v"/>
        <a:defRPr sz="2800">
          <a:solidFill>
            <a:schemeClr val="tx1"/>
          </a:solidFill>
          <a:latin typeface="+mn-lt"/>
          <a:ea typeface="+mn-ea"/>
        </a:defRPr>
      </a:lvl2pPr>
      <a:lvl3pPr marL="1143000" indent="-228600" algn="l" rtl="0" eaLnBrk="1" fontAlgn="base" hangingPunct="1">
        <a:spcBef>
          <a:spcPct val="20000"/>
        </a:spcBef>
        <a:spcAft>
          <a:spcPct val="0"/>
        </a:spcAft>
        <a:buClr>
          <a:srgbClr val="822433"/>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822433"/>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822433"/>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822433"/>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822433"/>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822433"/>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822433"/>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ass.utoronto.ca/iih/"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4.xml.rels><?xml version="1.0" encoding="UTF-8" standalone="yes"?>
<Relationships xmlns="http://schemas.openxmlformats.org/package/2006/relationships"><Relationship Id="rId3" Type="http://schemas.openxmlformats.org/officeDocument/2006/relationships/image" Target="../media/image30.tiff"/><Relationship Id="rId4" Type="http://schemas.openxmlformats.org/officeDocument/2006/relationships/image" Target="file://localhost/Users/lisagoddard/Documents/Professional_Activities/DELT_OA/screenshots/sherparomeo.tiff"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search.library.mun.ca/1831" TargetMode="External"/><Relationship Id="rId3" Type="http://schemas.openxmlformats.org/officeDocument/2006/relationships/hyperlink" Target="http://guides.library.mun.ca/openacces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3550" y="2260472"/>
            <a:ext cx="8216900" cy="1301750"/>
          </a:xfrm>
        </p:spPr>
        <p:txBody>
          <a:bodyPr/>
          <a:lstStyle/>
          <a:p>
            <a:pPr algn="ctr" eaLnBrk="1" hangingPunct="1">
              <a:defRPr/>
            </a:pPr>
            <a:r>
              <a:rPr lang="en-US" sz="3200" dirty="0" smtClean="0">
                <a:cs typeface="+mj-cs"/>
              </a:rPr>
              <a:t>Open Access: Accessibility for the </a:t>
            </a:r>
            <a:br>
              <a:rPr lang="en-US" sz="3200" dirty="0" smtClean="0">
                <a:cs typeface="+mj-cs"/>
              </a:rPr>
            </a:br>
            <a:r>
              <a:rPr lang="en-US" sz="3200" dirty="0" smtClean="0">
                <a:cs typeface="+mj-cs"/>
              </a:rPr>
              <a:t>Ivory Tower</a:t>
            </a:r>
          </a:p>
        </p:txBody>
      </p:sp>
      <p:sp>
        <p:nvSpPr>
          <p:cNvPr id="2051" name="Rectangle 3"/>
          <p:cNvSpPr>
            <a:spLocks noGrp="1" noChangeArrowheads="1"/>
          </p:cNvSpPr>
          <p:nvPr>
            <p:ph type="subTitle" idx="1"/>
          </p:nvPr>
        </p:nvSpPr>
        <p:spPr>
          <a:xfrm>
            <a:off x="485422" y="3963655"/>
            <a:ext cx="8216900" cy="1844793"/>
          </a:xfrm>
        </p:spPr>
        <p:txBody>
          <a:bodyPr/>
          <a:lstStyle/>
          <a:p>
            <a:pPr eaLnBrk="1" hangingPunct="1">
              <a:defRPr/>
            </a:pPr>
            <a:r>
              <a:rPr lang="en-US" sz="2000" dirty="0" smtClean="0">
                <a:cs typeface="+mn-cs"/>
              </a:rPr>
              <a:t>Crystal Rose, Kate Rose, Lisa Goddard</a:t>
            </a:r>
          </a:p>
          <a:p>
            <a:pPr eaLnBrk="1" hangingPunct="1">
              <a:defRPr/>
            </a:pPr>
            <a:r>
              <a:rPr lang="en-US" sz="2000" dirty="0" smtClean="0">
                <a:cs typeface="+mn-cs"/>
              </a:rPr>
              <a:t>Memorial University Libraries</a:t>
            </a:r>
          </a:p>
          <a:p>
            <a:pPr eaLnBrk="1" hangingPunct="1">
              <a:defRPr/>
            </a:pPr>
            <a:r>
              <a:rPr lang="en-US" sz="2000" dirty="0" err="1" smtClean="0">
                <a:cs typeface="+mn-cs"/>
              </a:rPr>
              <a:t>CUExpo</a:t>
            </a:r>
            <a:r>
              <a:rPr lang="en-US" sz="2000" dirty="0" smtClean="0">
                <a:cs typeface="+mn-cs"/>
              </a:rPr>
              <a:t>, Corner Brook NL, June 13, 2013</a:t>
            </a:r>
          </a:p>
          <a:p>
            <a:pPr eaLnBrk="1" hangingPunct="1">
              <a:defRPr/>
            </a:pPr>
            <a:endParaRPr lang="en-US" sz="1200" dirty="0" smtClean="0">
              <a:cs typeface="+mn-cs"/>
            </a:endParaRPr>
          </a:p>
          <a:p>
            <a:pPr eaLnBrk="1" hangingPunct="1">
              <a:defRPr/>
            </a:pPr>
            <a:r>
              <a:rPr lang="en-US" sz="2400" b="1" dirty="0" smtClean="0">
                <a:cs typeface="+mn-cs"/>
              </a:rPr>
              <a:t>http://</a:t>
            </a:r>
            <a:r>
              <a:rPr lang="en-US" sz="2400" b="1" dirty="0" err="1" smtClean="0">
                <a:cs typeface="+mn-cs"/>
              </a:rPr>
              <a:t>research.library.mun.ca</a:t>
            </a:r>
            <a:r>
              <a:rPr lang="en-US" sz="2400" b="1" dirty="0" smtClean="0">
                <a:cs typeface="+mn-cs"/>
              </a:rPr>
              <a:t>/1831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gets Paid?</a:t>
            </a:r>
            <a:endParaRPr lang="en-US" dirty="0"/>
          </a:p>
        </p:txBody>
      </p:sp>
      <p:pic>
        <p:nvPicPr>
          <p:cNvPr id="4" name="Content Placeholder 3" descr="Wiley_STM_profits_2010.tiff"/>
          <p:cNvPicPr>
            <a:picLocks noGrp="1" noChangeAspect="1"/>
          </p:cNvPicPr>
          <p:nvPr>
            <p:ph idx="1"/>
          </p:nvPr>
        </p:nvPicPr>
        <p:blipFill>
          <a:blip r:embed="rId3" cstate="print"/>
          <a:stretch>
            <a:fillRect/>
          </a:stretch>
        </p:blipFill>
        <p:spPr>
          <a:xfrm>
            <a:off x="650240" y="1676400"/>
            <a:ext cx="7655560" cy="4191000"/>
          </a:xfrm>
          <a:ln>
            <a:solidFill>
              <a:schemeClr val="tx1">
                <a:lumMod val="50000"/>
                <a:lumOff val="50000"/>
              </a:schemeClr>
            </a:solidFill>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Situation</a:t>
            </a:r>
            <a:endParaRPr lang="en-US" dirty="0"/>
          </a:p>
        </p:txBody>
      </p:sp>
      <p:sp>
        <p:nvSpPr>
          <p:cNvPr id="5" name="TextBox 4"/>
          <p:cNvSpPr txBox="1"/>
          <p:nvPr/>
        </p:nvSpPr>
        <p:spPr>
          <a:xfrm>
            <a:off x="617324" y="2338626"/>
            <a:ext cx="6713065" cy="861774"/>
          </a:xfrm>
          <a:prstGeom prst="rect">
            <a:avLst/>
          </a:prstGeom>
          <a:noFill/>
        </p:spPr>
        <p:txBody>
          <a:bodyPr wrap="square" rtlCol="0">
            <a:spAutoFit/>
          </a:bodyPr>
          <a:lstStyle/>
          <a:p>
            <a:pPr marL="623888" indent="-623888">
              <a:buClr>
                <a:srgbClr val="800000"/>
              </a:buClr>
              <a:buFont typeface="Lucida Grande"/>
              <a:buChar char="⇒"/>
            </a:pPr>
            <a:r>
              <a:rPr lang="en-US" sz="3200" b="1" dirty="0" smtClean="0"/>
              <a:t>Faculty time &amp; expertise</a:t>
            </a:r>
          </a:p>
          <a:p>
            <a:endParaRPr lang="en-US" dirty="0"/>
          </a:p>
        </p:txBody>
      </p:sp>
      <p:sp>
        <p:nvSpPr>
          <p:cNvPr id="7" name="TextBox 6"/>
          <p:cNvSpPr txBox="1"/>
          <p:nvPr/>
        </p:nvSpPr>
        <p:spPr>
          <a:xfrm>
            <a:off x="595179" y="3141583"/>
            <a:ext cx="6292145" cy="1354217"/>
          </a:xfrm>
          <a:prstGeom prst="rect">
            <a:avLst/>
          </a:prstGeom>
          <a:noFill/>
        </p:spPr>
        <p:txBody>
          <a:bodyPr wrap="square" rtlCol="0">
            <a:spAutoFit/>
          </a:bodyPr>
          <a:lstStyle/>
          <a:p>
            <a:pPr marL="628650" indent="-628650">
              <a:buClr>
                <a:srgbClr val="800000"/>
              </a:buClr>
              <a:buFont typeface="Lucida Grande"/>
              <a:buChar char="⇒"/>
            </a:pPr>
            <a:r>
              <a:rPr lang="en-US" sz="3200" b="1" dirty="0" smtClean="0"/>
              <a:t>Rights given to commercial publisher free of charge</a:t>
            </a:r>
          </a:p>
          <a:p>
            <a:endParaRPr lang="en-US" dirty="0"/>
          </a:p>
        </p:txBody>
      </p:sp>
      <p:sp>
        <p:nvSpPr>
          <p:cNvPr id="8" name="Rectangle 7"/>
          <p:cNvSpPr/>
          <p:nvPr/>
        </p:nvSpPr>
        <p:spPr>
          <a:xfrm>
            <a:off x="632651" y="4331344"/>
            <a:ext cx="6636075" cy="1569660"/>
          </a:xfrm>
          <a:prstGeom prst="rect">
            <a:avLst/>
          </a:prstGeom>
        </p:spPr>
        <p:txBody>
          <a:bodyPr wrap="square">
            <a:spAutoFit/>
          </a:bodyPr>
          <a:lstStyle/>
          <a:p>
            <a:pPr marL="623888" indent="-623888">
              <a:buClr>
                <a:srgbClr val="800000"/>
              </a:buClr>
              <a:buFont typeface="Lucida Grande"/>
              <a:buChar char="⇒"/>
            </a:pPr>
            <a:r>
              <a:rPr lang="en-US" sz="3200" b="1" dirty="0" smtClean="0"/>
              <a:t>Academic community purchases the work back from publisher</a:t>
            </a:r>
          </a:p>
        </p:txBody>
      </p:sp>
      <p:sp>
        <p:nvSpPr>
          <p:cNvPr id="9" name="TextBox 8"/>
          <p:cNvSpPr txBox="1"/>
          <p:nvPr/>
        </p:nvSpPr>
        <p:spPr>
          <a:xfrm>
            <a:off x="678335" y="1500426"/>
            <a:ext cx="6713065" cy="861774"/>
          </a:xfrm>
          <a:prstGeom prst="rect">
            <a:avLst/>
          </a:prstGeom>
          <a:noFill/>
        </p:spPr>
        <p:txBody>
          <a:bodyPr wrap="square" rtlCol="0">
            <a:spAutoFit/>
          </a:bodyPr>
          <a:lstStyle/>
          <a:p>
            <a:pPr marL="623888" indent="-623888">
              <a:buClr>
                <a:srgbClr val="800000"/>
              </a:buClr>
              <a:buFont typeface="Lucida Grande"/>
              <a:buChar char="⇒"/>
            </a:pPr>
            <a:r>
              <a:rPr lang="en-US" sz="3200" b="1" dirty="0" smtClean="0"/>
              <a:t>Publicly Funded Research</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Limited Access</a:t>
            </a:r>
            <a:endParaRPr lang="en-US" dirty="0"/>
          </a:p>
        </p:txBody>
      </p:sp>
      <p:pic>
        <p:nvPicPr>
          <p:cNvPr id="5" name="Picture 4" descr="subscription.tiff"/>
          <p:cNvPicPr>
            <a:picLocks noChangeAspect="1"/>
          </p:cNvPicPr>
          <p:nvPr/>
        </p:nvPicPr>
        <p:blipFill>
          <a:blip r:embed="rId3" cstate="print"/>
          <a:stretch>
            <a:fillRect/>
          </a:stretch>
        </p:blipFill>
        <p:spPr>
          <a:xfrm>
            <a:off x="736606" y="1404533"/>
            <a:ext cx="7645400" cy="4447159"/>
          </a:xfrm>
          <a:prstGeom prst="rect">
            <a:avLst/>
          </a:prstGeom>
          <a:ln>
            <a:solidFill>
              <a:schemeClr val="tx1">
                <a:lumMod val="50000"/>
                <a:lumOff val="50000"/>
              </a:schemeClr>
            </a:solidFill>
          </a:ln>
        </p:spPr>
      </p:pic>
    </p:spTree>
    <p:extLst>
      <p:ext uri="{BB962C8B-B14F-4D97-AF65-F5344CB8AC3E}">
        <p14:creationId xmlns:p14="http://schemas.microsoft.com/office/powerpoint/2010/main" val="21929386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Prices</a:t>
            </a:r>
            <a:endParaRPr lang="en-US" dirty="0"/>
          </a:p>
        </p:txBody>
      </p:sp>
      <p:sp>
        <p:nvSpPr>
          <p:cNvPr id="7" name="Content Placeholder 2"/>
          <p:cNvSpPr>
            <a:spLocks noGrp="1"/>
          </p:cNvSpPr>
          <p:nvPr>
            <p:ph idx="1"/>
          </p:nvPr>
        </p:nvSpPr>
        <p:spPr>
          <a:xfrm>
            <a:off x="547352" y="5272450"/>
            <a:ext cx="8188593" cy="626982"/>
          </a:xfrm>
        </p:spPr>
        <p:txBody>
          <a:bodyPr anchor="t"/>
          <a:lstStyle/>
          <a:p>
            <a:pPr algn="ctr">
              <a:buNone/>
            </a:pPr>
            <a:r>
              <a:rPr lang="en-US" dirty="0" smtClean="0"/>
              <a:t>Annual price increases of 7.6%</a:t>
            </a:r>
          </a:p>
        </p:txBody>
      </p:sp>
      <p:pic>
        <p:nvPicPr>
          <p:cNvPr id="11" name="Picture 2" descr="Scholarly journal expenditures percentage increase 1986–2010 compared to consumer price index. Data from Association for Research Libr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320" y="1365274"/>
            <a:ext cx="5125449" cy="3767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305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297" y="2577109"/>
            <a:ext cx="7000875" cy="765175"/>
          </a:xfrm>
        </p:spPr>
        <p:txBody>
          <a:bodyPr/>
          <a:lstStyle/>
          <a:p>
            <a:pPr algn="ctr"/>
            <a:r>
              <a:rPr lang="en-US" dirty="0" smtClean="0"/>
              <a:t>Open Access Legislation</a:t>
            </a:r>
            <a:endParaRPr lang="en-US" dirty="0"/>
          </a:p>
        </p:txBody>
      </p:sp>
    </p:spTree>
    <p:extLst>
      <p:ext uri="{BB962C8B-B14F-4D97-AF65-F5344CB8AC3E}">
        <p14:creationId xmlns:p14="http://schemas.microsoft.com/office/powerpoint/2010/main" val="726582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Policy - US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1" y="1447555"/>
            <a:ext cx="7111999" cy="4428308"/>
          </a:xfrm>
          <a:prstGeom prst="rect">
            <a:avLst/>
          </a:prstGeom>
          <a:noFill/>
          <a:ln w="9525">
            <a:solidFill>
              <a:schemeClr val="bg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1897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Policy - UK</a:t>
            </a:r>
            <a:endParaRPr lang="en-US" dirty="0"/>
          </a:p>
        </p:txBody>
      </p:sp>
      <p:pic>
        <p:nvPicPr>
          <p:cNvPr id="4" name="Picture 3"/>
          <p:cNvPicPr>
            <a:picLocks noChangeAspect="1"/>
          </p:cNvPicPr>
          <p:nvPr/>
        </p:nvPicPr>
        <p:blipFill>
          <a:blip r:embed="rId3"/>
          <a:stretch>
            <a:fillRect/>
          </a:stretch>
        </p:blipFill>
        <p:spPr>
          <a:xfrm>
            <a:off x="1075722" y="1488543"/>
            <a:ext cx="6841518" cy="4290329"/>
          </a:xfrm>
          <a:prstGeom prst="rect">
            <a:avLst/>
          </a:prstGeom>
          <a:ln>
            <a:solidFill>
              <a:schemeClr val="bg2"/>
            </a:solidFill>
          </a:ln>
        </p:spPr>
      </p:pic>
    </p:spTree>
    <p:extLst>
      <p:ext uri="{BB962C8B-B14F-4D97-AF65-F5344CB8AC3E}">
        <p14:creationId xmlns:p14="http://schemas.microsoft.com/office/powerpoint/2010/main" val="32998783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 Tri-Council</a:t>
            </a:r>
            <a:endParaRPr lang="en-US" dirty="0"/>
          </a:p>
        </p:txBody>
      </p:sp>
      <p:sp>
        <p:nvSpPr>
          <p:cNvPr id="3" name="Content Placeholder 2"/>
          <p:cNvSpPr>
            <a:spLocks noGrp="1"/>
          </p:cNvSpPr>
          <p:nvPr>
            <p:ph idx="1"/>
          </p:nvPr>
        </p:nvSpPr>
        <p:spPr>
          <a:xfrm>
            <a:off x="463550" y="1937902"/>
            <a:ext cx="7015163" cy="1773583"/>
          </a:xfrm>
        </p:spPr>
        <p:txBody>
          <a:bodyPr/>
          <a:lstStyle/>
          <a:p>
            <a:r>
              <a:rPr lang="en-US" dirty="0" smtClean="0"/>
              <a:t>CIHR – OA after 12 months</a:t>
            </a:r>
          </a:p>
          <a:p>
            <a:endParaRPr lang="en-US" sz="1200" dirty="0" smtClean="0"/>
          </a:p>
          <a:p>
            <a:r>
              <a:rPr lang="en-US" dirty="0" smtClean="0"/>
              <a:t>Harmonized OA Policy by 2014</a:t>
            </a:r>
            <a:endParaRPr lang="en-US" dirty="0"/>
          </a:p>
        </p:txBody>
      </p:sp>
    </p:spTree>
    <p:extLst>
      <p:ext uri="{BB962C8B-B14F-4D97-AF65-F5344CB8AC3E}">
        <p14:creationId xmlns:p14="http://schemas.microsoft.com/office/powerpoint/2010/main" val="20240364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083" y="2559579"/>
            <a:ext cx="7000875" cy="765175"/>
          </a:xfrm>
        </p:spPr>
        <p:txBody>
          <a:bodyPr/>
          <a:lstStyle/>
          <a:p>
            <a:pPr algn="ctr"/>
            <a:r>
              <a:rPr lang="en-US" dirty="0" smtClean="0"/>
              <a:t>Benefits of Open Access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for Research</a:t>
            </a:r>
            <a:endParaRPr lang="en-US" dirty="0"/>
          </a:p>
        </p:txBody>
      </p:sp>
      <p:sp>
        <p:nvSpPr>
          <p:cNvPr id="4" name="TextBox 3"/>
          <p:cNvSpPr txBox="1"/>
          <p:nvPr/>
        </p:nvSpPr>
        <p:spPr>
          <a:xfrm>
            <a:off x="416229" y="3182758"/>
            <a:ext cx="8159944" cy="1277273"/>
          </a:xfrm>
          <a:prstGeom prst="rect">
            <a:avLst/>
          </a:prstGeom>
          <a:noFill/>
          <a:ln>
            <a:noFill/>
          </a:ln>
        </p:spPr>
        <p:txBody>
          <a:bodyPr wrap="square" rtlCol="0">
            <a:spAutoFit/>
          </a:bodyPr>
          <a:lstStyle/>
          <a:p>
            <a:pPr marL="363538" indent="-363538"/>
            <a:endParaRPr lang="en-US" sz="1600" dirty="0" smtClean="0"/>
          </a:p>
          <a:p>
            <a:pPr marL="363538" indent="-363538">
              <a:buFont typeface="Arial"/>
              <a:buChar char="•"/>
            </a:pPr>
            <a:r>
              <a:rPr lang="en-US" sz="2800" dirty="0" smtClean="0"/>
              <a:t>Faculty and students do not have access to 20% of articles authored by </a:t>
            </a:r>
            <a:r>
              <a:rPr lang="en-US" sz="2800" dirty="0" err="1" smtClean="0"/>
              <a:t>Bucknell</a:t>
            </a:r>
            <a:r>
              <a:rPr lang="en-US" sz="2800" dirty="0" smtClean="0"/>
              <a:t> faculty.</a:t>
            </a:r>
          </a:p>
          <a:p>
            <a:endParaRPr lang="en-US" sz="500" dirty="0" smtClean="0"/>
          </a:p>
        </p:txBody>
      </p:sp>
      <p:pic>
        <p:nvPicPr>
          <p:cNvPr id="8195" name="Picture 3"/>
          <p:cNvPicPr>
            <a:picLocks noChangeAspect="1" noChangeArrowheads="1"/>
          </p:cNvPicPr>
          <p:nvPr/>
        </p:nvPicPr>
        <p:blipFill>
          <a:blip r:embed="rId3"/>
          <a:srcRect/>
          <a:stretch>
            <a:fillRect/>
          </a:stretch>
        </p:blipFill>
        <p:spPr bwMode="auto">
          <a:xfrm>
            <a:off x="449443" y="1965212"/>
            <a:ext cx="8281808" cy="1062009"/>
          </a:xfrm>
          <a:prstGeom prst="rect">
            <a:avLst/>
          </a:prstGeom>
          <a:noFill/>
          <a:ln w="9525">
            <a:solidFill>
              <a:schemeClr val="bg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endParaRPr lang="en-US" dirty="0" smtClean="0"/>
          </a:p>
          <a:p>
            <a:r>
              <a:rPr lang="en-US" dirty="0" smtClean="0"/>
              <a:t>What is Open Access?</a:t>
            </a:r>
          </a:p>
          <a:p>
            <a:r>
              <a:rPr lang="en-US" dirty="0" smtClean="0"/>
              <a:t>Open Access Journals</a:t>
            </a:r>
            <a:endParaRPr lang="en-US" dirty="0"/>
          </a:p>
          <a:p>
            <a:r>
              <a:rPr lang="en-US" dirty="0" smtClean="0"/>
              <a:t>Research Repositories</a:t>
            </a:r>
            <a:endParaRPr lang="en-US" dirty="0"/>
          </a:p>
        </p:txBody>
      </p:sp>
    </p:spTree>
    <p:extLst>
      <p:ext uri="{BB962C8B-B14F-4D97-AF65-F5344CB8AC3E}">
        <p14:creationId xmlns:p14="http://schemas.microsoft.com/office/powerpoint/2010/main" val="4253219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for Teaching</a:t>
            </a:r>
            <a:endParaRPr lang="en-US" dirty="0"/>
          </a:p>
        </p:txBody>
      </p:sp>
      <p:pic>
        <p:nvPicPr>
          <p:cNvPr id="4" name="Picture 3" descr="classwebsite.tiff"/>
          <p:cNvPicPr>
            <a:picLocks noChangeAspect="1"/>
          </p:cNvPicPr>
          <p:nvPr/>
        </p:nvPicPr>
        <p:blipFill>
          <a:blip r:embed="rId3"/>
          <a:stretch>
            <a:fillRect/>
          </a:stretch>
        </p:blipFill>
        <p:spPr>
          <a:xfrm>
            <a:off x="947000" y="1281446"/>
            <a:ext cx="7047443" cy="4717892"/>
          </a:xfrm>
          <a:prstGeom prst="rect">
            <a:avLst/>
          </a:prstGeom>
          <a:ln>
            <a:solidFill>
              <a:schemeClr val="bg2"/>
            </a:solidFill>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for Alumni</a:t>
            </a:r>
            <a:endParaRPr lang="en-US" dirty="0"/>
          </a:p>
        </p:txBody>
      </p:sp>
      <p:pic>
        <p:nvPicPr>
          <p:cNvPr id="5" name="Picture 4" descr="YOUnoaccess.tiff"/>
          <p:cNvPicPr>
            <a:picLocks noChangeAspect="1"/>
          </p:cNvPicPr>
          <p:nvPr/>
        </p:nvPicPr>
        <p:blipFill>
          <a:blip r:embed="rId2"/>
          <a:stretch>
            <a:fillRect/>
          </a:stretch>
        </p:blipFill>
        <p:spPr>
          <a:xfrm>
            <a:off x="1054592" y="1299100"/>
            <a:ext cx="6973877" cy="4702488"/>
          </a:xfrm>
          <a:prstGeom prst="rect">
            <a:avLst/>
          </a:prstGeom>
          <a:ln>
            <a:solidFill>
              <a:schemeClr val="bg2"/>
            </a:solidFill>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Engagement</a:t>
            </a:r>
            <a:endParaRPr lang="en-US" dirty="0"/>
          </a:p>
        </p:txBody>
      </p:sp>
      <p:sp>
        <p:nvSpPr>
          <p:cNvPr id="4" name="Rectangle 3"/>
          <p:cNvSpPr/>
          <p:nvPr/>
        </p:nvSpPr>
        <p:spPr>
          <a:xfrm>
            <a:off x="829733" y="1541258"/>
            <a:ext cx="7543800" cy="4031873"/>
          </a:xfrm>
          <a:prstGeom prst="rect">
            <a:avLst/>
          </a:prstGeom>
          <a:ln>
            <a:solidFill>
              <a:schemeClr val="bg2"/>
            </a:solidFill>
          </a:ln>
        </p:spPr>
        <p:txBody>
          <a:bodyPr wrap="square">
            <a:spAutoFit/>
          </a:bodyPr>
          <a:lstStyle/>
          <a:p>
            <a:r>
              <a:rPr lang="en-US" sz="3200" dirty="0" smtClean="0"/>
              <a:t>Memorial University is an </a:t>
            </a:r>
            <a:r>
              <a:rPr lang="en-US" sz="3200" b="1" dirty="0" smtClean="0"/>
              <a:t>inclusive</a:t>
            </a:r>
            <a:r>
              <a:rPr lang="en-US" sz="3200" dirty="0" smtClean="0"/>
              <a:t> community dedicated to creativity, innovation and excellence in teaching and learning, research and scholarship, and to </a:t>
            </a:r>
            <a:r>
              <a:rPr lang="en-US" sz="3200" b="1" dirty="0" smtClean="0"/>
              <a:t>public engagement</a:t>
            </a:r>
            <a:r>
              <a:rPr lang="en-US" sz="3200" dirty="0" smtClean="0"/>
              <a:t> and service. We recognize our </a:t>
            </a:r>
            <a:r>
              <a:rPr lang="en-US" sz="3200" b="1" dirty="0" smtClean="0"/>
              <a:t>special obligation to the people of Newfoundland and Labrador.</a:t>
            </a:r>
            <a:endParaRPr lang="en-US" sz="3200" b="1"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Justice</a:t>
            </a:r>
            <a:endParaRPr lang="en-US" dirty="0"/>
          </a:p>
        </p:txBody>
      </p:sp>
      <p:pic>
        <p:nvPicPr>
          <p:cNvPr id="4" name="Picture 3" descr="JournalsPoorCountries.tiff"/>
          <p:cNvPicPr>
            <a:picLocks noChangeAspect="1"/>
          </p:cNvPicPr>
          <p:nvPr/>
        </p:nvPicPr>
        <p:blipFill>
          <a:blip r:embed="rId3"/>
          <a:srcRect b="4273"/>
          <a:stretch>
            <a:fillRect/>
          </a:stretch>
        </p:blipFill>
        <p:spPr>
          <a:xfrm>
            <a:off x="713676" y="1163377"/>
            <a:ext cx="6813719" cy="4807718"/>
          </a:xfrm>
          <a:prstGeom prst="rect">
            <a:avLst/>
          </a:prstGeom>
          <a:ln>
            <a:solidFill>
              <a:schemeClr val="bg2"/>
            </a:solidFill>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Still Pays</a:t>
            </a:r>
            <a:endParaRPr lang="en-US" dirty="0"/>
          </a:p>
        </p:txBody>
      </p:sp>
      <p:sp>
        <p:nvSpPr>
          <p:cNvPr id="5" name="Content Placeholder 4"/>
          <p:cNvSpPr>
            <a:spLocks noGrp="1"/>
          </p:cNvSpPr>
          <p:nvPr>
            <p:ph sz="half" idx="1"/>
          </p:nvPr>
        </p:nvSpPr>
        <p:spPr>
          <a:xfrm>
            <a:off x="457200" y="1905000"/>
            <a:ext cx="8077200" cy="2667000"/>
          </a:xfrm>
        </p:spPr>
        <p:txBody>
          <a:bodyPr/>
          <a:lstStyle/>
          <a:p>
            <a:r>
              <a:rPr lang="en-US" sz="3600" dirty="0" smtClean="0"/>
              <a:t>Pay once for perpetual access</a:t>
            </a:r>
          </a:p>
          <a:p>
            <a:endParaRPr lang="en-US" sz="1600" dirty="0" smtClean="0"/>
          </a:p>
          <a:p>
            <a:r>
              <a:rPr lang="en-US" sz="3600" dirty="0" smtClean="0"/>
              <a:t>Pay for global access rather than local access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Green vs. Gold</a:t>
            </a:r>
            <a:endParaRPr lang="en-US" dirty="0"/>
          </a:p>
        </p:txBody>
      </p:sp>
      <p:sp>
        <p:nvSpPr>
          <p:cNvPr id="3" name="Content Placeholder 2"/>
          <p:cNvSpPr>
            <a:spLocks noGrp="1"/>
          </p:cNvSpPr>
          <p:nvPr>
            <p:ph idx="1"/>
          </p:nvPr>
        </p:nvSpPr>
        <p:spPr>
          <a:xfrm>
            <a:off x="375507" y="1698016"/>
            <a:ext cx="4108449" cy="3903662"/>
          </a:xfrm>
          <a:solidFill>
            <a:srgbClr val="FFE48F"/>
          </a:solidFill>
        </p:spPr>
        <p:txBody>
          <a:bodyPr/>
          <a:lstStyle/>
          <a:p>
            <a:pPr marL="0" indent="0">
              <a:buNone/>
            </a:pPr>
            <a:r>
              <a:rPr lang="en-US" sz="2800" dirty="0" smtClean="0"/>
              <a:t>OA </a:t>
            </a:r>
            <a:r>
              <a:rPr lang="en-US" sz="2800" dirty="0"/>
              <a:t>J</a:t>
            </a:r>
            <a:r>
              <a:rPr lang="en-US" sz="2800" dirty="0" smtClean="0"/>
              <a:t>ournals</a:t>
            </a:r>
          </a:p>
          <a:p>
            <a:pPr marL="0" indent="0">
              <a:buNone/>
            </a:pPr>
            <a:endParaRPr lang="en-US" sz="2800" dirty="0" smtClean="0"/>
          </a:p>
          <a:p>
            <a:r>
              <a:rPr lang="en-US" sz="2800" dirty="0" smtClean="0"/>
              <a:t>Immediate global access to content</a:t>
            </a:r>
          </a:p>
          <a:p>
            <a:r>
              <a:rPr lang="en-US" sz="2800" dirty="0" smtClean="0"/>
              <a:t>May have APCs</a:t>
            </a:r>
            <a:endParaRPr lang="en-US" sz="2800" dirty="0"/>
          </a:p>
        </p:txBody>
      </p:sp>
      <p:sp>
        <p:nvSpPr>
          <p:cNvPr id="4" name="Content Placeholder 2"/>
          <p:cNvSpPr txBox="1">
            <a:spLocks/>
          </p:cNvSpPr>
          <p:nvPr/>
        </p:nvSpPr>
        <p:spPr bwMode="auto">
          <a:xfrm>
            <a:off x="4705465" y="1693075"/>
            <a:ext cx="4133849" cy="3903662"/>
          </a:xfrm>
          <a:prstGeom prst="rect">
            <a:avLst/>
          </a:prstGeom>
          <a:solidFill>
            <a:srgbClr val="78E29B"/>
          </a:solidFill>
          <a:ln>
            <a:noFill/>
          </a:ln>
          <a:effectLst/>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22433"/>
              </a:buClr>
              <a:buChar char="•"/>
              <a:defRPr sz="3200" b="1">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lr>
                <a:srgbClr val="822433"/>
              </a:buClr>
              <a:buFont typeface="Wingdings" charset="0"/>
              <a:buChar char="v"/>
              <a:defRPr sz="2800">
                <a:solidFill>
                  <a:schemeClr val="tx1"/>
                </a:solidFill>
                <a:latin typeface="+mn-lt"/>
                <a:ea typeface="+mn-ea"/>
              </a:defRPr>
            </a:lvl2pPr>
            <a:lvl3pPr marL="1143000" indent="-228600" algn="l" rtl="0" eaLnBrk="1" fontAlgn="base" hangingPunct="1">
              <a:spcBef>
                <a:spcPct val="20000"/>
              </a:spcBef>
              <a:spcAft>
                <a:spcPct val="0"/>
              </a:spcAft>
              <a:buClr>
                <a:srgbClr val="822433"/>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822433"/>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822433"/>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822433"/>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822433"/>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822433"/>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822433"/>
              </a:buClr>
              <a:buChar char="•"/>
              <a:defRPr sz="2000">
                <a:solidFill>
                  <a:schemeClr val="tx1"/>
                </a:solidFill>
                <a:latin typeface="+mn-lt"/>
                <a:ea typeface="+mn-ea"/>
              </a:defRPr>
            </a:lvl9pPr>
          </a:lstStyle>
          <a:p>
            <a:pPr marL="0" indent="0">
              <a:buNone/>
            </a:pPr>
            <a:r>
              <a:rPr lang="en-US" sz="2800" dirty="0"/>
              <a:t>O</a:t>
            </a:r>
            <a:r>
              <a:rPr lang="en-US" sz="2800" dirty="0" smtClean="0"/>
              <a:t>A Repositories</a:t>
            </a:r>
          </a:p>
          <a:p>
            <a:pPr marL="0" indent="0">
              <a:buNone/>
            </a:pPr>
            <a:endParaRPr lang="en-US" sz="2800" dirty="0" smtClean="0"/>
          </a:p>
          <a:p>
            <a:r>
              <a:rPr lang="en-US" sz="2800" dirty="0" smtClean="0"/>
              <a:t>Subscription journals</a:t>
            </a:r>
          </a:p>
          <a:p>
            <a:r>
              <a:rPr lang="en-US" sz="2800" dirty="0" smtClean="0"/>
              <a:t>Author self-archiving</a:t>
            </a:r>
          </a:p>
          <a:p>
            <a:r>
              <a:rPr lang="en-US" sz="2800" dirty="0" smtClean="0"/>
              <a:t>May have embargo</a:t>
            </a:r>
            <a:endParaRPr lang="en-US" sz="2800" dirty="0"/>
          </a:p>
        </p:txBody>
      </p:sp>
    </p:spTree>
    <p:extLst>
      <p:ext uri="{BB962C8B-B14F-4D97-AF65-F5344CB8AC3E}">
        <p14:creationId xmlns:p14="http://schemas.microsoft.com/office/powerpoint/2010/main" val="18927401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6667" y="2143391"/>
            <a:ext cx="7222003" cy="1485618"/>
          </a:xfrm>
          <a:solidFill>
            <a:srgbClr val="FFE48F"/>
          </a:solidFill>
        </p:spPr>
        <p:txBody>
          <a:bodyPr/>
          <a:lstStyle/>
          <a:p>
            <a:pPr marL="0" indent="0">
              <a:buNone/>
            </a:pPr>
            <a:endParaRPr lang="en-US" sz="2800" dirty="0"/>
          </a:p>
        </p:txBody>
      </p:sp>
      <p:sp>
        <p:nvSpPr>
          <p:cNvPr id="2" name="Title 1"/>
          <p:cNvSpPr>
            <a:spLocks noGrp="1"/>
          </p:cNvSpPr>
          <p:nvPr>
            <p:ph type="title"/>
          </p:nvPr>
        </p:nvSpPr>
        <p:spPr>
          <a:xfrm>
            <a:off x="1073836" y="2494639"/>
            <a:ext cx="7000875" cy="765175"/>
          </a:xfrm>
        </p:spPr>
        <p:txBody>
          <a:bodyPr/>
          <a:lstStyle/>
          <a:p>
            <a:pPr algn="ctr"/>
            <a:r>
              <a:rPr lang="en-US" dirty="0" smtClean="0"/>
              <a:t>Open Access Journals</a:t>
            </a:r>
            <a:endParaRPr lang="en-US" dirty="0"/>
          </a:p>
        </p:txBody>
      </p:sp>
    </p:spTree>
    <p:extLst>
      <p:ext uri="{BB962C8B-B14F-4D97-AF65-F5344CB8AC3E}">
        <p14:creationId xmlns:p14="http://schemas.microsoft.com/office/powerpoint/2010/main" val="4701222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Gold OA Journals?</a:t>
            </a:r>
            <a:endParaRPr lang="en-CA" dirty="0"/>
          </a:p>
        </p:txBody>
      </p:sp>
      <p:sp>
        <p:nvSpPr>
          <p:cNvPr id="3" name="Content Placeholder 2"/>
          <p:cNvSpPr>
            <a:spLocks noGrp="1"/>
          </p:cNvSpPr>
          <p:nvPr>
            <p:ph idx="1"/>
          </p:nvPr>
        </p:nvSpPr>
        <p:spPr/>
        <p:txBody>
          <a:bodyPr/>
          <a:lstStyle/>
          <a:p>
            <a:r>
              <a:rPr lang="en-US" dirty="0" smtClean="0"/>
              <a:t>The “Gold Standard”</a:t>
            </a:r>
          </a:p>
          <a:p>
            <a:pPr lvl="1"/>
            <a:r>
              <a:rPr lang="en-US" dirty="0" smtClean="0"/>
              <a:t>Free of charge for readers</a:t>
            </a:r>
          </a:p>
          <a:p>
            <a:pPr lvl="1"/>
            <a:r>
              <a:rPr lang="en-US" dirty="0" smtClean="0"/>
              <a:t>Materials openly accessible across the internet</a:t>
            </a:r>
          </a:p>
          <a:p>
            <a:pPr lvl="1"/>
            <a:r>
              <a:rPr lang="en-US" dirty="0" smtClean="0"/>
              <a:t>Financed by payments for article publication, not subscription</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US" dirty="0" smtClean="0"/>
              <a:t>Gold Standard, Not “Author Pays”</a:t>
            </a:r>
          </a:p>
          <a:p>
            <a:pPr lvl="1"/>
            <a:r>
              <a:rPr lang="en-US" dirty="0" smtClean="0"/>
              <a:t>Payment can come from grants, funds and is often included in the cost of research</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With better </a:t>
            </a:r>
            <a:r>
              <a:rPr lang="en-US" dirty="0"/>
              <a:t>G</a:t>
            </a:r>
            <a:r>
              <a:rPr lang="en-US" dirty="0" smtClean="0"/>
              <a:t>oogle results, higher impact of work</a:t>
            </a:r>
          </a:p>
          <a:p>
            <a:pPr lvl="1"/>
            <a:r>
              <a:rPr lang="en-US" dirty="0" smtClean="0"/>
              <a:t>Increased citation impact</a:t>
            </a:r>
          </a:p>
          <a:p>
            <a:pPr lvl="1"/>
            <a:r>
              <a:rPr lang="en-US" dirty="0" smtClean="0"/>
              <a:t>Private sector access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767" y="2514600"/>
            <a:ext cx="7532288" cy="1143000"/>
          </a:xfrm>
        </p:spPr>
        <p:txBody>
          <a:bodyPr/>
          <a:lstStyle/>
          <a:p>
            <a:pPr algn="ctr"/>
            <a:r>
              <a:rPr lang="en-US" dirty="0" smtClean="0"/>
              <a:t>Traditional Scholarly Publishing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US" dirty="0" smtClean="0"/>
              <a:t>Scholars retain the copyright on their work</a:t>
            </a:r>
          </a:p>
          <a:p>
            <a:pPr lvl="1"/>
            <a:r>
              <a:rPr lang="en-US" dirty="0" smtClean="0"/>
              <a:t>Can submit it to an institutional repository</a:t>
            </a:r>
          </a:p>
          <a:p>
            <a:pPr lvl="1"/>
            <a:r>
              <a:rPr lang="en-US" dirty="0" smtClean="0"/>
              <a:t>Scholars don’t give copyright to publisher</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Involvement</a:t>
            </a:r>
            <a:endParaRPr lang="en-CA" dirty="0"/>
          </a:p>
        </p:txBody>
      </p:sp>
      <p:sp>
        <p:nvSpPr>
          <p:cNvPr id="3" name="Content Placeholder 2"/>
          <p:cNvSpPr>
            <a:spLocks noGrp="1"/>
          </p:cNvSpPr>
          <p:nvPr>
            <p:ph idx="1"/>
          </p:nvPr>
        </p:nvSpPr>
        <p:spPr/>
        <p:txBody>
          <a:bodyPr/>
          <a:lstStyle/>
          <a:p>
            <a:r>
              <a:rPr lang="en-US" dirty="0" smtClean="0"/>
              <a:t>Author Funds</a:t>
            </a:r>
          </a:p>
          <a:p>
            <a:pPr lvl="1"/>
            <a:r>
              <a:rPr lang="en-US" dirty="0" smtClean="0"/>
              <a:t>Not passing fees on to authors instead of a subscription model</a:t>
            </a:r>
          </a:p>
          <a:p>
            <a:pPr lvl="1"/>
            <a:r>
              <a:rPr lang="en-US" dirty="0" smtClean="0"/>
              <a:t>Toronto, Ottawa, Manitoba, SFU, MUN, Concordia, Calgary, Ryerson</a:t>
            </a:r>
          </a:p>
          <a:p>
            <a:r>
              <a:rPr lang="en-US" dirty="0" smtClean="0"/>
              <a:t>Journal Hosting</a:t>
            </a:r>
          </a:p>
          <a:p>
            <a:pPr lvl="1"/>
            <a:r>
              <a:rPr lang="en-US" dirty="0" smtClean="0"/>
              <a:t>Open Journal Systems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Memorial OA Funding Criteria</a:t>
            </a:r>
            <a:endParaRPr lang="en-CA" dirty="0"/>
          </a:p>
        </p:txBody>
      </p:sp>
      <p:sp>
        <p:nvSpPr>
          <p:cNvPr id="3" name="Content Placeholder 2"/>
          <p:cNvSpPr>
            <a:spLocks noGrp="1"/>
          </p:cNvSpPr>
          <p:nvPr>
            <p:ph idx="1"/>
          </p:nvPr>
        </p:nvSpPr>
        <p:spPr/>
        <p:txBody>
          <a:bodyPr/>
          <a:lstStyle/>
          <a:p>
            <a:r>
              <a:rPr lang="en-US" dirty="0" smtClean="0"/>
              <a:t>Available to: </a:t>
            </a:r>
          </a:p>
          <a:p>
            <a:pPr lvl="1"/>
            <a:r>
              <a:rPr lang="en-US" dirty="0" smtClean="0"/>
              <a:t>All faculty, graduate students, staff, post-docs, emeriti, and honorary research profs who have an peer-reviewed article accepted to an OA journal </a:t>
            </a:r>
          </a:p>
          <a:p>
            <a:pPr lvl="1"/>
            <a:r>
              <a:rPr lang="en-US" dirty="0" smtClean="0"/>
              <a:t>Up to $3000 a year for each researcher, and a maximum of $3000 per article</a:t>
            </a:r>
          </a:p>
          <a:p>
            <a:pPr lvl="1">
              <a:buNone/>
            </a:pPr>
            <a:endParaRPr lang="en-CA"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cover?</a:t>
            </a:r>
            <a:endParaRPr lang="en-CA" dirty="0"/>
          </a:p>
        </p:txBody>
      </p:sp>
      <p:sp>
        <p:nvSpPr>
          <p:cNvPr id="3" name="Content Placeholder 2"/>
          <p:cNvSpPr>
            <a:spLocks noGrp="1"/>
          </p:cNvSpPr>
          <p:nvPr>
            <p:ph idx="1"/>
          </p:nvPr>
        </p:nvSpPr>
        <p:spPr/>
        <p:txBody>
          <a:bodyPr/>
          <a:lstStyle/>
          <a:p>
            <a:r>
              <a:rPr lang="en-US" dirty="0" smtClean="0"/>
              <a:t>Only fund those articles accepted to the Gold Standard</a:t>
            </a:r>
          </a:p>
          <a:p>
            <a:pPr lvl="1"/>
            <a:r>
              <a:rPr lang="en-US" sz="2400" dirty="0" smtClean="0"/>
              <a:t>Journal is peer reviewed</a:t>
            </a:r>
          </a:p>
          <a:p>
            <a:pPr lvl="1"/>
            <a:r>
              <a:rPr lang="en-US" sz="2400" dirty="0" smtClean="0"/>
              <a:t>No subscription fees for any content</a:t>
            </a:r>
          </a:p>
          <a:p>
            <a:pPr lvl="1"/>
            <a:r>
              <a:rPr lang="en-US" sz="2400" dirty="0" smtClean="0"/>
              <a:t>Available online immediately, no cost to the reader</a:t>
            </a:r>
          </a:p>
          <a:p>
            <a:pPr lvl="1"/>
            <a:r>
              <a:rPr lang="en-US" sz="2400" dirty="0" smtClean="0"/>
              <a:t>Author maintains copyright, using Creative Commons licensing or similar</a:t>
            </a:r>
          </a:p>
          <a:p>
            <a:pPr lvl="1"/>
            <a:r>
              <a:rPr lang="en-US" sz="2400" dirty="0" smtClean="0"/>
              <a:t>A copy of the funded paper made available though the Memorial University Research repository </a:t>
            </a:r>
            <a:endParaRPr lang="en-CA"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Journal System (OJS)</a:t>
            </a:r>
            <a:endParaRPr lang="en-CA" dirty="0"/>
          </a:p>
        </p:txBody>
      </p:sp>
      <p:sp>
        <p:nvSpPr>
          <p:cNvPr id="3" name="Content Placeholder 2"/>
          <p:cNvSpPr>
            <a:spLocks noGrp="1"/>
          </p:cNvSpPr>
          <p:nvPr>
            <p:ph idx="1"/>
          </p:nvPr>
        </p:nvSpPr>
        <p:spPr/>
        <p:txBody>
          <a:bodyPr/>
          <a:lstStyle/>
          <a:p>
            <a:r>
              <a:rPr lang="en-US" dirty="0" smtClean="0"/>
              <a:t>Create and host online-journals</a:t>
            </a:r>
          </a:p>
          <a:p>
            <a:pPr lvl="1"/>
            <a:r>
              <a:rPr lang="en-US" dirty="0" smtClean="0"/>
              <a:t>Article submission </a:t>
            </a:r>
          </a:p>
          <a:p>
            <a:pPr lvl="1"/>
            <a:r>
              <a:rPr lang="en-US" dirty="0" smtClean="0"/>
              <a:t>Peer review workflow</a:t>
            </a:r>
          </a:p>
          <a:p>
            <a:pPr lvl="1"/>
            <a:r>
              <a:rPr lang="en-US" dirty="0" smtClean="0"/>
              <a:t>Journal layout</a:t>
            </a:r>
          </a:p>
          <a:p>
            <a:pPr lvl="1"/>
            <a:r>
              <a:rPr lang="en-US" dirty="0" smtClean="0"/>
              <a:t>Reader access</a:t>
            </a:r>
          </a:p>
          <a:p>
            <a:pPr lvl="1"/>
            <a:r>
              <a:rPr lang="en-US" dirty="0" smtClean="0"/>
              <a:t>Archiving</a:t>
            </a:r>
          </a:p>
          <a:p>
            <a:pPr lvl="1"/>
            <a:r>
              <a:rPr lang="en-US" dirty="0" smtClean="0"/>
              <a:t>Creative Commons licensing</a:t>
            </a:r>
          </a:p>
          <a:p>
            <a:pPr lvl="1">
              <a:buNone/>
            </a:pPr>
            <a:endParaRPr lang="en-C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Journal </a:t>
            </a:r>
            <a:endParaRPr lang="en-CA" dirty="0"/>
          </a:p>
        </p:txBody>
      </p:sp>
      <p:sp>
        <p:nvSpPr>
          <p:cNvPr id="3" name="Content Placeholder 2"/>
          <p:cNvSpPr>
            <a:spLocks noGrp="1"/>
          </p:cNvSpPr>
          <p:nvPr>
            <p:ph idx="1"/>
          </p:nvPr>
        </p:nvSpPr>
        <p:spPr/>
        <p:txBody>
          <a:bodyPr/>
          <a:lstStyle/>
          <a:p>
            <a:r>
              <a:rPr lang="en-US" dirty="0" err="1" smtClean="0"/>
              <a:t>Analecta</a:t>
            </a:r>
            <a:r>
              <a:rPr lang="en-US" dirty="0" smtClean="0"/>
              <a:t> </a:t>
            </a:r>
            <a:r>
              <a:rPr lang="en-US" dirty="0" err="1" smtClean="0"/>
              <a:t>Hermeneutica</a:t>
            </a:r>
            <a:endParaRPr lang="en-US" dirty="0" smtClean="0"/>
          </a:p>
          <a:p>
            <a:pPr lvl="1"/>
            <a:r>
              <a:rPr lang="en-CA" sz="2000" dirty="0" smtClean="0"/>
              <a:t>A</a:t>
            </a:r>
            <a:r>
              <a:rPr lang="en-CA" sz="2000" dirty="0" smtClean="0">
                <a:solidFill>
                  <a:schemeClr val="tx1"/>
                </a:solidFill>
                <a:latin typeface="+mn-lt"/>
              </a:rPr>
              <a:t>nnual </a:t>
            </a:r>
            <a:r>
              <a:rPr lang="en-CA" sz="2000" dirty="0">
                <a:solidFill>
                  <a:schemeClr val="tx1"/>
                </a:solidFill>
                <a:latin typeface="+mn-lt"/>
              </a:rPr>
              <a:t>refereed journal of the </a:t>
            </a:r>
            <a:r>
              <a:rPr lang="en-CA" sz="2000" u="sng" dirty="0">
                <a:solidFill>
                  <a:schemeClr val="tx1"/>
                </a:solidFill>
                <a:latin typeface="+mn-lt"/>
                <a:hlinkClick r:id="rId2"/>
              </a:rPr>
              <a:t>International Institute for Hermeneutics</a:t>
            </a:r>
            <a:r>
              <a:rPr lang="en-CA" sz="2000" dirty="0">
                <a:solidFill>
                  <a:schemeClr val="tx1"/>
                </a:solidFill>
                <a:latin typeface="+mn-lt"/>
              </a:rPr>
              <a:t> (IIH). It provides an intellectual forum for interdisciplinary, inter-religious, and international hermeneutic research. The journal publishes research in the form of articles, reviews, and other scholarly contributions in all hermeneutically related fields, with a particular focus on philosophy, theology, and comparative literature. </a:t>
            </a:r>
            <a:endParaRPr lang="en-CA"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2291" name="Picture 3"/>
          <p:cNvPicPr>
            <a:picLocks noGrp="1" noChangeAspect="1" noChangeArrowheads="1"/>
          </p:cNvPicPr>
          <p:nvPr>
            <p:ph idx="1"/>
          </p:nvPr>
        </p:nvPicPr>
        <p:blipFill>
          <a:blip r:embed="rId2" cstate="print"/>
          <a:srcRect/>
          <a:stretch>
            <a:fillRect/>
          </a:stretch>
        </p:blipFill>
        <p:spPr bwMode="auto">
          <a:xfrm>
            <a:off x="182881" y="128016"/>
            <a:ext cx="7490564" cy="59924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3314" name="Picture 2"/>
          <p:cNvPicPr>
            <a:picLocks noGrp="1" noChangeAspect="1" noChangeArrowheads="1"/>
          </p:cNvPicPr>
          <p:nvPr>
            <p:ph idx="1"/>
          </p:nvPr>
        </p:nvPicPr>
        <p:blipFill>
          <a:blip r:embed="rId2" cstate="print"/>
          <a:srcRect/>
          <a:stretch>
            <a:fillRect/>
          </a:stretch>
        </p:blipFill>
        <p:spPr bwMode="auto">
          <a:xfrm>
            <a:off x="146305" y="56167"/>
            <a:ext cx="7178040" cy="6088601"/>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Journals for Emerging Scholars</a:t>
            </a:r>
            <a:endParaRPr lang="en-CA" dirty="0"/>
          </a:p>
        </p:txBody>
      </p:sp>
      <p:sp>
        <p:nvSpPr>
          <p:cNvPr id="3" name="Content Placeholder 2"/>
          <p:cNvSpPr>
            <a:spLocks noGrp="1"/>
          </p:cNvSpPr>
          <p:nvPr>
            <p:ph idx="1"/>
          </p:nvPr>
        </p:nvSpPr>
        <p:spPr/>
        <p:txBody>
          <a:bodyPr/>
          <a:lstStyle/>
          <a:p>
            <a:r>
              <a:rPr lang="en-US" dirty="0" smtClean="0"/>
              <a:t>Proto-type</a:t>
            </a:r>
          </a:p>
          <a:p>
            <a:pPr lvl="1"/>
            <a:r>
              <a:rPr lang="en-CA" sz="2400" dirty="0" smtClean="0">
                <a:solidFill>
                  <a:schemeClr val="tx1"/>
                </a:solidFill>
                <a:latin typeface="+mn-lt"/>
              </a:rPr>
              <a:t>online </a:t>
            </a:r>
            <a:r>
              <a:rPr lang="en-CA" sz="2400" dirty="0">
                <a:solidFill>
                  <a:schemeClr val="tx1"/>
                </a:solidFill>
                <a:latin typeface="+mn-lt"/>
              </a:rPr>
              <a:t>journal of undergraduate research and scholarship for the Faculty of Engineering and Applied Science at Memorial University of Newfoundland</a:t>
            </a:r>
            <a:endParaRPr lang="en-CA"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4339" name="Picture 3"/>
          <p:cNvPicPr>
            <a:picLocks noChangeAspect="1" noChangeArrowheads="1"/>
          </p:cNvPicPr>
          <p:nvPr/>
        </p:nvPicPr>
        <p:blipFill>
          <a:blip r:embed="rId2" cstate="print"/>
          <a:srcRect/>
          <a:stretch>
            <a:fillRect/>
          </a:stretch>
        </p:blipFill>
        <p:spPr bwMode="auto">
          <a:xfrm>
            <a:off x="-1" y="-1"/>
            <a:ext cx="7534657" cy="617220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Journals</a:t>
            </a:r>
            <a:endParaRPr lang="en-US" dirty="0"/>
          </a:p>
        </p:txBody>
      </p:sp>
      <p:pic>
        <p:nvPicPr>
          <p:cNvPr id="4" name="Picture 3" descr="journal_arti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544" y="1533201"/>
            <a:ext cx="6284308" cy="4092670"/>
          </a:xfrm>
          <a:prstGeom prst="rect">
            <a:avLst/>
          </a:prstGeom>
          <a:ln>
            <a:solidFill>
              <a:schemeClr val="bg2">
                <a:lumMod val="60000"/>
                <a:lumOff val="40000"/>
              </a:schemeClr>
            </a:solidFill>
          </a:ln>
        </p:spPr>
      </p:pic>
    </p:spTree>
    <p:extLst>
      <p:ext uri="{BB962C8B-B14F-4D97-AF65-F5344CB8AC3E}">
        <p14:creationId xmlns:p14="http://schemas.microsoft.com/office/powerpoint/2010/main" val="289851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5362" name="Picture 2"/>
          <p:cNvPicPr>
            <a:picLocks noChangeAspect="1" noChangeArrowheads="1"/>
          </p:cNvPicPr>
          <p:nvPr/>
        </p:nvPicPr>
        <p:blipFill>
          <a:blip r:embed="rId2" cstate="print"/>
          <a:srcRect/>
          <a:stretch>
            <a:fillRect/>
          </a:stretch>
        </p:blipFill>
        <p:spPr bwMode="auto">
          <a:xfrm>
            <a:off x="0" y="2"/>
            <a:ext cx="7507224" cy="621791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31384" y="2501330"/>
            <a:ext cx="7863151" cy="1144151"/>
          </a:xfrm>
          <a:prstGeom prst="rect">
            <a:avLst/>
          </a:prstGeom>
          <a:solidFill>
            <a:srgbClr val="78E29B"/>
          </a:solidFill>
          <a:ln>
            <a:noFill/>
          </a:ln>
          <a:effectLst/>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22433"/>
              </a:buClr>
              <a:buChar char="•"/>
              <a:defRPr sz="3200" b="1">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lr>
                <a:srgbClr val="822433"/>
              </a:buClr>
              <a:buFont typeface="Wingdings" charset="0"/>
              <a:buChar char="v"/>
              <a:defRPr sz="2800">
                <a:solidFill>
                  <a:schemeClr val="tx1"/>
                </a:solidFill>
                <a:latin typeface="+mn-lt"/>
                <a:ea typeface="+mn-ea"/>
              </a:defRPr>
            </a:lvl2pPr>
            <a:lvl3pPr marL="1143000" indent="-228600" algn="l" rtl="0" eaLnBrk="1" fontAlgn="base" hangingPunct="1">
              <a:spcBef>
                <a:spcPct val="20000"/>
              </a:spcBef>
              <a:spcAft>
                <a:spcPct val="0"/>
              </a:spcAft>
              <a:buClr>
                <a:srgbClr val="822433"/>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822433"/>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822433"/>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822433"/>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822433"/>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822433"/>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822433"/>
              </a:buClr>
              <a:buChar char="•"/>
              <a:defRPr sz="2000">
                <a:solidFill>
                  <a:schemeClr val="tx1"/>
                </a:solidFill>
                <a:latin typeface="+mn-lt"/>
                <a:ea typeface="+mn-ea"/>
              </a:defRPr>
            </a:lvl9pPr>
          </a:lstStyle>
          <a:p>
            <a:pPr marL="0" indent="0">
              <a:buNone/>
            </a:pPr>
            <a:endParaRPr lang="en-US" sz="2800" dirty="0"/>
          </a:p>
        </p:txBody>
      </p:sp>
      <p:sp>
        <p:nvSpPr>
          <p:cNvPr id="2" name="Title 1"/>
          <p:cNvSpPr>
            <a:spLocks noGrp="1"/>
          </p:cNvSpPr>
          <p:nvPr>
            <p:ph type="title"/>
          </p:nvPr>
        </p:nvSpPr>
        <p:spPr>
          <a:xfrm>
            <a:off x="1123316" y="2692555"/>
            <a:ext cx="7000875" cy="765175"/>
          </a:xfrm>
        </p:spPr>
        <p:txBody>
          <a:bodyPr/>
          <a:lstStyle/>
          <a:p>
            <a:pPr algn="ctr"/>
            <a:r>
              <a:rPr lang="en-US" dirty="0" smtClean="0"/>
              <a:t>Open Access Repositories</a:t>
            </a:r>
            <a:endParaRPr lang="en-US" dirty="0"/>
          </a:p>
        </p:txBody>
      </p:sp>
    </p:spTree>
    <p:extLst>
      <p:ext uri="{BB962C8B-B14F-4D97-AF65-F5344CB8AC3E}">
        <p14:creationId xmlns:p14="http://schemas.microsoft.com/office/powerpoint/2010/main" val="312152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Repository</a:t>
            </a:r>
            <a:endParaRPr lang="en-US" dirty="0"/>
          </a:p>
        </p:txBody>
      </p:sp>
      <p:sp>
        <p:nvSpPr>
          <p:cNvPr id="3" name="Content Placeholder 2"/>
          <p:cNvSpPr>
            <a:spLocks noGrp="1"/>
          </p:cNvSpPr>
          <p:nvPr>
            <p:ph idx="1"/>
          </p:nvPr>
        </p:nvSpPr>
        <p:spPr>
          <a:xfrm>
            <a:off x="5486400" y="2362200"/>
            <a:ext cx="3253132" cy="2541061"/>
          </a:xfrm>
        </p:spPr>
        <p:txBody>
          <a:bodyPr>
            <a:normAutofit fontScale="85000" lnSpcReduction="20000"/>
          </a:bodyPr>
          <a:lstStyle/>
          <a:p>
            <a:r>
              <a:rPr lang="en-US" dirty="0" smtClean="0"/>
              <a:t>Publish in traditional journals</a:t>
            </a:r>
          </a:p>
          <a:p>
            <a:endParaRPr lang="en-US" sz="1400" dirty="0" smtClean="0"/>
          </a:p>
          <a:p>
            <a:r>
              <a:rPr lang="en-US" dirty="0" smtClean="0"/>
              <a:t>Put an open access copy online </a:t>
            </a:r>
            <a:endParaRPr lang="en-US" dirty="0"/>
          </a:p>
        </p:txBody>
      </p:sp>
      <p:pic>
        <p:nvPicPr>
          <p:cNvPr id="4" name="Picture 3" descr="RR.png"/>
          <p:cNvPicPr>
            <a:picLocks noChangeAspect="1"/>
          </p:cNvPicPr>
          <p:nvPr/>
        </p:nvPicPr>
        <p:blipFill>
          <a:blip r:embed="rId2"/>
          <a:stretch>
            <a:fillRect/>
          </a:stretch>
        </p:blipFill>
        <p:spPr>
          <a:xfrm>
            <a:off x="502085" y="1907530"/>
            <a:ext cx="4815453" cy="3350270"/>
          </a:xfrm>
          <a:prstGeom prst="rect">
            <a:avLst/>
          </a:prstGeom>
          <a:ln>
            <a:solidFill>
              <a:schemeClr val="bg1">
                <a:lumMod val="65000"/>
              </a:schemeClr>
            </a:solidFill>
          </a:ln>
        </p:spPr>
      </p:pic>
    </p:spTree>
    <p:extLst>
      <p:ext uri="{BB962C8B-B14F-4D97-AF65-F5344CB8AC3E}">
        <p14:creationId xmlns:p14="http://schemas.microsoft.com/office/powerpoint/2010/main" val="326424421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Archiving Published Works</a:t>
            </a:r>
            <a:endParaRPr lang="en-US" dirty="0"/>
          </a:p>
        </p:txBody>
      </p:sp>
      <p:graphicFrame>
        <p:nvGraphicFramePr>
          <p:cNvPr id="4" name="Table 3"/>
          <p:cNvGraphicFramePr>
            <a:graphicFrameLocks noGrp="1"/>
          </p:cNvGraphicFramePr>
          <p:nvPr/>
        </p:nvGraphicFramePr>
        <p:xfrm>
          <a:off x="2444474" y="1994990"/>
          <a:ext cx="3943350" cy="2008763"/>
        </p:xfrm>
        <a:graphic>
          <a:graphicData uri="http://schemas.openxmlformats.org/drawingml/2006/table">
            <a:tbl>
              <a:tblPr firstRow="1" bandRow="1">
                <a:tableStyleId>{5C22544A-7EE6-4342-B048-85BDC9FD1C3A}</a:tableStyleId>
              </a:tblPr>
              <a:tblGrid>
                <a:gridCol w="3943350"/>
              </a:tblGrid>
              <a:tr h="291267">
                <a:tc>
                  <a:txBody>
                    <a:bodyPr/>
                    <a:lstStyle/>
                    <a:p>
                      <a:r>
                        <a:rPr lang="en-US" sz="2800" dirty="0" smtClean="0">
                          <a:solidFill>
                            <a:schemeClr val="tx2"/>
                          </a:solidFill>
                        </a:rPr>
                        <a:t>Published Works</a:t>
                      </a:r>
                      <a:endParaRPr lang="en-US" sz="2800" dirty="0">
                        <a:solidFill>
                          <a:schemeClr val="tx2"/>
                        </a:solidFill>
                      </a:endParaRPr>
                    </a:p>
                  </a:txBody>
                  <a:tcPr/>
                </a:tc>
              </a:tr>
              <a:tr h="14906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Peer-reviewed</a:t>
                      </a:r>
                      <a:r>
                        <a:rPr lang="en-US" sz="2800" baseline="0" dirty="0" smtClean="0"/>
                        <a:t> articles</a:t>
                      </a:r>
                      <a:endParaRPr lang="en-US" sz="2800" dirty="0" smtClean="0"/>
                    </a:p>
                    <a:p>
                      <a:r>
                        <a:rPr lang="en-US" sz="2800" dirty="0" smtClean="0"/>
                        <a:t>Book</a:t>
                      </a:r>
                      <a:r>
                        <a:rPr lang="en-US" sz="2800" baseline="0" dirty="0" smtClean="0"/>
                        <a:t> chapters</a:t>
                      </a:r>
                      <a:endParaRPr lang="en-US" sz="2800" dirty="0"/>
                    </a:p>
                  </a:txBody>
                  <a:tcPr/>
                </a:tc>
              </a:tr>
            </a:tbl>
          </a:graphicData>
        </a:graphic>
      </p:graphicFrame>
      <p:sp>
        <p:nvSpPr>
          <p:cNvPr id="5" name="TextBox 4"/>
          <p:cNvSpPr txBox="1"/>
          <p:nvPr/>
        </p:nvSpPr>
        <p:spPr>
          <a:xfrm>
            <a:off x="673652" y="4538866"/>
            <a:ext cx="7476435" cy="584776"/>
          </a:xfrm>
          <a:prstGeom prst="rect">
            <a:avLst/>
          </a:prstGeom>
          <a:noFill/>
        </p:spPr>
        <p:txBody>
          <a:bodyPr wrap="square" rtlCol="0">
            <a:spAutoFit/>
          </a:bodyPr>
          <a:lstStyle/>
          <a:p>
            <a:pPr algn="ctr"/>
            <a:r>
              <a:rPr lang="en-US" sz="3200" dirty="0" smtClean="0"/>
              <a:t>Is that legal?</a:t>
            </a:r>
            <a:endParaRPr lang="en-US" sz="3200" dirty="0"/>
          </a:p>
        </p:txBody>
      </p:sp>
    </p:spTree>
    <p:extLst>
      <p:ext uri="{BB962C8B-B14F-4D97-AF65-F5344CB8AC3E}">
        <p14:creationId xmlns:p14="http://schemas.microsoft.com/office/powerpoint/2010/main" val="150894313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Publisher Archiving Policies</a:t>
            </a:r>
            <a:endParaRPr lang="en-US" dirty="0"/>
          </a:p>
        </p:txBody>
      </p:sp>
      <p:pic>
        <p:nvPicPr>
          <p:cNvPr id="4" name="sherparomeo.tiff" descr="/Users/lisagoddard/Documents/Professional_Activities/DELT_OA/screenshots/sherparomeo.tiff"/>
          <p:cNvPicPr>
            <a:picLocks noChangeAspect="1"/>
          </p:cNvPicPr>
          <p:nvPr/>
        </p:nvPicPr>
        <p:blipFill>
          <a:blip r:embed="rId3" r:link="rId4" cstate="print"/>
          <a:stretch>
            <a:fillRect/>
          </a:stretch>
        </p:blipFill>
        <p:spPr>
          <a:xfrm>
            <a:off x="545291" y="1559276"/>
            <a:ext cx="8155837" cy="4155724"/>
          </a:xfrm>
          <a:prstGeom prst="rect">
            <a:avLst/>
          </a:prstGeom>
          <a:ln>
            <a:solidFill>
              <a:schemeClr val="tx1">
                <a:lumMod val="50000"/>
                <a:lumOff val="50000"/>
              </a:schemeClr>
            </a:solidFill>
          </a:ln>
        </p:spPr>
      </p:pic>
    </p:spTree>
    <p:extLst>
      <p:ext uri="{BB962C8B-B14F-4D97-AF65-F5344CB8AC3E}">
        <p14:creationId xmlns:p14="http://schemas.microsoft.com/office/powerpoint/2010/main" val="9556249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Publisher Archiving Policies </a:t>
            </a:r>
            <a:endParaRPr lang="en-US" dirty="0"/>
          </a:p>
        </p:txBody>
      </p:sp>
      <p:pic>
        <p:nvPicPr>
          <p:cNvPr id="4" name="Picture 3" descr="sherpa_results.tiff"/>
          <p:cNvPicPr>
            <a:picLocks noChangeAspect="1"/>
          </p:cNvPicPr>
          <p:nvPr/>
        </p:nvPicPr>
        <p:blipFill>
          <a:blip r:embed="rId3" cstate="print"/>
          <a:stretch>
            <a:fillRect/>
          </a:stretch>
        </p:blipFill>
        <p:spPr>
          <a:xfrm>
            <a:off x="778077" y="1606113"/>
            <a:ext cx="7658100" cy="4120787"/>
          </a:xfrm>
          <a:prstGeom prst="rect">
            <a:avLst/>
          </a:prstGeom>
          <a:ln>
            <a:solidFill>
              <a:schemeClr val="tx1">
                <a:lumMod val="50000"/>
                <a:lumOff val="50000"/>
              </a:schemeClr>
            </a:solidFill>
          </a:ln>
        </p:spPr>
      </p:pic>
    </p:spTree>
    <p:extLst>
      <p:ext uri="{BB962C8B-B14F-4D97-AF65-F5344CB8AC3E}">
        <p14:creationId xmlns:p14="http://schemas.microsoft.com/office/powerpoint/2010/main" val="100681775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3550" y="366713"/>
            <a:ext cx="7000875" cy="765175"/>
          </a:xfrm>
        </p:spPr>
        <p:txBody>
          <a:bodyPr/>
          <a:lstStyle/>
          <a:p>
            <a:r>
              <a:rPr lang="en-US" dirty="0" smtClean="0"/>
              <a:t>Research Repository</a:t>
            </a:r>
            <a:endParaRPr lang="en-US" dirty="0"/>
          </a:p>
        </p:txBody>
      </p:sp>
      <p:pic>
        <p:nvPicPr>
          <p:cNvPr id="2" name="Picture 1"/>
          <p:cNvPicPr>
            <a:picLocks noChangeAspect="1"/>
          </p:cNvPicPr>
          <p:nvPr/>
        </p:nvPicPr>
        <p:blipFill>
          <a:blip r:embed="rId3"/>
          <a:stretch>
            <a:fillRect/>
          </a:stretch>
        </p:blipFill>
        <p:spPr>
          <a:xfrm>
            <a:off x="487509" y="1389630"/>
            <a:ext cx="8120873" cy="4537895"/>
          </a:xfrm>
          <a:prstGeom prst="rect">
            <a:avLst/>
          </a:prstGeom>
          <a:ln>
            <a:solidFill>
              <a:schemeClr val="bg1">
                <a:lumMod val="65000"/>
              </a:schemeClr>
            </a:solidFill>
          </a:ln>
        </p:spPr>
      </p:pic>
    </p:spTree>
    <p:extLst>
      <p:ext uri="{BB962C8B-B14F-4D97-AF65-F5344CB8AC3E}">
        <p14:creationId xmlns:p14="http://schemas.microsoft.com/office/powerpoint/2010/main" val="389995616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3550" y="366713"/>
            <a:ext cx="7000875" cy="765175"/>
          </a:xfrm>
        </p:spPr>
        <p:txBody>
          <a:bodyPr/>
          <a:lstStyle/>
          <a:p>
            <a:r>
              <a:rPr lang="en-US" dirty="0" smtClean="0"/>
              <a:t>Visibility in Google</a:t>
            </a:r>
            <a:endParaRPr lang="en-US" dirty="0"/>
          </a:p>
        </p:txBody>
      </p:sp>
      <p:pic>
        <p:nvPicPr>
          <p:cNvPr id="2" name="Picture 1"/>
          <p:cNvPicPr>
            <a:picLocks noChangeAspect="1"/>
          </p:cNvPicPr>
          <p:nvPr/>
        </p:nvPicPr>
        <p:blipFill>
          <a:blip r:embed="rId2"/>
          <a:stretch>
            <a:fillRect/>
          </a:stretch>
        </p:blipFill>
        <p:spPr>
          <a:xfrm>
            <a:off x="1501013" y="1282770"/>
            <a:ext cx="5939906" cy="4683099"/>
          </a:xfrm>
          <a:prstGeom prst="rect">
            <a:avLst/>
          </a:prstGeom>
          <a:ln>
            <a:solidFill>
              <a:schemeClr val="bg2"/>
            </a:solidFill>
          </a:ln>
        </p:spPr>
      </p:pic>
    </p:spTree>
    <p:extLst>
      <p:ext uri="{BB962C8B-B14F-4D97-AF65-F5344CB8AC3E}">
        <p14:creationId xmlns:p14="http://schemas.microsoft.com/office/powerpoint/2010/main" val="127971409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3550" y="366713"/>
            <a:ext cx="7000875" cy="765175"/>
          </a:xfrm>
        </p:spPr>
        <p:txBody>
          <a:bodyPr/>
          <a:lstStyle/>
          <a:p>
            <a:r>
              <a:rPr lang="en-US" dirty="0" smtClean="0"/>
              <a:t>Google Scholar</a:t>
            </a:r>
            <a:endParaRPr lang="en-US" dirty="0"/>
          </a:p>
        </p:txBody>
      </p:sp>
      <p:pic>
        <p:nvPicPr>
          <p:cNvPr id="2" name="Picture 1"/>
          <p:cNvPicPr>
            <a:picLocks noChangeAspect="1"/>
          </p:cNvPicPr>
          <p:nvPr/>
        </p:nvPicPr>
        <p:blipFill>
          <a:blip r:embed="rId2"/>
          <a:stretch>
            <a:fillRect/>
          </a:stretch>
        </p:blipFill>
        <p:spPr>
          <a:xfrm>
            <a:off x="359217" y="1436474"/>
            <a:ext cx="8403115" cy="4201558"/>
          </a:xfrm>
          <a:prstGeom prst="rect">
            <a:avLst/>
          </a:prstGeom>
          <a:ln>
            <a:solidFill>
              <a:schemeClr val="bg2"/>
            </a:solidFill>
          </a:ln>
        </p:spPr>
      </p:pic>
    </p:spTree>
    <p:extLst>
      <p:ext uri="{BB962C8B-B14F-4D97-AF65-F5344CB8AC3E}">
        <p14:creationId xmlns:p14="http://schemas.microsoft.com/office/powerpoint/2010/main" val="322909021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3550" y="366713"/>
            <a:ext cx="7000875" cy="765175"/>
          </a:xfrm>
        </p:spPr>
        <p:txBody>
          <a:bodyPr/>
          <a:lstStyle/>
          <a:p>
            <a:r>
              <a:rPr lang="en-US" dirty="0" smtClean="0"/>
              <a:t>Download Stats</a:t>
            </a:r>
            <a:endParaRPr lang="en-US" dirty="0"/>
          </a:p>
        </p:txBody>
      </p:sp>
      <p:pic>
        <p:nvPicPr>
          <p:cNvPr id="3" name="Picture 2" descr="RRdownload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025" y="1320800"/>
            <a:ext cx="6419850" cy="4548339"/>
          </a:xfrm>
          <a:prstGeom prst="rect">
            <a:avLst/>
          </a:prstGeom>
        </p:spPr>
      </p:pic>
    </p:spTree>
    <p:extLst>
      <p:ext uri="{BB962C8B-B14F-4D97-AF65-F5344CB8AC3E}">
        <p14:creationId xmlns:p14="http://schemas.microsoft.com/office/powerpoint/2010/main" val="42594342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Pays for Research?</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33908" y="1804987"/>
            <a:ext cx="5857492" cy="93821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447800" y="3048000"/>
            <a:ext cx="5405438" cy="1143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447800" y="4409440"/>
            <a:ext cx="4267200" cy="92456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3550" y="366713"/>
            <a:ext cx="7000875" cy="765175"/>
          </a:xfrm>
        </p:spPr>
        <p:txBody>
          <a:bodyPr/>
          <a:lstStyle/>
          <a:p>
            <a:r>
              <a:rPr lang="en-US" dirty="0" smtClean="0"/>
              <a:t>Research Repository</a:t>
            </a:r>
            <a:endParaRPr lang="en-US" dirty="0"/>
          </a:p>
        </p:txBody>
      </p:sp>
      <p:pic>
        <p:nvPicPr>
          <p:cNvPr id="3" name="Picture 2"/>
          <p:cNvPicPr>
            <a:picLocks noChangeAspect="1"/>
          </p:cNvPicPr>
          <p:nvPr/>
        </p:nvPicPr>
        <p:blipFill>
          <a:blip r:embed="rId2"/>
          <a:stretch>
            <a:fillRect/>
          </a:stretch>
        </p:blipFill>
        <p:spPr>
          <a:xfrm>
            <a:off x="647829" y="1449592"/>
            <a:ext cx="7861300" cy="4305300"/>
          </a:xfrm>
          <a:prstGeom prst="rect">
            <a:avLst/>
          </a:prstGeom>
          <a:ln>
            <a:solidFill>
              <a:schemeClr val="bg2"/>
            </a:solidFill>
          </a:ln>
        </p:spPr>
      </p:pic>
    </p:spTree>
    <p:extLst>
      <p:ext uri="{BB962C8B-B14F-4D97-AF65-F5344CB8AC3E}">
        <p14:creationId xmlns:p14="http://schemas.microsoft.com/office/powerpoint/2010/main" val="3377719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Presentations</a:t>
            </a:r>
            <a:endParaRPr lang="en-US" dirty="0"/>
          </a:p>
        </p:txBody>
      </p:sp>
      <p:pic>
        <p:nvPicPr>
          <p:cNvPr id="3" name="Picture 2" descr="CUExp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570" y="1348701"/>
            <a:ext cx="6366636" cy="4590231"/>
          </a:xfrm>
          <a:prstGeom prst="rect">
            <a:avLst/>
          </a:prstGeom>
          <a:ln>
            <a:solidFill>
              <a:schemeClr val="bg1">
                <a:lumMod val="65000"/>
              </a:schemeClr>
            </a:solidFill>
          </a:ln>
        </p:spPr>
      </p:pic>
    </p:spTree>
    <p:extLst>
      <p:ext uri="{BB962C8B-B14F-4D97-AF65-F5344CB8AC3E}">
        <p14:creationId xmlns:p14="http://schemas.microsoft.com/office/powerpoint/2010/main" val="2641140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downloads for Budd!</a:t>
            </a:r>
            <a:endParaRPr lang="en-US" dirty="0"/>
          </a:p>
        </p:txBody>
      </p:sp>
      <p:pic>
        <p:nvPicPr>
          <p:cNvPr id="4" name="Picture 3" descr="h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156" y="1433150"/>
            <a:ext cx="5934277" cy="4379496"/>
          </a:xfrm>
          <a:prstGeom prst="rect">
            <a:avLst/>
          </a:prstGeom>
        </p:spPr>
      </p:pic>
    </p:spTree>
    <p:extLst>
      <p:ext uri="{BB962C8B-B14F-4D97-AF65-F5344CB8AC3E}">
        <p14:creationId xmlns:p14="http://schemas.microsoft.com/office/powerpoint/2010/main" val="2716208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Share Your CU Expo Presentation!</a:t>
            </a:r>
            <a:endParaRPr lang="en-US" sz="2800" dirty="0"/>
          </a:p>
        </p:txBody>
      </p:sp>
      <p:sp>
        <p:nvSpPr>
          <p:cNvPr id="3" name="Content Placeholder 2"/>
          <p:cNvSpPr>
            <a:spLocks noGrp="1"/>
          </p:cNvSpPr>
          <p:nvPr>
            <p:ph idx="1"/>
          </p:nvPr>
        </p:nvSpPr>
        <p:spPr/>
        <p:txBody>
          <a:bodyPr/>
          <a:lstStyle/>
          <a:p>
            <a:r>
              <a:rPr lang="en-US" dirty="0" smtClean="0"/>
              <a:t>Heather Strickland </a:t>
            </a:r>
          </a:p>
          <a:p>
            <a:r>
              <a:rPr lang="en-US" dirty="0" err="1" smtClean="0"/>
              <a:t>hstrickland@grenfell.mun.ca</a:t>
            </a:r>
            <a:endParaRPr lang="en-US" dirty="0"/>
          </a:p>
        </p:txBody>
      </p:sp>
    </p:spTree>
    <p:extLst>
      <p:ext uri="{BB962C8B-B14F-4D97-AF65-F5344CB8AC3E}">
        <p14:creationId xmlns:p14="http://schemas.microsoft.com/office/powerpoint/2010/main" val="423922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Canadian University Repositories</a:t>
            </a:r>
            <a:endParaRPr lang="en-US" sz="2800" dirty="0"/>
          </a:p>
        </p:txBody>
      </p:sp>
      <p:sp>
        <p:nvSpPr>
          <p:cNvPr id="3" name="Content Placeholder 2"/>
          <p:cNvSpPr>
            <a:spLocks noGrp="1"/>
          </p:cNvSpPr>
          <p:nvPr>
            <p:ph idx="1"/>
          </p:nvPr>
        </p:nvSpPr>
        <p:spPr>
          <a:xfrm>
            <a:off x="463550" y="1443038"/>
            <a:ext cx="3313320" cy="4288527"/>
          </a:xfrm>
        </p:spPr>
        <p:txBody>
          <a:bodyPr/>
          <a:lstStyle/>
          <a:p>
            <a:r>
              <a:rPr lang="en-US" dirty="0" smtClean="0"/>
              <a:t>U Toronto</a:t>
            </a:r>
          </a:p>
          <a:p>
            <a:r>
              <a:rPr lang="en-US" dirty="0" smtClean="0"/>
              <a:t>U Alberta</a:t>
            </a:r>
          </a:p>
          <a:p>
            <a:r>
              <a:rPr lang="en-US" dirty="0" smtClean="0"/>
              <a:t>U Laval</a:t>
            </a:r>
          </a:p>
          <a:p>
            <a:r>
              <a:rPr lang="en-US" dirty="0" smtClean="0"/>
              <a:t>Brock U</a:t>
            </a:r>
          </a:p>
          <a:p>
            <a:r>
              <a:rPr lang="en-US" dirty="0" smtClean="0"/>
              <a:t>Simon Fraser</a:t>
            </a:r>
          </a:p>
          <a:p>
            <a:r>
              <a:rPr lang="en-US" dirty="0" smtClean="0"/>
              <a:t>Concordia</a:t>
            </a:r>
          </a:p>
          <a:p>
            <a:r>
              <a:rPr lang="en-US" dirty="0" smtClean="0"/>
              <a:t>Dalhousie</a:t>
            </a:r>
            <a:endParaRPr lang="en-US" dirty="0"/>
          </a:p>
        </p:txBody>
      </p:sp>
      <p:sp>
        <p:nvSpPr>
          <p:cNvPr id="4" name="Content Placeholder 2"/>
          <p:cNvSpPr txBox="1">
            <a:spLocks/>
          </p:cNvSpPr>
          <p:nvPr/>
        </p:nvSpPr>
        <p:spPr bwMode="auto">
          <a:xfrm>
            <a:off x="4403850" y="1418741"/>
            <a:ext cx="4309457" cy="42885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822433"/>
              </a:buClr>
              <a:buSzTx/>
              <a:buFontTx/>
              <a:buChar char="•"/>
              <a:tabLst/>
              <a:defRPr/>
            </a:pPr>
            <a:r>
              <a:rPr lang="en-US" sz="3200" b="1" kern="0" dirty="0" smtClean="0">
                <a:latin typeface="+mn-lt"/>
              </a:rPr>
              <a:t>Guelph</a:t>
            </a:r>
            <a:endParaRPr kumimoji="0" lang="en-US" sz="3200" b="1"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822433"/>
              </a:buClr>
              <a:buSzTx/>
              <a:buFontTx/>
              <a:buChar char="•"/>
              <a:tabLst/>
              <a:defRPr/>
            </a:pPr>
            <a:r>
              <a:rPr lang="en-US" sz="3200" b="1" kern="0" dirty="0" smtClean="0">
                <a:latin typeface="+mn-lt"/>
              </a:rPr>
              <a:t>McMaster</a:t>
            </a:r>
          </a:p>
          <a:p>
            <a:pPr marL="342900" marR="0" lvl="0" indent="-342900" algn="l" defTabSz="914400" rtl="0" eaLnBrk="1" fontAlgn="base" latinLnBrk="0" hangingPunct="1">
              <a:lnSpc>
                <a:spcPct val="100000"/>
              </a:lnSpc>
              <a:spcBef>
                <a:spcPct val="20000"/>
              </a:spcBef>
              <a:spcAft>
                <a:spcPct val="0"/>
              </a:spcAft>
              <a:buClr>
                <a:srgbClr val="822433"/>
              </a:buClr>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rPr>
              <a:t>U Calgary</a:t>
            </a:r>
          </a:p>
          <a:p>
            <a:pPr marL="342900" marR="0" lvl="0" indent="-342900" algn="l" defTabSz="914400" rtl="0" eaLnBrk="1" fontAlgn="base" latinLnBrk="0" hangingPunct="1">
              <a:lnSpc>
                <a:spcPct val="100000"/>
              </a:lnSpc>
              <a:spcBef>
                <a:spcPct val="20000"/>
              </a:spcBef>
              <a:spcAft>
                <a:spcPct val="0"/>
              </a:spcAft>
              <a:buClr>
                <a:srgbClr val="822433"/>
              </a:buClr>
              <a:buSzTx/>
              <a:buFontTx/>
              <a:buChar char="•"/>
              <a:tabLst/>
              <a:defRPr/>
            </a:pPr>
            <a:r>
              <a:rPr lang="en-US" sz="3200" b="1" kern="0" dirty="0" smtClean="0">
                <a:latin typeface="+mn-lt"/>
              </a:rPr>
              <a:t>UNB</a:t>
            </a:r>
            <a:endParaRPr kumimoji="0" lang="en-US" sz="3200" b="1"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822433"/>
              </a:buClr>
              <a:buSzTx/>
              <a:buFontTx/>
              <a:buChar char="•"/>
              <a:tabLst/>
              <a:defRPr/>
            </a:pPr>
            <a:r>
              <a:rPr lang="en-US" sz="3200" b="1" kern="0" dirty="0" smtClean="0">
                <a:latin typeface="+mn-lt"/>
              </a:rPr>
              <a:t>UPEI</a:t>
            </a:r>
            <a:endParaRPr kumimoji="0" lang="en-US" sz="3200" b="1"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822433"/>
              </a:buClr>
              <a:buSzTx/>
              <a:buFontTx/>
              <a:buChar char="•"/>
              <a:tabLst/>
              <a:defRPr/>
            </a:pPr>
            <a:r>
              <a:rPr lang="en-US" sz="3200" b="1" kern="0" dirty="0" smtClean="0">
                <a:latin typeface="+mn-lt"/>
              </a:rPr>
              <a:t>McGill</a:t>
            </a:r>
            <a:endParaRPr kumimoji="0" lang="en-US" sz="3200" b="1"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822433"/>
              </a:buClr>
              <a:buSzTx/>
              <a:buFontTx/>
              <a:buChar char="•"/>
              <a:tabLst/>
              <a:defRPr/>
            </a:pPr>
            <a:r>
              <a:rPr lang="en-US" sz="3200" b="1" kern="0" dirty="0" smtClean="0">
                <a:latin typeface="+mn-lt"/>
              </a:rPr>
              <a:t>among</a:t>
            </a:r>
            <a:r>
              <a:rPr lang="en-US" sz="3200" b="1" kern="0" noProof="0" dirty="0" smtClean="0">
                <a:latin typeface="+mn-lt"/>
              </a:rPr>
              <a:t> others …</a:t>
            </a:r>
            <a:endParaRPr kumimoji="0" lang="en-US" sz="3200" b="1"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404169965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7918" y="2560613"/>
            <a:ext cx="4666162" cy="765175"/>
          </a:xfrm>
        </p:spPr>
        <p:txBody>
          <a:bodyPr/>
          <a:lstStyle/>
          <a:p>
            <a:pPr algn="ctr"/>
            <a:r>
              <a:rPr lang="en-US" dirty="0" smtClean="0"/>
              <a:t>Thank you!</a:t>
            </a:r>
            <a:endParaRPr lang="en-US" dirty="0"/>
          </a:p>
        </p:txBody>
      </p:sp>
      <p:sp>
        <p:nvSpPr>
          <p:cNvPr id="3" name="Content Placeholder 2"/>
          <p:cNvSpPr>
            <a:spLocks noGrp="1"/>
          </p:cNvSpPr>
          <p:nvPr>
            <p:ph idx="1"/>
          </p:nvPr>
        </p:nvSpPr>
        <p:spPr>
          <a:xfrm>
            <a:off x="562516" y="3884370"/>
            <a:ext cx="8030989" cy="948808"/>
          </a:xfrm>
        </p:spPr>
        <p:txBody>
          <a:bodyPr/>
          <a:lstStyle/>
          <a:p>
            <a:pPr marL="0" indent="0" algn="ctr">
              <a:buNone/>
            </a:pPr>
            <a:r>
              <a:rPr lang="en-US" dirty="0">
                <a:hlinkClick r:id="rId2"/>
              </a:rPr>
              <a:t>http://research.library.mun.ca/</a:t>
            </a:r>
            <a:r>
              <a:rPr lang="en-US" dirty="0" smtClean="0">
                <a:hlinkClick r:id="rId2"/>
              </a:rPr>
              <a:t>1831</a:t>
            </a:r>
            <a:endParaRPr lang="en-US" dirty="0" smtClean="0"/>
          </a:p>
          <a:p>
            <a:pPr marL="0" indent="0" algn="ctr">
              <a:buNone/>
            </a:pPr>
            <a:endParaRPr lang="en-US" sz="1200" dirty="0" smtClean="0"/>
          </a:p>
          <a:p>
            <a:pPr marL="0" indent="0" algn="ctr">
              <a:buNone/>
            </a:pPr>
            <a:r>
              <a:rPr lang="en-US" dirty="0" smtClean="0">
                <a:hlinkClick r:id="rId3"/>
              </a:rPr>
              <a:t>http://guides.library.mun.ca/openaccess</a:t>
            </a:r>
            <a:endParaRPr lang="en-US" dirty="0" smtClean="0"/>
          </a:p>
          <a:p>
            <a:pPr marL="0" indent="0" algn="ctr">
              <a:buNone/>
            </a:pPr>
            <a:endParaRPr lang="en-US" dirty="0"/>
          </a:p>
        </p:txBody>
      </p:sp>
    </p:spTree>
    <p:extLst>
      <p:ext uri="{BB962C8B-B14F-4D97-AF65-F5344CB8AC3E}">
        <p14:creationId xmlns:p14="http://schemas.microsoft.com/office/powerpoint/2010/main" val="46903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Writes Articles?</a:t>
            </a:r>
            <a:endParaRPr lang="en-US" dirty="0"/>
          </a:p>
        </p:txBody>
      </p:sp>
      <p:pic>
        <p:nvPicPr>
          <p:cNvPr id="4" name="Picture 3" descr="Professor.png"/>
          <p:cNvPicPr>
            <a:picLocks noChangeAspect="1"/>
          </p:cNvPicPr>
          <p:nvPr/>
        </p:nvPicPr>
        <p:blipFill>
          <a:blip r:embed="rId2" cstate="print"/>
          <a:stretch>
            <a:fillRect/>
          </a:stretch>
        </p:blipFill>
        <p:spPr>
          <a:xfrm>
            <a:off x="6462807" y="2195607"/>
            <a:ext cx="2376393" cy="2376393"/>
          </a:xfrm>
          <a:prstGeom prst="rect">
            <a:avLst/>
          </a:prstGeom>
        </p:spPr>
      </p:pic>
      <p:pic>
        <p:nvPicPr>
          <p:cNvPr id="3074" name="Picture 2" descr="http://retractionwatch.files.wordpress.com/2012/07/memorial.jpg"/>
          <p:cNvPicPr>
            <a:picLocks noChangeAspect="1" noChangeArrowheads="1"/>
          </p:cNvPicPr>
          <p:nvPr/>
        </p:nvPicPr>
        <p:blipFill>
          <a:blip r:embed="rId3" cstate="print"/>
          <a:srcRect/>
          <a:stretch>
            <a:fillRect/>
          </a:stretch>
        </p:blipFill>
        <p:spPr bwMode="auto">
          <a:xfrm>
            <a:off x="3648075" y="2549905"/>
            <a:ext cx="1914525" cy="1412495"/>
          </a:xfrm>
          <a:prstGeom prst="rect">
            <a:avLst/>
          </a:prstGeom>
          <a:noFill/>
        </p:spPr>
      </p:pic>
      <p:pic>
        <p:nvPicPr>
          <p:cNvPr id="3075" name="Picture 3"/>
          <p:cNvPicPr>
            <a:picLocks noChangeAspect="1" noChangeArrowheads="1"/>
          </p:cNvPicPr>
          <p:nvPr/>
        </p:nvPicPr>
        <p:blipFill>
          <a:blip r:embed="rId4" cstate="print"/>
          <a:srcRect/>
          <a:stretch>
            <a:fillRect/>
          </a:stretch>
        </p:blipFill>
        <p:spPr bwMode="auto">
          <a:xfrm>
            <a:off x="263236" y="2667000"/>
            <a:ext cx="2098964" cy="1099457"/>
          </a:xfrm>
          <a:prstGeom prst="rect">
            <a:avLst/>
          </a:prstGeom>
          <a:noFill/>
          <a:ln w="9525">
            <a:noFill/>
            <a:miter lim="800000"/>
            <a:headEnd/>
            <a:tailEnd/>
          </a:ln>
        </p:spPr>
      </p:pic>
      <p:sp>
        <p:nvSpPr>
          <p:cNvPr id="9" name="Right Arrow 8"/>
          <p:cNvSpPr/>
          <p:nvPr/>
        </p:nvSpPr>
        <p:spPr>
          <a:xfrm>
            <a:off x="5715000" y="3276600"/>
            <a:ext cx="1066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514600" y="3276600"/>
            <a:ext cx="990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67000" y="2337137"/>
            <a:ext cx="685800" cy="1015663"/>
          </a:xfrm>
          <a:prstGeom prst="rect">
            <a:avLst/>
          </a:prstGeom>
          <a:noFill/>
        </p:spPr>
        <p:txBody>
          <a:bodyPr wrap="square" rtlCol="0">
            <a:spAutoFit/>
          </a:bodyPr>
          <a:lstStyle/>
          <a:p>
            <a:r>
              <a:rPr lang="en-US" sz="6000" dirty="0" smtClean="0"/>
              <a:t>$</a:t>
            </a:r>
            <a:endParaRPr lang="en-US" sz="6000" dirty="0"/>
          </a:p>
        </p:txBody>
      </p:sp>
      <p:sp>
        <p:nvSpPr>
          <p:cNvPr id="12" name="TextBox 11"/>
          <p:cNvSpPr txBox="1"/>
          <p:nvPr/>
        </p:nvSpPr>
        <p:spPr>
          <a:xfrm>
            <a:off x="5943600" y="2337137"/>
            <a:ext cx="685800" cy="1015663"/>
          </a:xfrm>
          <a:prstGeom prst="rect">
            <a:avLst/>
          </a:prstGeom>
          <a:noFill/>
        </p:spPr>
        <p:txBody>
          <a:bodyPr wrap="square" rtlCol="0">
            <a:spAutoFit/>
          </a:bodyPr>
          <a:lstStyle/>
          <a:p>
            <a:r>
              <a:rPr lang="en-US" sz="6000" dirty="0" smtClean="0"/>
              <a:t>$</a:t>
            </a:r>
            <a:endParaRPr lang="en-US" sz="60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Peer Review?</a:t>
            </a:r>
            <a:endParaRPr lang="en-US" dirty="0"/>
          </a:p>
        </p:txBody>
      </p:sp>
      <p:pic>
        <p:nvPicPr>
          <p:cNvPr id="4" name="Picture 3" descr="Professor.png"/>
          <p:cNvPicPr>
            <a:picLocks noChangeAspect="1"/>
          </p:cNvPicPr>
          <p:nvPr/>
        </p:nvPicPr>
        <p:blipFill>
          <a:blip r:embed="rId2" cstate="print"/>
          <a:stretch>
            <a:fillRect/>
          </a:stretch>
        </p:blipFill>
        <p:spPr>
          <a:xfrm>
            <a:off x="6462807" y="2195607"/>
            <a:ext cx="2376393" cy="2376393"/>
          </a:xfrm>
          <a:prstGeom prst="rect">
            <a:avLst/>
          </a:prstGeom>
        </p:spPr>
      </p:pic>
      <p:pic>
        <p:nvPicPr>
          <p:cNvPr id="3074" name="Picture 2" descr="http://retractionwatch.files.wordpress.com/2012/07/memorial.jpg"/>
          <p:cNvPicPr>
            <a:picLocks noChangeAspect="1" noChangeArrowheads="1"/>
          </p:cNvPicPr>
          <p:nvPr/>
        </p:nvPicPr>
        <p:blipFill>
          <a:blip r:embed="rId3" cstate="print"/>
          <a:srcRect/>
          <a:stretch>
            <a:fillRect/>
          </a:stretch>
        </p:blipFill>
        <p:spPr bwMode="auto">
          <a:xfrm>
            <a:off x="3648075" y="2549905"/>
            <a:ext cx="1914525" cy="1412495"/>
          </a:xfrm>
          <a:prstGeom prst="rect">
            <a:avLst/>
          </a:prstGeom>
          <a:noFill/>
        </p:spPr>
      </p:pic>
      <p:pic>
        <p:nvPicPr>
          <p:cNvPr id="3075" name="Picture 3"/>
          <p:cNvPicPr>
            <a:picLocks noChangeAspect="1" noChangeArrowheads="1"/>
          </p:cNvPicPr>
          <p:nvPr/>
        </p:nvPicPr>
        <p:blipFill>
          <a:blip r:embed="rId4" cstate="print"/>
          <a:srcRect/>
          <a:stretch>
            <a:fillRect/>
          </a:stretch>
        </p:blipFill>
        <p:spPr bwMode="auto">
          <a:xfrm>
            <a:off x="263236" y="2667000"/>
            <a:ext cx="2098964" cy="1099457"/>
          </a:xfrm>
          <a:prstGeom prst="rect">
            <a:avLst/>
          </a:prstGeom>
          <a:noFill/>
          <a:ln w="9525">
            <a:noFill/>
            <a:miter lim="800000"/>
            <a:headEnd/>
            <a:tailEnd/>
          </a:ln>
        </p:spPr>
      </p:pic>
      <p:sp>
        <p:nvSpPr>
          <p:cNvPr id="9" name="Right Arrow 8"/>
          <p:cNvSpPr/>
          <p:nvPr/>
        </p:nvSpPr>
        <p:spPr>
          <a:xfrm>
            <a:off x="5715000" y="3276600"/>
            <a:ext cx="1066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514600" y="3276600"/>
            <a:ext cx="990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67000" y="2337137"/>
            <a:ext cx="685800" cy="1015663"/>
          </a:xfrm>
          <a:prstGeom prst="rect">
            <a:avLst/>
          </a:prstGeom>
          <a:noFill/>
        </p:spPr>
        <p:txBody>
          <a:bodyPr wrap="square" rtlCol="0">
            <a:spAutoFit/>
          </a:bodyPr>
          <a:lstStyle/>
          <a:p>
            <a:r>
              <a:rPr lang="en-US" sz="6000" dirty="0" smtClean="0"/>
              <a:t>$</a:t>
            </a:r>
            <a:endParaRPr lang="en-US" sz="6000" dirty="0"/>
          </a:p>
        </p:txBody>
      </p:sp>
      <p:sp>
        <p:nvSpPr>
          <p:cNvPr id="12" name="TextBox 11"/>
          <p:cNvSpPr txBox="1"/>
          <p:nvPr/>
        </p:nvSpPr>
        <p:spPr>
          <a:xfrm>
            <a:off x="5943600" y="2337137"/>
            <a:ext cx="685800" cy="1015663"/>
          </a:xfrm>
          <a:prstGeom prst="rect">
            <a:avLst/>
          </a:prstGeom>
          <a:noFill/>
        </p:spPr>
        <p:txBody>
          <a:bodyPr wrap="square" rtlCol="0">
            <a:spAutoFit/>
          </a:bodyPr>
          <a:lstStyle/>
          <a:p>
            <a:r>
              <a:rPr lang="en-US" sz="6000" dirty="0" smtClean="0"/>
              <a:t>$</a:t>
            </a:r>
            <a:endParaRPr lang="en-US" sz="6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Owns Copyright?</a:t>
            </a:r>
            <a:endParaRPr lang="en-US" dirty="0"/>
          </a:p>
        </p:txBody>
      </p:sp>
      <p:pic>
        <p:nvPicPr>
          <p:cNvPr id="4" name="Picture 3" descr="Professor.png"/>
          <p:cNvPicPr>
            <a:picLocks noChangeAspect="1"/>
          </p:cNvPicPr>
          <p:nvPr/>
        </p:nvPicPr>
        <p:blipFill>
          <a:blip r:embed="rId3" cstate="print"/>
          <a:stretch>
            <a:fillRect/>
          </a:stretch>
        </p:blipFill>
        <p:spPr>
          <a:xfrm>
            <a:off x="563165" y="2655234"/>
            <a:ext cx="2250950" cy="2250950"/>
          </a:xfrm>
          <a:prstGeom prst="rect">
            <a:avLst/>
          </a:prstGeom>
        </p:spPr>
      </p:pic>
      <p:pic>
        <p:nvPicPr>
          <p:cNvPr id="34818" name="Picture 2"/>
          <p:cNvPicPr>
            <a:picLocks noChangeAspect="1" noChangeArrowheads="1"/>
          </p:cNvPicPr>
          <p:nvPr/>
        </p:nvPicPr>
        <p:blipFill>
          <a:blip r:embed="rId4" cstate="print"/>
          <a:srcRect/>
          <a:stretch>
            <a:fillRect/>
          </a:stretch>
        </p:blipFill>
        <p:spPr bwMode="auto">
          <a:xfrm>
            <a:off x="609600" y="1910631"/>
            <a:ext cx="2209800" cy="576126"/>
          </a:xfrm>
          <a:prstGeom prst="rect">
            <a:avLst/>
          </a:prstGeom>
          <a:noFill/>
          <a:ln w="9525">
            <a:noFill/>
            <a:miter lim="800000"/>
            <a:headEnd/>
            <a:tailEnd/>
          </a:ln>
        </p:spPr>
      </p:pic>
      <p:grpSp>
        <p:nvGrpSpPr>
          <p:cNvPr id="10" name="Group 9"/>
          <p:cNvGrpSpPr/>
          <p:nvPr/>
        </p:nvGrpSpPr>
        <p:grpSpPr>
          <a:xfrm>
            <a:off x="3350353" y="2213130"/>
            <a:ext cx="5539269" cy="2701753"/>
            <a:chOff x="3350353" y="2213130"/>
            <a:chExt cx="5539269" cy="2701753"/>
          </a:xfrm>
        </p:grpSpPr>
        <p:sp>
          <p:nvSpPr>
            <p:cNvPr id="5" name="Right Arrow 4"/>
            <p:cNvSpPr/>
            <p:nvPr/>
          </p:nvSpPr>
          <p:spPr>
            <a:xfrm>
              <a:off x="3350353" y="3574792"/>
              <a:ext cx="1555440" cy="426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rinting-press.jpg"/>
            <p:cNvPicPr>
              <a:picLocks noChangeAspect="1"/>
            </p:cNvPicPr>
            <p:nvPr/>
          </p:nvPicPr>
          <p:blipFill>
            <a:blip r:embed="rId5"/>
            <a:stretch>
              <a:fillRect/>
            </a:stretch>
          </p:blipFill>
          <p:spPr>
            <a:xfrm>
              <a:off x="5353296" y="2213130"/>
              <a:ext cx="3536326" cy="2701753"/>
            </a:xfrm>
            <a:prstGeom prst="rect">
              <a:avLst/>
            </a:prstGeom>
          </p:spPr>
        </p:pic>
        <p:pic>
          <p:nvPicPr>
            <p:cNvPr id="9" name="Picture 8"/>
            <p:cNvPicPr>
              <a:picLocks noChangeAspect="1"/>
            </p:cNvPicPr>
            <p:nvPr/>
          </p:nvPicPr>
          <p:blipFill>
            <a:blip r:embed="rId6"/>
            <a:stretch>
              <a:fillRect/>
            </a:stretch>
          </p:blipFill>
          <p:spPr>
            <a:xfrm>
              <a:off x="3614836" y="2588732"/>
              <a:ext cx="960424" cy="960424"/>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Pays for Access?</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985326" y="2171879"/>
            <a:ext cx="2098964" cy="1099457"/>
          </a:xfrm>
          <a:prstGeom prst="rect">
            <a:avLst/>
          </a:prstGeom>
          <a:noFill/>
          <a:ln w="9525">
            <a:noFill/>
            <a:miter lim="800000"/>
            <a:headEnd/>
            <a:tailEnd/>
          </a:ln>
        </p:spPr>
      </p:pic>
      <p:sp>
        <p:nvSpPr>
          <p:cNvPr id="7" name="Right Arrow 6"/>
          <p:cNvSpPr/>
          <p:nvPr/>
        </p:nvSpPr>
        <p:spPr>
          <a:xfrm>
            <a:off x="3540173" y="3077244"/>
            <a:ext cx="1948399" cy="150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71784" y="2059491"/>
            <a:ext cx="685800" cy="1015663"/>
          </a:xfrm>
          <a:prstGeom prst="rect">
            <a:avLst/>
          </a:prstGeom>
          <a:noFill/>
        </p:spPr>
        <p:txBody>
          <a:bodyPr wrap="square" rtlCol="0">
            <a:spAutoFit/>
          </a:bodyPr>
          <a:lstStyle/>
          <a:p>
            <a:r>
              <a:rPr lang="en-US" sz="6000" dirty="0" smtClean="0"/>
              <a:t>$</a:t>
            </a:r>
            <a:endParaRPr lang="en-US" sz="6000" dirty="0"/>
          </a:p>
        </p:txBody>
      </p:sp>
      <p:sp>
        <p:nvSpPr>
          <p:cNvPr id="11" name="TextBox 10"/>
          <p:cNvSpPr txBox="1"/>
          <p:nvPr/>
        </p:nvSpPr>
        <p:spPr>
          <a:xfrm>
            <a:off x="838200" y="4152022"/>
            <a:ext cx="7391400" cy="1200329"/>
          </a:xfrm>
          <a:prstGeom prst="rect">
            <a:avLst/>
          </a:prstGeom>
          <a:noFill/>
        </p:spPr>
        <p:txBody>
          <a:bodyPr wrap="square" rtlCol="0">
            <a:spAutoFit/>
          </a:bodyPr>
          <a:lstStyle/>
          <a:p>
            <a:pPr algn="ctr"/>
            <a:r>
              <a:rPr lang="en-US" sz="3600" b="1" dirty="0" smtClean="0"/>
              <a:t>Memorial Libraries = </a:t>
            </a:r>
          </a:p>
          <a:p>
            <a:pPr algn="ctr"/>
            <a:r>
              <a:rPr lang="en-US" sz="3600" b="1" dirty="0" smtClean="0"/>
              <a:t>$4 Million / Year</a:t>
            </a:r>
            <a:endParaRPr lang="en-US" sz="3600" b="1" dirty="0"/>
          </a:p>
        </p:txBody>
      </p:sp>
      <p:pic>
        <p:nvPicPr>
          <p:cNvPr id="12" name="Picture 11"/>
          <p:cNvPicPr>
            <a:picLocks noChangeAspect="1"/>
          </p:cNvPicPr>
          <p:nvPr/>
        </p:nvPicPr>
        <p:blipFill>
          <a:blip r:embed="rId3"/>
          <a:stretch>
            <a:fillRect/>
          </a:stretch>
        </p:blipFill>
        <p:spPr>
          <a:xfrm>
            <a:off x="5802762" y="2041005"/>
            <a:ext cx="2356175" cy="177498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heme/theme1.xml><?xml version="1.0" encoding="utf-8"?>
<a:theme xmlns:a="http://schemas.openxmlformats.org/drawingml/2006/main" name="MUN_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MUN_Slides.pot</Template>
  <TotalTime>930</TotalTime>
  <Words>2220</Words>
  <Application>Microsoft Macintosh PowerPoint</Application>
  <PresentationFormat>On-screen Show (4:3)</PresentationFormat>
  <Paragraphs>245</Paragraphs>
  <Slides>55</Slides>
  <Notes>19</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MUN_Slides</vt:lpstr>
      <vt:lpstr>Open Access: Accessibility for the  Ivory Tower</vt:lpstr>
      <vt:lpstr>Overview</vt:lpstr>
      <vt:lpstr>Traditional Scholarly Publishing</vt:lpstr>
      <vt:lpstr>Academic Journals</vt:lpstr>
      <vt:lpstr>Who Pays for Research?</vt:lpstr>
      <vt:lpstr>Who Writes Articles?</vt:lpstr>
      <vt:lpstr>Who Does Peer Review?</vt:lpstr>
      <vt:lpstr>Who Owns Copyright?</vt:lpstr>
      <vt:lpstr>Who Pays for Access?</vt:lpstr>
      <vt:lpstr>Who gets Paid?</vt:lpstr>
      <vt:lpstr>Current Situation</vt:lpstr>
      <vt:lpstr>Very Limited Access</vt:lpstr>
      <vt:lpstr>High Prices</vt:lpstr>
      <vt:lpstr>Open Access Legislation</vt:lpstr>
      <vt:lpstr>Government Policy - US</vt:lpstr>
      <vt:lpstr>Government Policy - UK</vt:lpstr>
      <vt:lpstr>Canada Tri-Council</vt:lpstr>
      <vt:lpstr>Benefits of Open Access</vt:lpstr>
      <vt:lpstr>Access for Research</vt:lpstr>
      <vt:lpstr>Access for Teaching</vt:lpstr>
      <vt:lpstr>Access for Alumni</vt:lpstr>
      <vt:lpstr>Community Engagement</vt:lpstr>
      <vt:lpstr>Social Justice</vt:lpstr>
      <vt:lpstr>Library Still Pays</vt:lpstr>
      <vt:lpstr>Terms: Green vs. Gold</vt:lpstr>
      <vt:lpstr>Open Access Journals</vt:lpstr>
      <vt:lpstr>What are Gold OA Journals?</vt:lpstr>
      <vt:lpstr>PowerPoint Presentation</vt:lpstr>
      <vt:lpstr>PowerPoint Presentation</vt:lpstr>
      <vt:lpstr>PowerPoint Presentation</vt:lpstr>
      <vt:lpstr>Library Involvement</vt:lpstr>
      <vt:lpstr>Memorial OA Funding Criteria</vt:lpstr>
      <vt:lpstr>What does it cover?</vt:lpstr>
      <vt:lpstr>Open Journal System (OJS)</vt:lpstr>
      <vt:lpstr>Faculty Journal </vt:lpstr>
      <vt:lpstr>PowerPoint Presentation</vt:lpstr>
      <vt:lpstr>PowerPoint Presentation</vt:lpstr>
      <vt:lpstr>Journals for Emerging Scholars</vt:lpstr>
      <vt:lpstr>PowerPoint Presentation</vt:lpstr>
      <vt:lpstr>PowerPoint Presentation</vt:lpstr>
      <vt:lpstr>Open Access Repositories</vt:lpstr>
      <vt:lpstr>Research Repository</vt:lpstr>
      <vt:lpstr>Archiving Published Works</vt:lpstr>
      <vt:lpstr>Publisher Archiving Policies</vt:lpstr>
      <vt:lpstr>Publisher Archiving Policies </vt:lpstr>
      <vt:lpstr>Research Repository</vt:lpstr>
      <vt:lpstr>Visibility in Google</vt:lpstr>
      <vt:lpstr>Google Scholar</vt:lpstr>
      <vt:lpstr>Download Stats</vt:lpstr>
      <vt:lpstr>Research Repository</vt:lpstr>
      <vt:lpstr>Conference Presentations</vt:lpstr>
      <vt:lpstr>10 downloads for Budd!</vt:lpstr>
      <vt:lpstr>Share Your CU Expo Presentation!</vt:lpstr>
      <vt:lpstr>Canadian University Repositories</vt:lpstr>
      <vt:lpstr>Thank you!</vt:lpstr>
    </vt:vector>
  </TitlesOfParts>
  <Company>Memorial University of Newfoundland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Relations</dc:creator>
  <cp:lastModifiedBy>Lisa Goddard</cp:lastModifiedBy>
  <cp:revision>54</cp:revision>
  <dcterms:created xsi:type="dcterms:W3CDTF">2007-02-23T13:46:20Z</dcterms:created>
  <dcterms:modified xsi:type="dcterms:W3CDTF">2013-06-17T14:23:17Z</dcterms:modified>
</cp:coreProperties>
</file>