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67"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1A5B0-DA2D-48E2-B937-569EBE6A1881}" type="datetimeFigureOut">
              <a:rPr lang="en-CA" smtClean="0"/>
              <a:t>10/06/2013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58E84C-E638-4CD9-915A-6DE453747B62}" type="slidenum">
              <a:rPr lang="en-CA" smtClean="0"/>
              <a:t>‹#›</a:t>
            </a:fld>
            <a:endParaRPr lang="en-CA"/>
          </a:p>
        </p:txBody>
      </p:sp>
    </p:spTree>
    <p:extLst>
      <p:ext uri="{BB962C8B-B14F-4D97-AF65-F5344CB8AC3E}">
        <p14:creationId xmlns:p14="http://schemas.microsoft.com/office/powerpoint/2010/main" val="522539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9DD722D-F30A-4E84-95E4-9658AA8AD045}" type="slidenum">
              <a:rPr lang="en-CA"/>
              <a:pPr/>
              <a:t>11</a:t>
            </a:fld>
            <a:endParaRPr lang="en-CA"/>
          </a:p>
        </p:txBody>
      </p:sp>
      <p:sp>
        <p:nvSpPr>
          <p:cNvPr id="1945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8"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spcBef>
                <a:spcPts val="450"/>
              </a:spcBef>
            </a:pPr>
            <a:endParaRPr lang="en-CA">
              <a:latin typeface="Calibri" pitchFamily="32" charset="0"/>
              <a:ea typeface="Microsoft YaHei" charset="-122"/>
            </a:endParaRPr>
          </a:p>
        </p:txBody>
      </p:sp>
      <p:sp>
        <p:nvSpPr>
          <p:cNvPr id="19459" name="Text Box 3"/>
          <p:cNvSpPr txBox="1">
            <a:spLocks noChangeArrowheads="1"/>
          </p:cNvSpPr>
          <p:nvPr/>
        </p:nvSpPr>
        <p:spPr bwMode="auto">
          <a:xfrm>
            <a:off x="360363" y="4140200"/>
            <a:ext cx="6300787" cy="593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en-CA" sz="1600"/>
              <a:t>Slide 2:</a:t>
            </a:r>
          </a:p>
          <a:p>
            <a:r>
              <a:rPr lang="en-CA" sz="1600"/>
              <a:t>3) Sectors are not clustered in CB as much as expected. However, there are still some sectors that are more tightly interwoven. For example, Arts and government/NFP are not tightly integrated. So, we can can ask why is this the case, especially when arts and gov are very keen to enhance community network.</a:t>
            </a:r>
          </a:p>
          <a:p>
            <a:r>
              <a:rPr lang="en-CA" sz="1600"/>
              <a:t>This slide shows the same network, everyone that was mentioned, according to “Organization” which is how we initially coded participants, not necessarily how they self-identify. </a:t>
            </a:r>
          </a:p>
          <a:p>
            <a:r>
              <a:rPr lang="en-CA" sz="1600"/>
              <a:t>Green – Arts and Culture;</a:t>
            </a:r>
          </a:p>
          <a:p>
            <a:r>
              <a:rPr lang="en-CA" sz="1600"/>
              <a:t>Dark Green – Post Secondary</a:t>
            </a:r>
          </a:p>
          <a:p>
            <a:r>
              <a:rPr lang="en-CA" sz="1600"/>
              <a:t>Red – Federal Government</a:t>
            </a:r>
          </a:p>
          <a:p>
            <a:r>
              <a:rPr lang="en-CA" sz="1600"/>
              <a:t>Maroon – Provincial Government</a:t>
            </a:r>
          </a:p>
          <a:p>
            <a:r>
              <a:rPr lang="en-CA" sz="1600"/>
              <a:t>Pink – Local Business</a:t>
            </a:r>
          </a:p>
          <a:p>
            <a:r>
              <a:rPr lang="en-CA" sz="1600"/>
              <a:t>Yellow – Municipal Government</a:t>
            </a:r>
          </a:p>
          <a:p>
            <a:r>
              <a:rPr lang="en-CA" sz="1600"/>
              <a:t>Deep Blue – Not for Profit / Community Org</a:t>
            </a:r>
          </a:p>
          <a:p>
            <a:r>
              <a:rPr lang="en-CA" sz="1600"/>
              <a:t>Black - Media</a:t>
            </a:r>
          </a:p>
          <a:p>
            <a:r>
              <a:rPr lang="en-CA" sz="1600"/>
              <a:t>Olive – No Data/Other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AB5580A-7E8D-4256-84BB-C0C218AEA7CA}" type="slidenum">
              <a:rPr lang="en-CA"/>
              <a:pPr/>
              <a:t>12</a:t>
            </a:fld>
            <a:endParaRPr lang="en-CA"/>
          </a:p>
        </p:txBody>
      </p:sp>
      <p:sp>
        <p:nvSpPr>
          <p:cNvPr id="2048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spcBef>
                <a:spcPts val="450"/>
              </a:spcBef>
            </a:pPr>
            <a:endParaRPr lang="en-CA">
              <a:latin typeface="Calibri" pitchFamily="32" charset="0"/>
              <a:ea typeface="Microsoft YaHei" charset="-122"/>
            </a:endParaRPr>
          </a:p>
        </p:txBody>
      </p:sp>
      <p:sp>
        <p:nvSpPr>
          <p:cNvPr id="20483" name="Text Box 3"/>
          <p:cNvSpPr txBox="1">
            <a:spLocks noChangeArrowheads="1"/>
          </p:cNvSpPr>
          <p:nvPr/>
        </p:nvSpPr>
        <p:spPr bwMode="auto">
          <a:xfrm>
            <a:off x="1619250" y="5580063"/>
            <a:ext cx="6678613"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CA"/>
          </a:p>
          <a:p>
            <a:endParaRPr lang="en-CA"/>
          </a:p>
        </p:txBody>
      </p:sp>
      <p:sp>
        <p:nvSpPr>
          <p:cNvPr id="20484" name="Text Box 4"/>
          <p:cNvSpPr txBox="1">
            <a:spLocks noChangeArrowheads="1"/>
          </p:cNvSpPr>
          <p:nvPr/>
        </p:nvSpPr>
        <p:spPr bwMode="auto">
          <a:xfrm>
            <a:off x="360363" y="4679950"/>
            <a:ext cx="6497637" cy="6173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en-CA" sz="1600"/>
              <a:t>Slide 3</a:t>
            </a:r>
          </a:p>
          <a:p>
            <a:r>
              <a:rPr lang="en-CA" sz="1600"/>
              <a:t>So, now we move to look at those who completed the survey.</a:t>
            </a:r>
          </a:p>
          <a:p>
            <a:r>
              <a:rPr lang="en-CA" sz="1600"/>
              <a:t>These are coloured according to sector – self identified</a:t>
            </a:r>
          </a:p>
          <a:p>
            <a:r>
              <a:rPr lang="en-CA" sz="1600"/>
              <a:t>Bright Green – Arts</a:t>
            </a:r>
          </a:p>
          <a:p>
            <a:r>
              <a:rPr lang="en-CA" sz="1600"/>
              <a:t>Aqua – Government</a:t>
            </a:r>
          </a:p>
          <a:p>
            <a:r>
              <a:rPr lang="en-CA" sz="1600"/>
              <a:t>Purple – Service</a:t>
            </a:r>
          </a:p>
          <a:p>
            <a:r>
              <a:rPr lang="en-CA" sz="1600"/>
              <a:t>Pink – Environmental</a:t>
            </a:r>
          </a:p>
          <a:p>
            <a:r>
              <a:rPr lang="en-CA" sz="1600"/>
              <a:t>Royal Blue – Communications/Media</a:t>
            </a:r>
          </a:p>
          <a:p>
            <a:r>
              <a:rPr lang="en-CA" sz="1600"/>
              <a:t>Yellow – Healthcare</a:t>
            </a:r>
          </a:p>
          <a:p>
            <a:r>
              <a:rPr lang="en-CA" sz="1600"/>
              <a:t>Forest Green – Post Secondary Ed </a:t>
            </a:r>
          </a:p>
          <a:p>
            <a:r>
              <a:rPr lang="en-CA" sz="1600"/>
              <a:t>Olive – Professional Service</a:t>
            </a:r>
          </a:p>
          <a:p>
            <a:r>
              <a:rPr lang="en-CA" sz="1600"/>
              <a:t>Maroon – Primary Harvesting</a:t>
            </a:r>
          </a:p>
          <a:p>
            <a:r>
              <a:rPr lang="en-CA" sz="1600"/>
              <a:t>Teal - Retail</a:t>
            </a:r>
          </a:p>
          <a:p>
            <a:r>
              <a:rPr lang="en-CA" sz="1600"/>
              <a:t>Deep Blue – Other</a:t>
            </a:r>
          </a:p>
          <a:p>
            <a:endParaRPr lang="en-CA" sz="1600"/>
          </a:p>
          <a:p>
            <a:r>
              <a:rPr lang="en-CA" sz="1600"/>
              <a:t>Here we can see an interesting pattern in the map. There is a cluster of government and NFP/community development people linked together, and seperate, in may ways, from a loose network of those who work in the Arts. PSE peppered throughout. </a:t>
            </a:r>
          </a:p>
          <a:p>
            <a:r>
              <a:rPr lang="en-CA" sz="1600"/>
              <a:t>Why are these groups not integrated?</a:t>
            </a:r>
          </a:p>
          <a:p>
            <a:r>
              <a:rPr lang="en-CA" sz="1600"/>
              <a:t>What are some strategies to connect them? Who links these groups?</a:t>
            </a:r>
          </a:p>
          <a:p>
            <a:r>
              <a:rPr lang="en-CA" sz="1600">
                <a:solidFill>
                  <a:srgbClr val="222222"/>
                </a:solidFill>
                <a:latin typeface="times new roman;new york" charset="0"/>
              </a:rPr>
              <a:t>In talking to June, she has suggested that a focus on developing art and cultural events, etc., could be the starting place for a 'local renaissance' both culturally and economically.</a:t>
            </a:r>
            <a:r>
              <a:rPr lang="en-CA" sz="1600"/>
              <a:t> You don't have to convince me. I am on the ground doing this stuff, see the benefit, and the resistance.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AB5580A-7E8D-4256-84BB-C0C218AEA7CA}" type="slidenum">
              <a:rPr lang="en-CA"/>
              <a:pPr/>
              <a:t>13</a:t>
            </a:fld>
            <a:endParaRPr lang="en-CA"/>
          </a:p>
        </p:txBody>
      </p:sp>
      <p:sp>
        <p:nvSpPr>
          <p:cNvPr id="2048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2"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spcBef>
                <a:spcPts val="450"/>
              </a:spcBef>
            </a:pPr>
            <a:endParaRPr lang="en-CA">
              <a:latin typeface="Calibri" pitchFamily="32" charset="0"/>
              <a:ea typeface="Microsoft YaHei" charset="-122"/>
            </a:endParaRPr>
          </a:p>
        </p:txBody>
      </p:sp>
      <p:sp>
        <p:nvSpPr>
          <p:cNvPr id="20483" name="Text Box 3"/>
          <p:cNvSpPr txBox="1">
            <a:spLocks noChangeArrowheads="1"/>
          </p:cNvSpPr>
          <p:nvPr/>
        </p:nvSpPr>
        <p:spPr bwMode="auto">
          <a:xfrm>
            <a:off x="1619250" y="5580063"/>
            <a:ext cx="6678613" cy="500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endParaRPr lang="en-CA"/>
          </a:p>
          <a:p>
            <a:endParaRPr lang="en-CA"/>
          </a:p>
        </p:txBody>
      </p:sp>
      <p:sp>
        <p:nvSpPr>
          <p:cNvPr id="20484" name="Text Box 4"/>
          <p:cNvSpPr txBox="1">
            <a:spLocks noChangeArrowheads="1"/>
          </p:cNvSpPr>
          <p:nvPr/>
        </p:nvSpPr>
        <p:spPr bwMode="auto">
          <a:xfrm>
            <a:off x="360363" y="4679950"/>
            <a:ext cx="6497637" cy="6173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en-CA" sz="1600"/>
              <a:t>Slide 3</a:t>
            </a:r>
          </a:p>
          <a:p>
            <a:r>
              <a:rPr lang="en-CA" sz="1600"/>
              <a:t>So, now we move to look at those who completed the survey.</a:t>
            </a:r>
          </a:p>
          <a:p>
            <a:r>
              <a:rPr lang="en-CA" sz="1600"/>
              <a:t>These are coloured according to sector – self identified</a:t>
            </a:r>
          </a:p>
          <a:p>
            <a:r>
              <a:rPr lang="en-CA" sz="1600"/>
              <a:t>Bright Green – Arts</a:t>
            </a:r>
          </a:p>
          <a:p>
            <a:r>
              <a:rPr lang="en-CA" sz="1600"/>
              <a:t>Aqua – Government</a:t>
            </a:r>
          </a:p>
          <a:p>
            <a:r>
              <a:rPr lang="en-CA" sz="1600"/>
              <a:t>Purple – Service</a:t>
            </a:r>
          </a:p>
          <a:p>
            <a:r>
              <a:rPr lang="en-CA" sz="1600"/>
              <a:t>Pink – Environmental</a:t>
            </a:r>
          </a:p>
          <a:p>
            <a:r>
              <a:rPr lang="en-CA" sz="1600"/>
              <a:t>Royal Blue – Communications/Media</a:t>
            </a:r>
          </a:p>
          <a:p>
            <a:r>
              <a:rPr lang="en-CA" sz="1600"/>
              <a:t>Yellow – Healthcare</a:t>
            </a:r>
          </a:p>
          <a:p>
            <a:r>
              <a:rPr lang="en-CA" sz="1600"/>
              <a:t>Forest Green – Post Secondary Ed </a:t>
            </a:r>
          </a:p>
          <a:p>
            <a:r>
              <a:rPr lang="en-CA" sz="1600"/>
              <a:t>Olive – Professional Service</a:t>
            </a:r>
          </a:p>
          <a:p>
            <a:r>
              <a:rPr lang="en-CA" sz="1600"/>
              <a:t>Maroon – Primary Harvesting</a:t>
            </a:r>
          </a:p>
          <a:p>
            <a:r>
              <a:rPr lang="en-CA" sz="1600"/>
              <a:t>Teal - Retail</a:t>
            </a:r>
          </a:p>
          <a:p>
            <a:r>
              <a:rPr lang="en-CA" sz="1600"/>
              <a:t>Deep Blue – Other</a:t>
            </a:r>
          </a:p>
          <a:p>
            <a:endParaRPr lang="en-CA" sz="1600"/>
          </a:p>
          <a:p>
            <a:r>
              <a:rPr lang="en-CA" sz="1600"/>
              <a:t>Here we can see an interesting pattern in the map. There is a cluster of government and NFP/community development people linked together, and seperate, in may ways, from a loose network of those who work in the Arts. PSE peppered throughout. </a:t>
            </a:r>
          </a:p>
          <a:p>
            <a:r>
              <a:rPr lang="en-CA" sz="1600"/>
              <a:t>Why are these groups not integrated?</a:t>
            </a:r>
          </a:p>
          <a:p>
            <a:r>
              <a:rPr lang="en-CA" sz="1600"/>
              <a:t>What are some strategies to connect them? Who links these groups?</a:t>
            </a:r>
          </a:p>
          <a:p>
            <a:r>
              <a:rPr lang="en-CA" sz="1600">
                <a:solidFill>
                  <a:srgbClr val="222222"/>
                </a:solidFill>
                <a:latin typeface="times new roman;new york" charset="0"/>
              </a:rPr>
              <a:t>In talking to June, she has suggested that a focus on developing art and cultural events, etc., could be the starting place for a 'local renaissance' both culturally and economically.</a:t>
            </a:r>
            <a:r>
              <a:rPr lang="en-CA" sz="1600"/>
              <a:t> You don't have to convince me. I am on the ground doing this stuff, see the benefit, and the resistance.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5790988C-25A4-4D70-BB5D-52110E8915C8}" type="slidenum">
              <a:rPr lang="en-CA"/>
              <a:pPr/>
              <a:t>14</a:t>
            </a:fld>
            <a:endParaRPr lang="en-CA"/>
          </a:p>
        </p:txBody>
      </p:sp>
      <p:sp>
        <p:nvSpPr>
          <p:cNvPr id="2150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Text Box 2"/>
          <p:cNvSpPr txBox="1">
            <a:spLocks noChangeArrowheads="1"/>
          </p:cNvSpPr>
          <p:nvPr>
            <p:ph type="body" idx="1"/>
          </p:nvPr>
        </p:nvSpPr>
        <p:spPr bwMode="auto">
          <a:xfrm>
            <a:off x="720725" y="4319588"/>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spcBef>
                <a:spcPts val="450"/>
              </a:spcBef>
            </a:pPr>
            <a:r>
              <a:rPr lang="en-CA">
                <a:latin typeface="Calibri" pitchFamily="32" charset="0"/>
                <a:ea typeface="Microsoft YaHei" charset="-122"/>
              </a:rPr>
              <a:t>Slide 16</a:t>
            </a:r>
          </a:p>
          <a:p>
            <a:pPr>
              <a:spcBef>
                <a:spcPts val="450"/>
              </a:spcBef>
            </a:pPr>
            <a:r>
              <a:rPr lang="en-CA">
                <a:latin typeface="Calibri" pitchFamily="32" charset="0"/>
                <a:ea typeface="Microsoft YaHei" charset="-122"/>
              </a:rPr>
              <a:t>Same map coded for sector.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22CBC7C8-18A7-4206-A136-66631BBEF14C}" type="slidenum">
              <a:rPr lang="en-CA"/>
              <a:pPr/>
              <a:t>15</a:t>
            </a:fld>
            <a:endParaRPr lang="en-CA"/>
          </a:p>
        </p:txBody>
      </p:sp>
      <p:sp>
        <p:nvSpPr>
          <p:cNvPr id="2764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spcBef>
                <a:spcPts val="450"/>
              </a:spcBef>
            </a:pPr>
            <a:endParaRPr lang="en-CA">
              <a:latin typeface="Calibri" pitchFamily="32" charset="0"/>
              <a:ea typeface="Microsoft YaHei" charset="-122"/>
            </a:endParaRPr>
          </a:p>
        </p:txBody>
      </p:sp>
      <p:sp>
        <p:nvSpPr>
          <p:cNvPr id="27651" name="Text Box 3"/>
          <p:cNvSpPr txBox="1">
            <a:spLocks noChangeArrowheads="1"/>
          </p:cNvSpPr>
          <p:nvPr/>
        </p:nvSpPr>
        <p:spPr bwMode="auto">
          <a:xfrm>
            <a:off x="360363" y="4859338"/>
            <a:ext cx="6119812" cy="398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en-CA" sz="1600"/>
              <a:t>Slide 11: </a:t>
            </a:r>
          </a:p>
          <a:p>
            <a:r>
              <a:rPr lang="en-CA" sz="1600"/>
              <a:t>Then we can look back at the whole network – all names mentioned included, and see those working in Post Secondary Ed. They are coloured here according to location, so we can see who is working in PSE on the west coast. Black - Western NL, Red – Rest of NL, Green – Canada, Blue – International, Pink – Unknown.</a:t>
            </a:r>
          </a:p>
          <a:p>
            <a:r>
              <a:rPr lang="en-CA" sz="1600"/>
              <a:t>Can 289 (Dave Peddle) introduce 161 (Louise) and 16 (CP); Can 469 (MK) introduce 16 and 18 (Robert Leamon), etc.to close triangles and help those looking for assistance in research and ed, be connected more deeply with those working in the area (shorten distances of connection). </a:t>
            </a:r>
          </a:p>
          <a:p>
            <a:r>
              <a:rPr lang="en-CA" sz="1600"/>
              <a:t>What are the overlaps in these graphs?</a:t>
            </a:r>
          </a:p>
          <a:p>
            <a:r>
              <a:rPr lang="en-CA" sz="1600"/>
              <a:t>That is a sample of how to look at the different support priorities. They can also be graphed, and the most pertinant ones addressed by business support agencies.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7"/>
          <p:cNvSpPr>
            <a:spLocks noGrp="1" noChangeArrowheads="1"/>
          </p:cNvSpPr>
          <p:nvPr>
            <p:ph type="sldNum"/>
          </p:nvPr>
        </p:nvSpPr>
        <p:spPr>
          <a:ln/>
        </p:spPr>
        <p:txBody>
          <a:bodyPr/>
          <a:lstStyle/>
          <a:p>
            <a:fld id="{D8BD4174-5E6C-45D7-ACEB-B8FD791D258D}" type="slidenum">
              <a:rPr lang="en-CA"/>
              <a:pPr/>
              <a:t>16</a:t>
            </a:fld>
            <a:endParaRPr lang="en-CA"/>
          </a:p>
        </p:txBody>
      </p:sp>
      <p:sp>
        <p:nvSpPr>
          <p:cNvPr id="2252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0" name="Rectangle 2"/>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defRPr>
            </a:lvl9pPr>
          </a:lstStyle>
          <a:p>
            <a:pPr>
              <a:spcBef>
                <a:spcPts val="450"/>
              </a:spcBef>
            </a:pPr>
            <a:endParaRPr lang="en-CA">
              <a:latin typeface="Calibri" pitchFamily="32" charset="0"/>
              <a:ea typeface="Microsoft YaHei" charset="-122"/>
            </a:endParaRPr>
          </a:p>
        </p:txBody>
      </p:sp>
      <p:sp>
        <p:nvSpPr>
          <p:cNvPr id="22531" name="Text Box 3"/>
          <p:cNvSpPr txBox="1">
            <a:spLocks noChangeArrowheads="1"/>
          </p:cNvSpPr>
          <p:nvPr/>
        </p:nvSpPr>
        <p:spPr bwMode="auto">
          <a:xfrm>
            <a:off x="825500" y="4097338"/>
            <a:ext cx="5040313" cy="612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r>
              <a:rPr lang="en-CA"/>
              <a:t>Slide 5:</a:t>
            </a:r>
          </a:p>
          <a:p>
            <a:r>
              <a:rPr lang="en-CA"/>
              <a:t>So that is a really easy way to look at the data on the map to show how it is representative of the network, now let's get a little more specific.</a:t>
            </a:r>
          </a:p>
          <a:p>
            <a:r>
              <a:rPr lang="en-CA"/>
              <a:t>Here is our same network map of respondents again. This time they are coloured according to their response to this question: Which of the following initiatives would you like to be involved with developing within the next year? This is their business priority, or perhaps more accurately their innovation priority. </a:t>
            </a:r>
          </a:p>
          <a:p>
            <a:r>
              <a:rPr lang="en-CA"/>
              <a:t>Pink – Networking Online</a:t>
            </a:r>
          </a:p>
          <a:p>
            <a:r>
              <a:rPr lang="en-CA"/>
              <a:t>Red – Mentorship</a:t>
            </a:r>
          </a:p>
          <a:p>
            <a:r>
              <a:rPr lang="en-CA"/>
              <a:t>Black – Networking in Person</a:t>
            </a:r>
          </a:p>
          <a:p>
            <a:r>
              <a:rPr lang="en-CA"/>
              <a:t>Yellow – Sources of Financing</a:t>
            </a:r>
          </a:p>
          <a:p>
            <a:r>
              <a:rPr lang="en-CA"/>
              <a:t>Aqua – None</a:t>
            </a:r>
          </a:p>
          <a:p>
            <a:r>
              <a:rPr lang="en-CA"/>
              <a:t>Deep Blue – No Data</a:t>
            </a:r>
          </a:p>
          <a:p>
            <a:r>
              <a:rPr lang="en-CA"/>
              <a:t>That's fine, we can see a diversity of priorities peppered throughout. But, what if we narrowed it down furthere to look at just one priority.</a:t>
            </a:r>
          </a:p>
          <a:p>
            <a:endParaRPr lang="en-CA"/>
          </a:p>
          <a:p>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3968198-97EA-4D11-95E2-69B758DD5FD1}" type="datetimeFigureOut">
              <a:rPr lang="en-CA" smtClean="0"/>
              <a:t>09/06/2013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166000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968198-97EA-4D11-95E2-69B758DD5FD1}" type="datetimeFigureOut">
              <a:rPr lang="en-CA" smtClean="0"/>
              <a:t>09/06/2013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26471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968198-97EA-4D11-95E2-69B758DD5FD1}" type="datetimeFigureOut">
              <a:rPr lang="en-CA" smtClean="0"/>
              <a:t>09/06/2013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4166698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3968198-97EA-4D11-95E2-69B758DD5FD1}" type="datetimeFigureOut">
              <a:rPr lang="en-CA" smtClean="0"/>
              <a:t>09/06/2013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2514991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68198-97EA-4D11-95E2-69B758DD5FD1}" type="datetimeFigureOut">
              <a:rPr lang="en-CA" smtClean="0"/>
              <a:t>09/06/2013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326572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3968198-97EA-4D11-95E2-69B758DD5FD1}" type="datetimeFigureOut">
              <a:rPr lang="en-CA" smtClean="0"/>
              <a:t>09/06/2013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1274944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3968198-97EA-4D11-95E2-69B758DD5FD1}" type="datetimeFigureOut">
              <a:rPr lang="en-CA" smtClean="0"/>
              <a:t>09/06/2013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2035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3968198-97EA-4D11-95E2-69B758DD5FD1}" type="datetimeFigureOut">
              <a:rPr lang="en-CA" smtClean="0"/>
              <a:t>09/06/2013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380556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68198-97EA-4D11-95E2-69B758DD5FD1}" type="datetimeFigureOut">
              <a:rPr lang="en-CA" smtClean="0"/>
              <a:t>09/06/2013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1466311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68198-97EA-4D11-95E2-69B758DD5FD1}" type="datetimeFigureOut">
              <a:rPr lang="en-CA" smtClean="0"/>
              <a:t>09/06/2013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348210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68198-97EA-4D11-95E2-69B758DD5FD1}" type="datetimeFigureOut">
              <a:rPr lang="en-CA" smtClean="0"/>
              <a:t>09/06/2013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7826C63-6B17-4B95-96AC-9B17A47ED804}" type="slidenum">
              <a:rPr lang="en-CA" smtClean="0"/>
              <a:t>‹#›</a:t>
            </a:fld>
            <a:endParaRPr lang="en-CA"/>
          </a:p>
        </p:txBody>
      </p:sp>
    </p:spTree>
    <p:extLst>
      <p:ext uri="{BB962C8B-B14F-4D97-AF65-F5344CB8AC3E}">
        <p14:creationId xmlns:p14="http://schemas.microsoft.com/office/powerpoint/2010/main" val="167427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68198-97EA-4D11-95E2-69B758DD5FD1}" type="datetimeFigureOut">
              <a:rPr lang="en-CA" smtClean="0"/>
              <a:t>09/06/2013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826C63-6B17-4B95-96AC-9B17A47ED804}" type="slidenum">
              <a:rPr lang="en-CA" smtClean="0"/>
              <a:t>‹#›</a:t>
            </a:fld>
            <a:endParaRPr lang="en-CA"/>
          </a:p>
        </p:txBody>
      </p:sp>
    </p:spTree>
    <p:extLst>
      <p:ext uri="{BB962C8B-B14F-4D97-AF65-F5344CB8AC3E}">
        <p14:creationId xmlns:p14="http://schemas.microsoft.com/office/powerpoint/2010/main" val="106639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emf"/><Relationship Id="rId7"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Exploring Innovation in Corner Brook- Assessing its networks</a:t>
            </a:r>
            <a:endParaRPr lang="en-CA" dirty="0"/>
          </a:p>
        </p:txBody>
      </p:sp>
      <p:sp>
        <p:nvSpPr>
          <p:cNvPr id="3" name="Subtitle 2"/>
          <p:cNvSpPr>
            <a:spLocks noGrp="1"/>
          </p:cNvSpPr>
          <p:nvPr>
            <p:ph type="subTitle" idx="1"/>
          </p:nvPr>
        </p:nvSpPr>
        <p:spPr/>
        <p:txBody>
          <a:bodyPr>
            <a:normAutofit fontScale="70000" lnSpcReduction="20000"/>
          </a:bodyPr>
          <a:lstStyle/>
          <a:p>
            <a:r>
              <a:rPr lang="en-CA" dirty="0" smtClean="0"/>
              <a:t>Marion </a:t>
            </a:r>
            <a:r>
              <a:rPr lang="en-CA" dirty="0" err="1" smtClean="0"/>
              <a:t>McCahon</a:t>
            </a:r>
            <a:r>
              <a:rPr lang="en-CA" dirty="0" smtClean="0"/>
              <a:t>, Office of Public Engagement, Government of Newfoundland and Labrador</a:t>
            </a:r>
          </a:p>
          <a:p>
            <a:r>
              <a:rPr lang="en-CA" dirty="0" smtClean="0"/>
              <a:t>Jose Lam, Grenfell Campus, MUN</a:t>
            </a:r>
          </a:p>
          <a:p>
            <a:r>
              <a:rPr lang="en-CA" dirty="0" smtClean="0"/>
              <a:t>CUEXPO 2013</a:t>
            </a:r>
          </a:p>
          <a:p>
            <a:r>
              <a:rPr lang="en-CA" dirty="0" smtClean="0"/>
              <a:t>Corner Brook, June 12-15</a:t>
            </a:r>
            <a:endParaRPr lang="en-CA" dirty="0"/>
          </a:p>
        </p:txBody>
      </p:sp>
    </p:spTree>
    <p:extLst>
      <p:ext uri="{BB962C8B-B14F-4D97-AF65-F5344CB8AC3E}">
        <p14:creationId xmlns:p14="http://schemas.microsoft.com/office/powerpoint/2010/main" val="2490252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Map of Ideal Network</a:t>
            </a:r>
            <a:endParaRPr lang="en-CA"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0903" y="1600200"/>
            <a:ext cx="610219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588224" y="6093296"/>
            <a:ext cx="1660263" cy="369332"/>
          </a:xfrm>
          <a:prstGeom prst="rect">
            <a:avLst/>
          </a:prstGeom>
        </p:spPr>
        <p:txBody>
          <a:bodyPr wrap="none">
            <a:spAutoFit/>
          </a:bodyPr>
          <a:lstStyle/>
          <a:p>
            <a:r>
              <a:rPr lang="en-CA" dirty="0"/>
              <a:t>Holley, J. (2011)</a:t>
            </a:r>
          </a:p>
        </p:txBody>
      </p:sp>
    </p:spTree>
    <p:extLst>
      <p:ext uri="{BB962C8B-B14F-4D97-AF65-F5344CB8AC3E}">
        <p14:creationId xmlns:p14="http://schemas.microsoft.com/office/powerpoint/2010/main" val="338094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buClrTx/>
              <a:buFontTx/>
              <a:buNone/>
            </a:pPr>
            <a:fld id="{9C79704B-D859-4D50-AAF6-33B973654380}" type="slidenum">
              <a:rPr lang="en-US" sz="1200">
                <a:solidFill>
                  <a:srgbClr val="898989"/>
                </a:solidFill>
                <a:latin typeface="Calibri" pitchFamily="32" charset="0"/>
              </a:rPr>
              <a:pPr algn="r">
                <a:buClrTx/>
                <a:buFontTx/>
                <a:buNone/>
              </a:pPr>
              <a:t>11</a:t>
            </a:fld>
            <a:endParaRPr lang="en-US" sz="1200">
              <a:solidFill>
                <a:srgbClr val="898989"/>
              </a:solidFill>
              <a:latin typeface="Calibri" pitchFamily="32" charset="0"/>
            </a:endParaRPr>
          </a:p>
        </p:txBody>
      </p:sp>
      <p:sp>
        <p:nvSpPr>
          <p:cNvPr id="4098" name="Rectangle 2"/>
          <p:cNvSpPr>
            <a:spLocks noChangeArrowheads="1"/>
          </p:cNvSpPr>
          <p:nvPr/>
        </p:nvSpPr>
        <p:spPr bwMode="auto">
          <a:xfrm>
            <a:off x="385763" y="1447800"/>
            <a:ext cx="701675"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a:solidFill>
                  <a:srgbClr val="000000"/>
                </a:solidFill>
                <a:latin typeface="Calibri" pitchFamily="32" charset="0"/>
              </a:rPr>
              <a:t>Legend</a:t>
            </a:r>
          </a:p>
        </p:txBody>
      </p:sp>
      <p:sp>
        <p:nvSpPr>
          <p:cNvPr id="4099" name="AutoShape 3"/>
          <p:cNvSpPr>
            <a:spLocks noChangeArrowheads="1"/>
          </p:cNvSpPr>
          <p:nvPr/>
        </p:nvSpPr>
        <p:spPr bwMode="auto">
          <a:xfrm>
            <a:off x="179388" y="3060700"/>
            <a:ext cx="179387" cy="179388"/>
          </a:xfrm>
          <a:prstGeom prst="roundRect">
            <a:avLst>
              <a:gd name="adj" fmla="val 889"/>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100" name="AutoShape 4"/>
          <p:cNvSpPr>
            <a:spLocks noChangeArrowheads="1"/>
          </p:cNvSpPr>
          <p:nvPr/>
        </p:nvSpPr>
        <p:spPr bwMode="auto">
          <a:xfrm>
            <a:off x="179388" y="2700338"/>
            <a:ext cx="179387" cy="179387"/>
          </a:xfrm>
          <a:prstGeom prst="roundRect">
            <a:avLst>
              <a:gd name="adj" fmla="val 889"/>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101" name="AutoShape 5"/>
          <p:cNvSpPr>
            <a:spLocks noChangeArrowheads="1"/>
          </p:cNvSpPr>
          <p:nvPr/>
        </p:nvSpPr>
        <p:spPr bwMode="auto">
          <a:xfrm>
            <a:off x="179388" y="2339975"/>
            <a:ext cx="179387" cy="179388"/>
          </a:xfrm>
          <a:prstGeom prst="roundRect">
            <a:avLst>
              <a:gd name="adj" fmla="val 889"/>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102" name="AutoShape 6"/>
          <p:cNvSpPr>
            <a:spLocks noChangeArrowheads="1"/>
          </p:cNvSpPr>
          <p:nvPr/>
        </p:nvSpPr>
        <p:spPr bwMode="auto">
          <a:xfrm>
            <a:off x="179388" y="1979613"/>
            <a:ext cx="179387" cy="179387"/>
          </a:xfrm>
          <a:prstGeom prst="roundRect">
            <a:avLst>
              <a:gd name="adj" fmla="val 889"/>
            </a:avLst>
          </a:prstGeom>
          <a:solidFill>
            <a:srgbClr val="00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103" name="AutoShape 7"/>
          <p:cNvSpPr>
            <a:spLocks noChangeArrowheads="1"/>
          </p:cNvSpPr>
          <p:nvPr/>
        </p:nvSpPr>
        <p:spPr bwMode="auto">
          <a:xfrm>
            <a:off x="179388" y="4679950"/>
            <a:ext cx="179387" cy="179388"/>
          </a:xfrm>
          <a:prstGeom prst="roundRect">
            <a:avLst>
              <a:gd name="adj" fmla="val 889"/>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104" name="AutoShape 8"/>
          <p:cNvSpPr>
            <a:spLocks noChangeArrowheads="1"/>
          </p:cNvSpPr>
          <p:nvPr/>
        </p:nvSpPr>
        <p:spPr bwMode="auto">
          <a:xfrm>
            <a:off x="179388" y="4319588"/>
            <a:ext cx="179387" cy="179387"/>
          </a:xfrm>
          <a:prstGeom prst="roundRect">
            <a:avLst>
              <a:gd name="adj" fmla="val 889"/>
            </a:avLst>
          </a:prstGeom>
          <a:solidFill>
            <a:srgbClr val="FF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105" name="AutoShape 9"/>
          <p:cNvSpPr>
            <a:spLocks noChangeArrowheads="1"/>
          </p:cNvSpPr>
          <p:nvPr/>
        </p:nvSpPr>
        <p:spPr bwMode="auto">
          <a:xfrm>
            <a:off x="179388" y="3959225"/>
            <a:ext cx="179387" cy="179388"/>
          </a:xfrm>
          <a:prstGeom prst="roundRect">
            <a:avLst>
              <a:gd name="adj" fmla="val 889"/>
            </a:avLst>
          </a:prstGeom>
          <a:solidFill>
            <a:srgbClr val="4700B8"/>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106" name="AutoShape 10"/>
          <p:cNvSpPr>
            <a:spLocks noChangeArrowheads="1"/>
          </p:cNvSpPr>
          <p:nvPr/>
        </p:nvSpPr>
        <p:spPr bwMode="auto">
          <a:xfrm>
            <a:off x="179388" y="3419475"/>
            <a:ext cx="179387" cy="179388"/>
          </a:xfrm>
          <a:prstGeom prst="roundRect">
            <a:avLst>
              <a:gd name="adj" fmla="val 889"/>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4107" name="AutoShape 11"/>
          <p:cNvSpPr>
            <a:spLocks noChangeArrowheads="1"/>
          </p:cNvSpPr>
          <p:nvPr/>
        </p:nvSpPr>
        <p:spPr bwMode="auto">
          <a:xfrm>
            <a:off x="179388" y="5040313"/>
            <a:ext cx="179387" cy="179387"/>
          </a:xfrm>
          <a:prstGeom prst="roundRect">
            <a:avLst>
              <a:gd name="adj" fmla="val 889"/>
            </a:avLst>
          </a:prstGeom>
          <a:solidFill>
            <a:srgbClr val="8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pic>
        <p:nvPicPr>
          <p:cNvPr id="410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539750"/>
            <a:ext cx="7740650" cy="6119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109" name="Group 13"/>
          <p:cNvGraphicFramePr>
            <a:graphicFrameLocks noGrp="1"/>
          </p:cNvGraphicFramePr>
          <p:nvPr/>
        </p:nvGraphicFramePr>
        <p:xfrm>
          <a:off x="47625" y="1825625"/>
          <a:ext cx="3013075" cy="3573467"/>
        </p:xfrm>
        <a:graphic>
          <a:graphicData uri="http://schemas.openxmlformats.org/drawingml/2006/table">
            <a:tbl>
              <a:tblPr/>
              <a:tblGrid>
                <a:gridCol w="473075"/>
                <a:gridCol w="2540000"/>
              </a:tblGrid>
              <a:tr h="45878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36000" marR="36000" marT="51876" marB="36000" horzOverflow="overflow">
                    <a:lnL w="360" cap="flat" cmpd="sng" algn="ctr">
                      <a:solidFill>
                        <a:srgbClr val="FFFFFF"/>
                      </a:solidFill>
                      <a:prstDash val="solid"/>
                      <a:round/>
                      <a:headEnd type="none" w="med" len="med"/>
                      <a:tailEnd type="none" w="med" len="med"/>
                    </a:lnL>
                    <a:lnR>
                      <a:noFill/>
                    </a:lnR>
                    <a:lnT w="360" cap="flat" cmpd="sng" algn="ctr">
                      <a:solidFill>
                        <a:srgbClr val="FFFFFF"/>
                      </a:solidFill>
                      <a:prstDash val="solid"/>
                      <a:round/>
                      <a:headEnd type="none" w="med" len="med"/>
                      <a:tailEnd type="none" w="med" len="med"/>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pPr>
                      <a:r>
                        <a:rPr kumimoji="0" lang="en-CA" sz="1400" b="0" i="0" u="none" strike="noStrike" cap="none" normalizeH="0" baseline="0" smtClean="0">
                          <a:ln>
                            <a:noFill/>
                          </a:ln>
                          <a:solidFill>
                            <a:srgbClr val="000000"/>
                          </a:solidFill>
                          <a:effectLst/>
                          <a:latin typeface="Calibri" pitchFamily="32" charset="0"/>
                          <a:ea typeface="Microsoft YaHei" charset="-122"/>
                          <a:cs typeface="Arial" charset="0"/>
                        </a:rPr>
                        <a:t>Arts and Culture</a:t>
                      </a:r>
                    </a:p>
                  </a:txBody>
                  <a:tcPr marL="36000" marR="36000" marT="36000" marB="36000" horzOverflow="overflow">
                    <a:lnL>
                      <a:noFill/>
                    </a:lnL>
                    <a:lnR w="360" cap="flat" cmpd="sng" algn="ctr">
                      <a:solidFill>
                        <a:srgbClr val="FFFFFF"/>
                      </a:solidFill>
                      <a:prstDash val="solid"/>
                      <a:round/>
                      <a:headEnd type="none" w="med" len="med"/>
                      <a:tailEnd type="none" w="med" len="med"/>
                    </a:lnR>
                    <a:lnT w="360" cap="flat" cmpd="sng" algn="ctr">
                      <a:solidFill>
                        <a:srgbClr val="FFFFFF"/>
                      </a:solidFill>
                      <a:prstDash val="solid"/>
                      <a:round/>
                      <a:headEnd type="none" w="med" len="med"/>
                      <a:tailEnd type="none" w="med" len="med"/>
                    </a:lnT>
                    <a:lnB>
                      <a:noFill/>
                    </a:lnB>
                    <a:lnTlToBr>
                      <a:noFill/>
                    </a:lnTlToBr>
                    <a:lnBlToTr>
                      <a:noFill/>
                    </a:lnBlToTr>
                    <a:noFill/>
                  </a:tcPr>
                </a:tc>
              </a:tr>
              <a:tr h="3889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36000" marR="36000" marT="51876" marB="36000" horzOverflow="overflow">
                    <a:lnL w="360" cap="flat" cmpd="sng" algn="ctr">
                      <a:solidFill>
                        <a:srgbClr val="FFFF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pPr>
                      <a:r>
                        <a:rPr kumimoji="0" lang="en-CA" sz="1400" b="0" i="0" u="none" strike="noStrike" cap="none" normalizeH="0" baseline="0" smtClean="0">
                          <a:ln>
                            <a:noFill/>
                          </a:ln>
                          <a:solidFill>
                            <a:srgbClr val="000000"/>
                          </a:solidFill>
                          <a:effectLst/>
                          <a:latin typeface="Calibri" pitchFamily="32" charset="0"/>
                          <a:ea typeface="Microsoft YaHei" charset="-122"/>
                          <a:cs typeface="Arial" charset="0"/>
                        </a:rPr>
                        <a:t>Municipal Government</a:t>
                      </a:r>
                    </a:p>
                  </a:txBody>
                  <a:tcPr marL="36000" marR="36000" marT="36000" marB="36000"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noFill/>
                  </a:tcPr>
                </a:tc>
              </a:tr>
              <a:tr h="3889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36000" marR="36000" marT="51876" marB="36000" horzOverflow="overflow">
                    <a:lnL w="360" cap="flat" cmpd="sng" algn="ctr">
                      <a:solidFill>
                        <a:srgbClr val="FFFF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pPr>
                      <a:r>
                        <a:rPr kumimoji="0" lang="en-CA" sz="1400" b="0" i="0" u="none" strike="noStrike" cap="none" normalizeH="0" baseline="0" smtClean="0">
                          <a:ln>
                            <a:noFill/>
                          </a:ln>
                          <a:solidFill>
                            <a:srgbClr val="000000"/>
                          </a:solidFill>
                          <a:effectLst/>
                          <a:latin typeface="Calibri" pitchFamily="32" charset="0"/>
                          <a:ea typeface="Microsoft YaHei" charset="-122"/>
                          <a:cs typeface="Arial" charset="0"/>
                        </a:rPr>
                        <a:t>Provincial Government</a:t>
                      </a:r>
                    </a:p>
                  </a:txBody>
                  <a:tcPr marL="36000" marR="36000" marT="36000" marB="36000"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noFill/>
                  </a:tcPr>
                </a:tc>
              </a:tr>
              <a:tr h="3889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36000" marR="36000" marT="51876" marB="36000" horzOverflow="overflow">
                    <a:lnL w="360" cap="flat" cmpd="sng" algn="ctr">
                      <a:solidFill>
                        <a:srgbClr val="FFFF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pPr>
                      <a:r>
                        <a:rPr kumimoji="0" lang="en-CA" sz="1400" b="0" i="0" u="none" strike="noStrike" cap="none" normalizeH="0" baseline="0" smtClean="0">
                          <a:ln>
                            <a:noFill/>
                          </a:ln>
                          <a:solidFill>
                            <a:srgbClr val="000000"/>
                          </a:solidFill>
                          <a:effectLst/>
                          <a:latin typeface="Calibri" pitchFamily="32" charset="0"/>
                          <a:ea typeface="Microsoft YaHei" charset="-122"/>
                          <a:cs typeface="Arial" charset="0"/>
                        </a:rPr>
                        <a:t>Federal Government</a:t>
                      </a:r>
                    </a:p>
                  </a:txBody>
                  <a:tcPr marL="36000" marR="36000" marT="36000" marB="36000"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noFill/>
                  </a:tcPr>
                </a:tc>
              </a:tr>
              <a:tr h="3889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36000" marR="36000" marT="51876" marB="36000" horzOverflow="overflow">
                    <a:lnL w="360" cap="flat" cmpd="sng" algn="ctr">
                      <a:solidFill>
                        <a:srgbClr val="FFFF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pPr>
                      <a:r>
                        <a:rPr kumimoji="0" lang="en-CA" sz="1400" b="0" i="0" u="none" strike="noStrike" cap="none" normalizeH="0" baseline="0" smtClean="0">
                          <a:ln>
                            <a:noFill/>
                          </a:ln>
                          <a:solidFill>
                            <a:srgbClr val="000000"/>
                          </a:solidFill>
                          <a:effectLst/>
                          <a:latin typeface="Calibri" pitchFamily="32" charset="0"/>
                          <a:ea typeface="Microsoft YaHei" charset="-122"/>
                          <a:cs typeface="Arial" charset="0"/>
                        </a:rPr>
                        <a:t>Post Secondary</a:t>
                      </a:r>
                    </a:p>
                  </a:txBody>
                  <a:tcPr marL="36000" marR="36000" marT="36000" marB="36000"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noFill/>
                  </a:tcPr>
                </a:tc>
              </a:tr>
              <a:tr h="3889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36000" marR="36000" marT="51876" marB="36000" horzOverflow="overflow">
                    <a:lnL w="360" cap="flat" cmpd="sng" algn="ctr">
                      <a:solidFill>
                        <a:srgbClr val="FFFF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pPr>
                      <a:r>
                        <a:rPr kumimoji="0" lang="en-CA" sz="1400" b="0" i="0" u="none" strike="noStrike" cap="none" normalizeH="0" baseline="0" smtClean="0">
                          <a:ln>
                            <a:noFill/>
                          </a:ln>
                          <a:solidFill>
                            <a:srgbClr val="000000"/>
                          </a:solidFill>
                          <a:effectLst/>
                          <a:latin typeface="Calibri" pitchFamily="32" charset="0"/>
                          <a:ea typeface="Microsoft YaHei" charset="-122"/>
                          <a:cs typeface="Arial" charset="0"/>
                        </a:rPr>
                        <a:t>NFP/Community Development</a:t>
                      </a:r>
                    </a:p>
                  </a:txBody>
                  <a:tcPr marL="36000" marR="36000" marT="36000" marB="36000"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noFill/>
                  </a:tcPr>
                </a:tc>
              </a:tr>
              <a:tr h="3889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36000" marR="36000" marT="51876" marB="36000" horzOverflow="overflow">
                    <a:lnL w="360" cap="flat" cmpd="sng" algn="ctr">
                      <a:solidFill>
                        <a:srgbClr val="FFFF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pPr>
                      <a:r>
                        <a:rPr kumimoji="0" lang="en-CA" sz="1400" b="0" i="0" u="none" strike="noStrike" cap="none" normalizeH="0" baseline="0" smtClean="0">
                          <a:ln>
                            <a:noFill/>
                          </a:ln>
                          <a:solidFill>
                            <a:srgbClr val="000000"/>
                          </a:solidFill>
                          <a:effectLst/>
                          <a:latin typeface="Calibri" pitchFamily="32" charset="0"/>
                          <a:ea typeface="Microsoft YaHei" charset="-122"/>
                          <a:cs typeface="Arial" charset="0"/>
                        </a:rPr>
                        <a:t>Local Business</a:t>
                      </a:r>
                    </a:p>
                  </a:txBody>
                  <a:tcPr marL="36000" marR="36000" marT="36000" marB="36000"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noFill/>
                  </a:tcPr>
                </a:tc>
              </a:tr>
              <a:tr h="388938">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36000" marR="36000" marT="51876" marB="36000" horzOverflow="overflow">
                    <a:lnL w="360" cap="flat" cmpd="sng" algn="ctr">
                      <a:solidFill>
                        <a:srgbClr val="FFFF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pPr>
                      <a:r>
                        <a:rPr kumimoji="0" lang="en-CA" sz="1400" b="0" i="0" u="none" strike="noStrike" cap="none" normalizeH="0" baseline="0" smtClean="0">
                          <a:ln>
                            <a:noFill/>
                          </a:ln>
                          <a:solidFill>
                            <a:srgbClr val="000000"/>
                          </a:solidFill>
                          <a:effectLst/>
                          <a:latin typeface="Calibri" pitchFamily="32" charset="0"/>
                          <a:ea typeface="Microsoft YaHei" charset="-122"/>
                          <a:cs typeface="Arial" charset="0"/>
                        </a:rPr>
                        <a:t>Media</a:t>
                      </a:r>
                    </a:p>
                  </a:txBody>
                  <a:tcPr marL="36000" marR="36000" marT="36000" marB="36000"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noFill/>
                  </a:tcPr>
                </a:tc>
              </a:tr>
              <a:tr h="392113">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36000" marR="36000" marT="51876" marB="36000" horzOverflow="overflow">
                    <a:lnL w="360" cap="flat" cmpd="sng" algn="ctr">
                      <a:solidFill>
                        <a:srgbClr val="FFFFFF"/>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723900" algn="l"/>
                          <a:tab pos="1447800" algn="l"/>
                          <a:tab pos="2171700" algn="l"/>
                          <a:tab pos="2895600" algn="l"/>
                        </a:tabLst>
                      </a:pPr>
                      <a:r>
                        <a:rPr kumimoji="0" lang="en-CA" sz="1400" b="0" i="0" u="none" strike="noStrike" cap="none" normalizeH="0" baseline="0" smtClean="0">
                          <a:ln>
                            <a:noFill/>
                          </a:ln>
                          <a:solidFill>
                            <a:srgbClr val="000000"/>
                          </a:solidFill>
                          <a:effectLst/>
                          <a:latin typeface="Calibri" pitchFamily="32" charset="0"/>
                          <a:ea typeface="Microsoft YaHei" charset="-122"/>
                          <a:cs typeface="Arial" charset="0"/>
                        </a:rPr>
                        <a:t>Other/No Data</a:t>
                      </a:r>
                    </a:p>
                  </a:txBody>
                  <a:tcPr marL="36000" marR="36000" marT="36000" marB="36000" horzOverflow="overflow">
                    <a:lnL>
                      <a:noFill/>
                    </a:lnL>
                    <a:lnR w="360" cap="flat" cmpd="sng" algn="ctr">
                      <a:solidFill>
                        <a:srgbClr val="FFFFFF"/>
                      </a:solidFill>
                      <a:prstDash val="solid"/>
                      <a:round/>
                      <a:headEnd type="none" w="med" len="med"/>
                      <a:tailEnd type="none" w="med" len="med"/>
                    </a:lnR>
                    <a:lnT>
                      <a:noFill/>
                    </a:lnT>
                    <a:lnB>
                      <a:noFill/>
                    </a:lnB>
                    <a:lnTlToBr>
                      <a:noFill/>
                    </a:lnTlToBr>
                    <a:lnBlToTr>
                      <a:noFill/>
                    </a:lnBlToTr>
                    <a:noFill/>
                  </a:tcPr>
                </a:tc>
              </a:tr>
            </a:tbl>
          </a:graphicData>
        </a:graphic>
      </p:graphicFrame>
      <p:sp>
        <p:nvSpPr>
          <p:cNvPr id="4148" name="Text Box 52"/>
          <p:cNvSpPr txBox="1">
            <a:spLocks noChangeArrowheads="1"/>
          </p:cNvSpPr>
          <p:nvPr/>
        </p:nvSpPr>
        <p:spPr bwMode="auto">
          <a:xfrm>
            <a:off x="2160588" y="33338"/>
            <a:ext cx="4679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buClrTx/>
              <a:buFontTx/>
              <a:buNone/>
            </a:pPr>
            <a:r>
              <a:rPr lang="en-US" sz="1600">
                <a:latin typeface="Calibri" pitchFamily="32" charset="0"/>
                <a:ea typeface="Microsoft YaHei" charset="-122"/>
              </a:rPr>
              <a:t>Map 2: Complete Network – Organization </a:t>
            </a:r>
          </a:p>
        </p:txBody>
      </p:sp>
    </p:spTree>
    <p:extLst>
      <p:ext uri="{BB962C8B-B14F-4D97-AF65-F5344CB8AC3E}">
        <p14:creationId xmlns:p14="http://schemas.microsoft.com/office/powerpoint/2010/main" val="2511894167"/>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buClrTx/>
              <a:buFontTx/>
              <a:buNone/>
            </a:pPr>
            <a:fld id="{54E68F36-9F8C-4E60-A339-98D08EFC47E8}" type="slidenum">
              <a:rPr lang="en-US" sz="1200">
                <a:solidFill>
                  <a:srgbClr val="898989"/>
                </a:solidFill>
                <a:latin typeface="Calibri" pitchFamily="32" charset="0"/>
              </a:rPr>
              <a:pPr algn="r">
                <a:buClrTx/>
                <a:buFontTx/>
                <a:buNone/>
              </a:pPr>
              <a:t>12</a:t>
            </a:fld>
            <a:endParaRPr lang="en-US" sz="1200">
              <a:solidFill>
                <a:srgbClr val="898989"/>
              </a:solidFill>
              <a:latin typeface="Calibri" pitchFamily="32" charset="0"/>
            </a:endParaRPr>
          </a:p>
        </p:txBody>
      </p:sp>
      <p:sp>
        <p:nvSpPr>
          <p:cNvPr id="5122" name="Rectangle 2"/>
          <p:cNvSpPr>
            <a:spLocks noChangeArrowheads="1"/>
          </p:cNvSpPr>
          <p:nvPr/>
        </p:nvSpPr>
        <p:spPr bwMode="auto">
          <a:xfrm>
            <a:off x="341313" y="1133475"/>
            <a:ext cx="776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latin typeface="Calibri" pitchFamily="32" charset="0"/>
              </a:rPr>
              <a:t>Legend</a:t>
            </a:r>
          </a:p>
        </p:txBody>
      </p:sp>
      <p:sp>
        <p:nvSpPr>
          <p:cNvPr id="5123" name="AutoShape 3"/>
          <p:cNvSpPr>
            <a:spLocks noChangeArrowheads="1"/>
          </p:cNvSpPr>
          <p:nvPr/>
        </p:nvSpPr>
        <p:spPr bwMode="auto">
          <a:xfrm>
            <a:off x="179388" y="2506663"/>
            <a:ext cx="179387" cy="179387"/>
          </a:xfrm>
          <a:prstGeom prst="roundRect">
            <a:avLst>
              <a:gd name="adj" fmla="val 889"/>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4" name="AutoShape 4"/>
          <p:cNvSpPr>
            <a:spLocks noChangeArrowheads="1"/>
          </p:cNvSpPr>
          <p:nvPr/>
        </p:nvSpPr>
        <p:spPr bwMode="auto">
          <a:xfrm>
            <a:off x="179388" y="2160588"/>
            <a:ext cx="179387" cy="179387"/>
          </a:xfrm>
          <a:prstGeom prst="roundRect">
            <a:avLst>
              <a:gd name="adj" fmla="val 889"/>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5" name="AutoShape 5"/>
          <p:cNvSpPr>
            <a:spLocks noChangeArrowheads="1"/>
          </p:cNvSpPr>
          <p:nvPr/>
        </p:nvSpPr>
        <p:spPr bwMode="auto">
          <a:xfrm>
            <a:off x="179388" y="1800225"/>
            <a:ext cx="179387" cy="179388"/>
          </a:xfrm>
          <a:prstGeom prst="roundRect">
            <a:avLst>
              <a:gd name="adj" fmla="val 889"/>
            </a:avLst>
          </a:prstGeom>
          <a:solidFill>
            <a:srgbClr val="00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6" name="AutoShape 6"/>
          <p:cNvSpPr>
            <a:spLocks noChangeArrowheads="1"/>
          </p:cNvSpPr>
          <p:nvPr/>
        </p:nvSpPr>
        <p:spPr bwMode="auto">
          <a:xfrm rot="10800000">
            <a:off x="182563" y="4864100"/>
            <a:ext cx="179387" cy="179388"/>
          </a:xfrm>
          <a:prstGeom prst="roundRect">
            <a:avLst>
              <a:gd name="adj" fmla="val 889"/>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7" name="AutoShape 7"/>
          <p:cNvSpPr>
            <a:spLocks noChangeArrowheads="1"/>
          </p:cNvSpPr>
          <p:nvPr/>
        </p:nvSpPr>
        <p:spPr bwMode="auto">
          <a:xfrm>
            <a:off x="179388" y="2879725"/>
            <a:ext cx="179387" cy="179388"/>
          </a:xfrm>
          <a:prstGeom prst="roundRect">
            <a:avLst>
              <a:gd name="adj" fmla="val 889"/>
            </a:avLst>
          </a:prstGeom>
          <a:solidFill>
            <a:srgbClr val="FF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8" name="AutoShape 8"/>
          <p:cNvSpPr>
            <a:spLocks noChangeArrowheads="1"/>
          </p:cNvSpPr>
          <p:nvPr/>
        </p:nvSpPr>
        <p:spPr bwMode="auto">
          <a:xfrm>
            <a:off x="179388" y="3959225"/>
            <a:ext cx="179387" cy="179388"/>
          </a:xfrm>
          <a:prstGeom prst="roundRect">
            <a:avLst>
              <a:gd name="adj" fmla="val 889"/>
            </a:avLst>
          </a:prstGeom>
          <a:solidFill>
            <a:srgbClr val="4700B8"/>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9" name="AutoShape 9"/>
          <p:cNvSpPr>
            <a:spLocks noChangeArrowheads="1"/>
          </p:cNvSpPr>
          <p:nvPr/>
        </p:nvSpPr>
        <p:spPr bwMode="auto">
          <a:xfrm>
            <a:off x="179388" y="3600450"/>
            <a:ext cx="179387" cy="179388"/>
          </a:xfrm>
          <a:prstGeom prst="roundRect">
            <a:avLst>
              <a:gd name="adj" fmla="val 889"/>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30" name="AutoShape 10"/>
          <p:cNvSpPr>
            <a:spLocks noChangeArrowheads="1"/>
          </p:cNvSpPr>
          <p:nvPr/>
        </p:nvSpPr>
        <p:spPr bwMode="auto">
          <a:xfrm>
            <a:off x="179388" y="5219700"/>
            <a:ext cx="179387" cy="179388"/>
          </a:xfrm>
          <a:prstGeom prst="roundRect">
            <a:avLst>
              <a:gd name="adj" fmla="val 889"/>
            </a:avLst>
          </a:prstGeom>
          <a:solidFill>
            <a:srgbClr val="8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31" name="AutoShape 11"/>
          <p:cNvSpPr>
            <a:spLocks noChangeArrowheads="1"/>
          </p:cNvSpPr>
          <p:nvPr/>
        </p:nvSpPr>
        <p:spPr bwMode="auto">
          <a:xfrm>
            <a:off x="179388" y="3240088"/>
            <a:ext cx="179387" cy="179387"/>
          </a:xfrm>
          <a:prstGeom prst="roundRect">
            <a:avLst>
              <a:gd name="adj" fmla="val 889"/>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32" name="AutoShape 12"/>
          <p:cNvSpPr>
            <a:spLocks noChangeArrowheads="1"/>
          </p:cNvSpPr>
          <p:nvPr/>
        </p:nvSpPr>
        <p:spPr bwMode="auto">
          <a:xfrm>
            <a:off x="179388" y="4140200"/>
            <a:ext cx="179387" cy="179388"/>
          </a:xfrm>
          <a:prstGeom prst="roundRect">
            <a:avLst>
              <a:gd name="adj" fmla="val 889"/>
            </a:avLst>
          </a:prstGeom>
          <a:solidFill>
            <a:srgbClr val="8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33" name="AutoShape 13"/>
          <p:cNvSpPr>
            <a:spLocks noChangeArrowheads="1"/>
          </p:cNvSpPr>
          <p:nvPr/>
        </p:nvSpPr>
        <p:spPr bwMode="auto">
          <a:xfrm>
            <a:off x="179388" y="4500563"/>
            <a:ext cx="179387" cy="179387"/>
          </a:xfrm>
          <a:prstGeom prst="roundRect">
            <a:avLst>
              <a:gd name="adj" fmla="val 889"/>
            </a:avLst>
          </a:prstGeom>
          <a:solidFill>
            <a:srgbClr val="33A3A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34" name="AutoShape 14"/>
          <p:cNvSpPr>
            <a:spLocks noChangeArrowheads="1"/>
          </p:cNvSpPr>
          <p:nvPr/>
        </p:nvSpPr>
        <p:spPr bwMode="auto">
          <a:xfrm>
            <a:off x="179388" y="5580063"/>
            <a:ext cx="179387" cy="179387"/>
          </a:xfrm>
          <a:prstGeom prst="roundRect">
            <a:avLst>
              <a:gd name="adj" fmla="val 889"/>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pic>
        <p:nvPicPr>
          <p:cNvPr id="513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539750"/>
            <a:ext cx="7535862" cy="611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36" name="Group 16"/>
          <p:cNvGraphicFramePr>
            <a:graphicFrameLocks noGrp="1"/>
          </p:cNvGraphicFramePr>
          <p:nvPr/>
        </p:nvGraphicFramePr>
        <p:xfrm>
          <a:off x="201613" y="1665288"/>
          <a:ext cx="1982787" cy="4315470"/>
        </p:xfrm>
        <a:graphic>
          <a:graphicData uri="http://schemas.openxmlformats.org/drawingml/2006/table">
            <a:tbl>
              <a:tblPr/>
              <a:tblGrid>
                <a:gridCol w="317500"/>
                <a:gridCol w="1665287"/>
              </a:tblGrid>
              <a:tr h="355600">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400" b="0" i="0" u="none" strike="noStrike" cap="none" normalizeH="0" baseline="0" smtClean="0">
                        <a:ln>
                          <a:noFill/>
                        </a:ln>
                        <a:solidFill>
                          <a:srgbClr val="000000"/>
                        </a:solidFill>
                        <a:effectLst/>
                        <a:latin typeface="Calibri" pitchFamily="32"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0" i="0" u="none" strike="noStrike" cap="none" normalizeH="0" baseline="0" smtClean="0">
                          <a:ln>
                            <a:noFill/>
                          </a:ln>
                          <a:solidFill>
                            <a:srgbClr val="000000"/>
                          </a:solidFill>
                          <a:effectLst/>
                          <a:latin typeface="Calibri" pitchFamily="32" charset="0"/>
                          <a:cs typeface="Calibri" pitchFamily="32" charset="0"/>
                        </a:rPr>
                        <a:t>Arts</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0" i="0" u="none" strike="noStrike" cap="none" normalizeH="0" baseline="0" smtClean="0">
                          <a:ln>
                            <a:noFill/>
                          </a:ln>
                          <a:solidFill>
                            <a:srgbClr val="000000"/>
                          </a:solidFill>
                          <a:effectLst/>
                          <a:latin typeface="Calibri" pitchFamily="32" charset="0"/>
                          <a:cs typeface="Calibri" pitchFamily="32" charset="0"/>
                        </a:rPr>
                        <a:t>Healthcare</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Calibri" pitchFamily="32" charset="0"/>
                        </a:rPr>
                        <a:t>Primary Harvesting</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Environmental</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Government</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Post Secondary</a:t>
                      </a:r>
                    </a:p>
                  </a:txBody>
                  <a:tcPr marL="0" marR="0" marT="0" marB="0"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Calibri" pitchFamily="32" charset="0"/>
                        </a:rPr>
                        <a:t>Media/Comm</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Service</a:t>
                      </a:r>
                    </a:p>
                  </a:txBody>
                  <a:tcPr marL="0" marR="0" marT="0" marB="0"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Retail</a:t>
                      </a:r>
                    </a:p>
                  </a:txBody>
                  <a:tcPr marL="0" marR="0" marT="0" marB="0"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Tourism/Hospitality</a:t>
                      </a:r>
                    </a:p>
                  </a:txBody>
                  <a:tcPr marL="0" marR="0" marT="0" marB="0"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Professional Service</a:t>
                      </a:r>
                    </a:p>
                  </a:txBody>
                  <a:tcPr marL="0" marR="0" marT="0" marB="0" horzOverflow="overflow">
                    <a:lnL>
                      <a:noFill/>
                    </a:lnL>
                    <a:lnR>
                      <a:noFill/>
                    </a:lnR>
                    <a:lnT>
                      <a:noFill/>
                    </a:lnT>
                    <a:lnB>
                      <a:noFill/>
                    </a:lnB>
                    <a:lnTlToBr>
                      <a:noFill/>
                    </a:lnTlToBr>
                    <a:lnBlToTr>
                      <a:noFill/>
                    </a:lnBlToTr>
                    <a:noFill/>
                  </a:tcPr>
                </a:tc>
              </a:tr>
              <a:tr h="3587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Other</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5161" name="Text Box 41"/>
          <p:cNvSpPr txBox="1">
            <a:spLocks noChangeArrowheads="1"/>
          </p:cNvSpPr>
          <p:nvPr/>
        </p:nvSpPr>
        <p:spPr bwMode="auto">
          <a:xfrm>
            <a:off x="2590800" y="304800"/>
            <a:ext cx="39624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buClrTx/>
              <a:buFontTx/>
              <a:buNone/>
            </a:pPr>
            <a:r>
              <a:rPr lang="en-US">
                <a:latin typeface="Calibri" pitchFamily="32" charset="0"/>
                <a:ea typeface="Microsoft YaHei" charset="-122"/>
              </a:rPr>
              <a:t>Map 3a: Survey Respondents</a:t>
            </a:r>
            <a:br>
              <a:rPr lang="en-US">
                <a:latin typeface="Calibri" pitchFamily="32" charset="0"/>
                <a:ea typeface="Microsoft YaHei" charset="-122"/>
              </a:rPr>
            </a:br>
            <a:r>
              <a:rPr lang="en-US">
                <a:latin typeface="Calibri" pitchFamily="32" charset="0"/>
                <a:ea typeface="Microsoft YaHei" charset="-122"/>
              </a:rPr>
              <a:t>– Sector</a:t>
            </a:r>
          </a:p>
        </p:txBody>
      </p:sp>
    </p:spTree>
    <p:extLst>
      <p:ext uri="{BB962C8B-B14F-4D97-AF65-F5344CB8AC3E}">
        <p14:creationId xmlns:p14="http://schemas.microsoft.com/office/powerpoint/2010/main" val="1973225246"/>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buClrTx/>
              <a:buFontTx/>
              <a:buNone/>
            </a:pPr>
            <a:fld id="{54E68F36-9F8C-4E60-A339-98D08EFC47E8}" type="slidenum">
              <a:rPr lang="en-US" sz="1200">
                <a:solidFill>
                  <a:srgbClr val="898989"/>
                </a:solidFill>
                <a:latin typeface="Calibri" pitchFamily="32" charset="0"/>
              </a:rPr>
              <a:pPr algn="r">
                <a:buClrTx/>
                <a:buFontTx/>
                <a:buNone/>
              </a:pPr>
              <a:t>13</a:t>
            </a:fld>
            <a:endParaRPr lang="en-US" sz="1200">
              <a:solidFill>
                <a:srgbClr val="898989"/>
              </a:solidFill>
              <a:latin typeface="Calibri" pitchFamily="32" charset="0"/>
            </a:endParaRPr>
          </a:p>
        </p:txBody>
      </p:sp>
      <p:sp>
        <p:nvSpPr>
          <p:cNvPr id="5122" name="Rectangle 2"/>
          <p:cNvSpPr>
            <a:spLocks noChangeArrowheads="1"/>
          </p:cNvSpPr>
          <p:nvPr/>
        </p:nvSpPr>
        <p:spPr bwMode="auto">
          <a:xfrm>
            <a:off x="341313" y="1133475"/>
            <a:ext cx="776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latin typeface="Calibri" pitchFamily="32" charset="0"/>
              </a:rPr>
              <a:t>Legend</a:t>
            </a:r>
          </a:p>
        </p:txBody>
      </p:sp>
      <p:sp>
        <p:nvSpPr>
          <p:cNvPr id="5123" name="AutoShape 3"/>
          <p:cNvSpPr>
            <a:spLocks noChangeArrowheads="1"/>
          </p:cNvSpPr>
          <p:nvPr/>
        </p:nvSpPr>
        <p:spPr bwMode="auto">
          <a:xfrm>
            <a:off x="179388" y="2506663"/>
            <a:ext cx="179387" cy="179387"/>
          </a:xfrm>
          <a:prstGeom prst="roundRect">
            <a:avLst>
              <a:gd name="adj" fmla="val 889"/>
            </a:avLst>
          </a:prstGeom>
          <a:solidFill>
            <a:srgbClr val="8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4" name="AutoShape 4"/>
          <p:cNvSpPr>
            <a:spLocks noChangeArrowheads="1"/>
          </p:cNvSpPr>
          <p:nvPr/>
        </p:nvSpPr>
        <p:spPr bwMode="auto">
          <a:xfrm>
            <a:off x="179388" y="2160588"/>
            <a:ext cx="179387" cy="179387"/>
          </a:xfrm>
          <a:prstGeom prst="roundRect">
            <a:avLst>
              <a:gd name="adj" fmla="val 889"/>
            </a:avLst>
          </a:prstGeom>
          <a:solidFill>
            <a:srgbClr val="FF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5" name="AutoShape 5"/>
          <p:cNvSpPr>
            <a:spLocks noChangeArrowheads="1"/>
          </p:cNvSpPr>
          <p:nvPr/>
        </p:nvSpPr>
        <p:spPr bwMode="auto">
          <a:xfrm>
            <a:off x="179388" y="1800225"/>
            <a:ext cx="179387" cy="179388"/>
          </a:xfrm>
          <a:prstGeom prst="roundRect">
            <a:avLst>
              <a:gd name="adj" fmla="val 889"/>
            </a:avLst>
          </a:prstGeom>
          <a:solidFill>
            <a:srgbClr val="00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6" name="AutoShape 6"/>
          <p:cNvSpPr>
            <a:spLocks noChangeArrowheads="1"/>
          </p:cNvSpPr>
          <p:nvPr/>
        </p:nvSpPr>
        <p:spPr bwMode="auto">
          <a:xfrm rot="10800000">
            <a:off x="182563" y="4864100"/>
            <a:ext cx="179387" cy="179388"/>
          </a:xfrm>
          <a:prstGeom prst="roundRect">
            <a:avLst>
              <a:gd name="adj" fmla="val 889"/>
            </a:avLst>
          </a:prstGeom>
          <a:solidFill>
            <a:srgbClr val="808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7" name="AutoShape 7"/>
          <p:cNvSpPr>
            <a:spLocks noChangeArrowheads="1"/>
          </p:cNvSpPr>
          <p:nvPr/>
        </p:nvSpPr>
        <p:spPr bwMode="auto">
          <a:xfrm>
            <a:off x="179388" y="2879725"/>
            <a:ext cx="179387" cy="179388"/>
          </a:xfrm>
          <a:prstGeom prst="roundRect">
            <a:avLst>
              <a:gd name="adj" fmla="val 889"/>
            </a:avLst>
          </a:prstGeom>
          <a:solidFill>
            <a:srgbClr val="FF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8" name="AutoShape 8"/>
          <p:cNvSpPr>
            <a:spLocks noChangeArrowheads="1"/>
          </p:cNvSpPr>
          <p:nvPr/>
        </p:nvSpPr>
        <p:spPr bwMode="auto">
          <a:xfrm>
            <a:off x="179388" y="3959225"/>
            <a:ext cx="179387" cy="179388"/>
          </a:xfrm>
          <a:prstGeom prst="roundRect">
            <a:avLst>
              <a:gd name="adj" fmla="val 889"/>
            </a:avLst>
          </a:prstGeom>
          <a:solidFill>
            <a:srgbClr val="4700B8"/>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29" name="AutoShape 9"/>
          <p:cNvSpPr>
            <a:spLocks noChangeArrowheads="1"/>
          </p:cNvSpPr>
          <p:nvPr/>
        </p:nvSpPr>
        <p:spPr bwMode="auto">
          <a:xfrm>
            <a:off x="179388" y="3600450"/>
            <a:ext cx="179387" cy="179388"/>
          </a:xfrm>
          <a:prstGeom prst="roundRect">
            <a:avLst>
              <a:gd name="adj" fmla="val 889"/>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30" name="AutoShape 10"/>
          <p:cNvSpPr>
            <a:spLocks noChangeArrowheads="1"/>
          </p:cNvSpPr>
          <p:nvPr/>
        </p:nvSpPr>
        <p:spPr bwMode="auto">
          <a:xfrm>
            <a:off x="179388" y="5219700"/>
            <a:ext cx="179387" cy="179388"/>
          </a:xfrm>
          <a:prstGeom prst="roundRect">
            <a:avLst>
              <a:gd name="adj" fmla="val 889"/>
            </a:avLst>
          </a:prstGeom>
          <a:solidFill>
            <a:srgbClr val="8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31" name="AutoShape 11"/>
          <p:cNvSpPr>
            <a:spLocks noChangeArrowheads="1"/>
          </p:cNvSpPr>
          <p:nvPr/>
        </p:nvSpPr>
        <p:spPr bwMode="auto">
          <a:xfrm>
            <a:off x="179388" y="3240088"/>
            <a:ext cx="179387" cy="179387"/>
          </a:xfrm>
          <a:prstGeom prst="roundRect">
            <a:avLst>
              <a:gd name="adj" fmla="val 889"/>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32" name="AutoShape 12"/>
          <p:cNvSpPr>
            <a:spLocks noChangeArrowheads="1"/>
          </p:cNvSpPr>
          <p:nvPr/>
        </p:nvSpPr>
        <p:spPr bwMode="auto">
          <a:xfrm>
            <a:off x="179388" y="4140200"/>
            <a:ext cx="179387" cy="179388"/>
          </a:xfrm>
          <a:prstGeom prst="roundRect">
            <a:avLst>
              <a:gd name="adj" fmla="val 889"/>
            </a:avLst>
          </a:prstGeom>
          <a:solidFill>
            <a:srgbClr val="8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33" name="AutoShape 13"/>
          <p:cNvSpPr>
            <a:spLocks noChangeArrowheads="1"/>
          </p:cNvSpPr>
          <p:nvPr/>
        </p:nvSpPr>
        <p:spPr bwMode="auto">
          <a:xfrm>
            <a:off x="179388" y="4500563"/>
            <a:ext cx="179387" cy="179387"/>
          </a:xfrm>
          <a:prstGeom prst="roundRect">
            <a:avLst>
              <a:gd name="adj" fmla="val 889"/>
            </a:avLst>
          </a:prstGeom>
          <a:solidFill>
            <a:srgbClr val="33A3A3"/>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5134" name="AutoShape 14"/>
          <p:cNvSpPr>
            <a:spLocks noChangeArrowheads="1"/>
          </p:cNvSpPr>
          <p:nvPr/>
        </p:nvSpPr>
        <p:spPr bwMode="auto">
          <a:xfrm>
            <a:off x="179388" y="5580063"/>
            <a:ext cx="179387" cy="179387"/>
          </a:xfrm>
          <a:prstGeom prst="roundRect">
            <a:avLst>
              <a:gd name="adj" fmla="val 889"/>
            </a:avLst>
          </a:prstGeom>
          <a:solidFill>
            <a:srgbClr val="00008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pic>
        <p:nvPicPr>
          <p:cNvPr id="513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539750"/>
            <a:ext cx="7535862" cy="6118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36" name="Group 16"/>
          <p:cNvGraphicFramePr>
            <a:graphicFrameLocks noGrp="1"/>
          </p:cNvGraphicFramePr>
          <p:nvPr/>
        </p:nvGraphicFramePr>
        <p:xfrm>
          <a:off x="201613" y="1665288"/>
          <a:ext cx="1982787" cy="4315470"/>
        </p:xfrm>
        <a:graphic>
          <a:graphicData uri="http://schemas.openxmlformats.org/drawingml/2006/table">
            <a:tbl>
              <a:tblPr/>
              <a:tblGrid>
                <a:gridCol w="317500"/>
                <a:gridCol w="1665287"/>
              </a:tblGrid>
              <a:tr h="355600">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400" b="0" i="0" u="none" strike="noStrike" cap="none" normalizeH="0" baseline="0" smtClean="0">
                        <a:ln>
                          <a:noFill/>
                        </a:ln>
                        <a:solidFill>
                          <a:srgbClr val="000000"/>
                        </a:solidFill>
                        <a:effectLst/>
                        <a:latin typeface="Calibri" pitchFamily="32" charset="0"/>
                        <a:cs typeface="Arial" charset="0"/>
                      </a:endParaRPr>
                    </a:p>
                  </a:txBody>
                  <a:tcPr marL="90000" marR="90000" marT="46800"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0" i="0" u="none" strike="noStrike" cap="none" normalizeH="0" baseline="0" smtClean="0">
                          <a:ln>
                            <a:noFill/>
                          </a:ln>
                          <a:solidFill>
                            <a:srgbClr val="000000"/>
                          </a:solidFill>
                          <a:effectLst/>
                          <a:latin typeface="Calibri" pitchFamily="32" charset="0"/>
                          <a:cs typeface="Calibri" pitchFamily="32" charset="0"/>
                        </a:rPr>
                        <a:t>Arts</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0" i="0" u="none" strike="noStrike" cap="none" normalizeH="0" baseline="0" smtClean="0">
                          <a:ln>
                            <a:noFill/>
                          </a:ln>
                          <a:solidFill>
                            <a:srgbClr val="000000"/>
                          </a:solidFill>
                          <a:effectLst/>
                          <a:latin typeface="Calibri" pitchFamily="32" charset="0"/>
                          <a:cs typeface="Calibri" pitchFamily="32" charset="0"/>
                        </a:rPr>
                        <a:t>Healthcare</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Calibri" pitchFamily="32" charset="0"/>
                        </a:rPr>
                        <a:t>Primary Harvesting</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Environmental</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Government</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Post Secondary</a:t>
                      </a:r>
                    </a:p>
                  </a:txBody>
                  <a:tcPr marL="0" marR="0" marT="0" marB="0"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Calibri" pitchFamily="32" charset="0"/>
                        </a:rPr>
                        <a:t>Media/Comm</a:t>
                      </a:r>
                    </a:p>
                  </a:txBody>
                  <a:tcPr marL="90000" marR="90000" marT="46800" marB="46800" anchor="ctr"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Service</a:t>
                      </a:r>
                    </a:p>
                  </a:txBody>
                  <a:tcPr marL="0" marR="0" marT="0" marB="0"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Retail</a:t>
                      </a:r>
                    </a:p>
                  </a:txBody>
                  <a:tcPr marL="0" marR="0" marT="0" marB="0"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Tourism/Hospitality</a:t>
                      </a:r>
                    </a:p>
                  </a:txBody>
                  <a:tcPr marL="0" marR="0" marT="0" marB="0" horzOverflow="overflow">
                    <a:lnL>
                      <a:noFill/>
                    </a:lnL>
                    <a:lnR>
                      <a:noFill/>
                    </a:lnR>
                    <a:lnT>
                      <a:noFill/>
                    </a:lnT>
                    <a:lnB>
                      <a:noFill/>
                    </a:lnB>
                    <a:lnTlToBr>
                      <a:noFill/>
                    </a:lnTlToBr>
                    <a:lnBlToTr>
                      <a:noFill/>
                    </a:lnBlToTr>
                    <a:noFill/>
                  </a:tcPr>
                </a:tc>
              </a:tr>
              <a:tr h="3556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Professional Service</a:t>
                      </a:r>
                    </a:p>
                  </a:txBody>
                  <a:tcPr marL="0" marR="0" marT="0" marB="0" horzOverflow="overflow">
                    <a:lnL>
                      <a:noFill/>
                    </a:lnL>
                    <a:lnR>
                      <a:noFill/>
                    </a:lnR>
                    <a:lnT>
                      <a:noFill/>
                    </a:lnT>
                    <a:lnB>
                      <a:noFill/>
                    </a:lnB>
                    <a:lnTlToBr>
                      <a:noFill/>
                    </a:lnTlToBr>
                    <a:lnBlToTr>
                      <a:noFill/>
                    </a:lnBlToTr>
                    <a:noFill/>
                  </a:tcPr>
                </a:tc>
              </a:tr>
              <a:tr h="3587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Other</a:t>
                      </a:r>
                    </a:p>
                  </a:txBody>
                  <a:tcPr marL="0" marR="0" marT="0" marB="0" horzOverflow="overflow">
                    <a:lnL>
                      <a:noFill/>
                    </a:lnL>
                    <a:lnR>
                      <a:noFill/>
                    </a:lnR>
                    <a:lnT>
                      <a:noFill/>
                    </a:lnT>
                    <a:lnB>
                      <a:noFill/>
                    </a:lnB>
                    <a:lnTlToBr>
                      <a:noFill/>
                    </a:lnTlToBr>
                    <a:lnBlToTr>
                      <a:noFill/>
                    </a:lnBlToTr>
                    <a:noFill/>
                  </a:tcPr>
                </a:tc>
              </a:tr>
            </a:tbl>
          </a:graphicData>
        </a:graphic>
      </p:graphicFrame>
      <p:sp>
        <p:nvSpPr>
          <p:cNvPr id="5161" name="Text Box 41"/>
          <p:cNvSpPr txBox="1">
            <a:spLocks noChangeArrowheads="1"/>
          </p:cNvSpPr>
          <p:nvPr/>
        </p:nvSpPr>
        <p:spPr bwMode="auto">
          <a:xfrm>
            <a:off x="2590800" y="304800"/>
            <a:ext cx="39624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buClrTx/>
              <a:buFontTx/>
              <a:buNone/>
            </a:pPr>
            <a:r>
              <a:rPr lang="en-US">
                <a:latin typeface="Calibri" pitchFamily="32" charset="0"/>
                <a:ea typeface="Microsoft YaHei" charset="-122"/>
              </a:rPr>
              <a:t>Map 3a: Survey Respondents</a:t>
            </a:r>
            <a:br>
              <a:rPr lang="en-US">
                <a:latin typeface="Calibri" pitchFamily="32" charset="0"/>
                <a:ea typeface="Microsoft YaHei" charset="-122"/>
              </a:rPr>
            </a:br>
            <a:r>
              <a:rPr lang="en-US">
                <a:latin typeface="Calibri" pitchFamily="32" charset="0"/>
                <a:ea typeface="Microsoft YaHei" charset="-122"/>
              </a:rPr>
              <a:t>– Sector</a:t>
            </a:r>
          </a:p>
        </p:txBody>
      </p:sp>
    </p:spTree>
    <p:extLst>
      <p:ext uri="{BB962C8B-B14F-4D97-AF65-F5344CB8AC3E}">
        <p14:creationId xmlns:p14="http://schemas.microsoft.com/office/powerpoint/2010/main" val="65277167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0" y="539750"/>
            <a:ext cx="8075613" cy="6115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6" name="Text Box 2"/>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buClrTx/>
              <a:buFontTx/>
              <a:buNone/>
            </a:pPr>
            <a:fld id="{1272A2C9-6A08-454E-B24B-25C33E7FEF09}" type="slidenum">
              <a:rPr lang="en-US" sz="1200">
                <a:solidFill>
                  <a:srgbClr val="898989"/>
                </a:solidFill>
                <a:latin typeface="Calibri" pitchFamily="32" charset="0"/>
              </a:rPr>
              <a:pPr algn="r">
                <a:buClrTx/>
                <a:buFontTx/>
                <a:buNone/>
              </a:pPr>
              <a:t>14</a:t>
            </a:fld>
            <a:endParaRPr lang="en-US" sz="1200">
              <a:solidFill>
                <a:srgbClr val="898989"/>
              </a:solidFill>
              <a:latin typeface="Calibri" pitchFamily="32" charset="0"/>
            </a:endParaRPr>
          </a:p>
        </p:txBody>
      </p:sp>
      <p:sp>
        <p:nvSpPr>
          <p:cNvPr id="6147" name="Rectangle 3"/>
          <p:cNvSpPr>
            <a:spLocks noChangeArrowheads="1"/>
          </p:cNvSpPr>
          <p:nvPr/>
        </p:nvSpPr>
        <p:spPr bwMode="auto">
          <a:xfrm>
            <a:off x="303213" y="1079500"/>
            <a:ext cx="776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latin typeface="Calibri" pitchFamily="32" charset="0"/>
              </a:rPr>
              <a:t>Legend</a:t>
            </a:r>
          </a:p>
        </p:txBody>
      </p:sp>
      <p:sp>
        <p:nvSpPr>
          <p:cNvPr id="6148" name="AutoShape 4"/>
          <p:cNvSpPr>
            <a:spLocks noChangeArrowheads="1"/>
          </p:cNvSpPr>
          <p:nvPr/>
        </p:nvSpPr>
        <p:spPr bwMode="auto">
          <a:xfrm>
            <a:off x="179388" y="1800225"/>
            <a:ext cx="179387" cy="179388"/>
          </a:xfrm>
          <a:prstGeom prst="roundRect">
            <a:avLst>
              <a:gd name="adj" fmla="val 889"/>
            </a:avLst>
          </a:prstGeom>
          <a:solidFill>
            <a:srgbClr val="00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6149" name="AutoShape 5"/>
          <p:cNvSpPr>
            <a:spLocks noChangeArrowheads="1"/>
          </p:cNvSpPr>
          <p:nvPr/>
        </p:nvSpPr>
        <p:spPr bwMode="auto">
          <a:xfrm>
            <a:off x="179388" y="2519363"/>
            <a:ext cx="179387" cy="179387"/>
          </a:xfrm>
          <a:prstGeom prst="roundRect">
            <a:avLst>
              <a:gd name="adj" fmla="val 889"/>
            </a:avLst>
          </a:prstGeom>
          <a:solidFill>
            <a:srgbClr val="008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6150" name="AutoShape 6"/>
          <p:cNvSpPr>
            <a:spLocks noChangeArrowheads="1"/>
          </p:cNvSpPr>
          <p:nvPr/>
        </p:nvSpPr>
        <p:spPr bwMode="auto">
          <a:xfrm>
            <a:off x="179388" y="2160588"/>
            <a:ext cx="179387" cy="179387"/>
          </a:xfrm>
          <a:prstGeom prst="roundRect">
            <a:avLst>
              <a:gd name="adj" fmla="val 889"/>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6151" name="Text Box 7"/>
          <p:cNvSpPr txBox="1">
            <a:spLocks noChangeArrowheads="1"/>
          </p:cNvSpPr>
          <p:nvPr/>
        </p:nvSpPr>
        <p:spPr bwMode="auto">
          <a:xfrm>
            <a:off x="2057400" y="33338"/>
            <a:ext cx="5029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buClrTx/>
              <a:buFontTx/>
              <a:buNone/>
            </a:pPr>
            <a:r>
              <a:rPr lang="en-US" sz="1600">
                <a:latin typeface="Calibri" pitchFamily="32" charset="0"/>
                <a:ea typeface="Microsoft YaHei" charset="-122"/>
              </a:rPr>
              <a:t>Map 3b Government/Arts Connected by PSE</a:t>
            </a:r>
          </a:p>
        </p:txBody>
      </p:sp>
      <p:sp>
        <p:nvSpPr>
          <p:cNvPr id="6152" name="AutoShape 8"/>
          <p:cNvSpPr>
            <a:spLocks noChangeArrowheads="1"/>
          </p:cNvSpPr>
          <p:nvPr/>
        </p:nvSpPr>
        <p:spPr bwMode="auto">
          <a:xfrm>
            <a:off x="179388" y="2160588"/>
            <a:ext cx="179387" cy="179387"/>
          </a:xfrm>
          <a:prstGeom prst="roundRect">
            <a:avLst>
              <a:gd name="adj" fmla="val 889"/>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6153" name="AutoShape 9"/>
          <p:cNvSpPr>
            <a:spLocks noChangeArrowheads="1"/>
          </p:cNvSpPr>
          <p:nvPr/>
        </p:nvSpPr>
        <p:spPr bwMode="auto">
          <a:xfrm>
            <a:off x="179388" y="2160588"/>
            <a:ext cx="179387" cy="179387"/>
          </a:xfrm>
          <a:prstGeom prst="roundRect">
            <a:avLst>
              <a:gd name="adj" fmla="val 889"/>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6154" name="AutoShape 10"/>
          <p:cNvSpPr>
            <a:spLocks noChangeArrowheads="1"/>
          </p:cNvSpPr>
          <p:nvPr/>
        </p:nvSpPr>
        <p:spPr bwMode="auto">
          <a:xfrm>
            <a:off x="179388" y="2879725"/>
            <a:ext cx="179387" cy="179388"/>
          </a:xfrm>
          <a:prstGeom prst="roundRect">
            <a:avLst>
              <a:gd name="adj" fmla="val 889"/>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graphicFrame>
        <p:nvGraphicFramePr>
          <p:cNvPr id="6155" name="Group 11"/>
          <p:cNvGraphicFramePr>
            <a:graphicFrameLocks noGrp="1"/>
          </p:cNvGraphicFramePr>
          <p:nvPr/>
        </p:nvGraphicFramePr>
        <p:xfrm>
          <a:off x="104775" y="1684338"/>
          <a:ext cx="1982788" cy="1649668"/>
        </p:xfrm>
        <a:graphic>
          <a:graphicData uri="http://schemas.openxmlformats.org/drawingml/2006/table">
            <a:tbl>
              <a:tblPr/>
              <a:tblGrid>
                <a:gridCol w="317500"/>
                <a:gridCol w="1665288"/>
              </a:tblGrid>
              <a:tr h="404813">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400" b="0" i="0" u="none" strike="noStrike" cap="none" normalizeH="0" baseline="0" smtClean="0">
                        <a:ln>
                          <a:noFill/>
                        </a:ln>
                        <a:solidFill>
                          <a:srgbClr val="000000"/>
                        </a:solidFill>
                        <a:effectLst/>
                        <a:latin typeface="Calibri" pitchFamily="32" charset="0"/>
                        <a:cs typeface="Arial" charset="0"/>
                      </a:endParaRPr>
                    </a:p>
                  </a:txBody>
                  <a:tcPr marL="90000" marR="90000" marT="46800" marB="468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0" i="0" u="none" strike="noStrike" cap="none" normalizeH="0" baseline="0" smtClean="0">
                          <a:ln>
                            <a:noFill/>
                          </a:ln>
                          <a:solidFill>
                            <a:srgbClr val="000000"/>
                          </a:solidFill>
                          <a:effectLst/>
                          <a:latin typeface="Calibri" pitchFamily="32" charset="0"/>
                          <a:cs typeface="Calibri" pitchFamily="32" charset="0"/>
                        </a:rPr>
                        <a:t>Arts</a:t>
                      </a:r>
                    </a:p>
                  </a:txBody>
                  <a:tcPr marL="90000" marR="90000" marT="46800" marB="46800" horzOverflow="overflow">
                    <a:lnL>
                      <a:noFill/>
                    </a:lnL>
                    <a:lnR>
                      <a:noFill/>
                    </a:lnR>
                    <a:lnT>
                      <a:noFill/>
                    </a:lnT>
                    <a:lnB>
                      <a:noFill/>
                    </a:lnB>
                    <a:lnTlToBr>
                      <a:noFill/>
                    </a:lnTlToBr>
                    <a:lnBlToTr>
                      <a:noFill/>
                    </a:lnBlToTr>
                    <a:noFill/>
                  </a:tcPr>
                </a:tc>
              </a:tr>
              <a:tr h="404813">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0" i="0" u="none" strike="noStrike" cap="none" normalizeH="0" baseline="0" smtClean="0">
                          <a:ln>
                            <a:noFill/>
                          </a:ln>
                          <a:solidFill>
                            <a:srgbClr val="000000"/>
                          </a:solidFill>
                          <a:effectLst/>
                          <a:latin typeface="Calibri" pitchFamily="32" charset="0"/>
                          <a:cs typeface="Calibri" pitchFamily="32" charset="0"/>
                        </a:rPr>
                        <a:t>Government</a:t>
                      </a:r>
                    </a:p>
                  </a:txBody>
                  <a:tcPr marL="90000" marR="90000" marT="46800" marB="46800" horzOverflow="overflow">
                    <a:lnL>
                      <a:noFill/>
                    </a:lnL>
                    <a:lnR>
                      <a:noFill/>
                    </a:lnR>
                    <a:lnT>
                      <a:noFill/>
                    </a:lnT>
                    <a:lnB>
                      <a:noFill/>
                    </a:lnB>
                    <a:lnTlToBr>
                      <a:noFill/>
                    </a:lnTlToBr>
                    <a:lnBlToTr>
                      <a:noFill/>
                    </a:lnBlToTr>
                    <a:noFill/>
                  </a:tcPr>
                </a:tc>
              </a:tr>
              <a:tr h="404813">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  Post Secondary</a:t>
                      </a:r>
                    </a:p>
                  </a:txBody>
                  <a:tcPr marL="0" marR="0" marT="0" marB="0" horzOverflow="overflow">
                    <a:lnL>
                      <a:noFill/>
                    </a:lnL>
                    <a:lnR>
                      <a:noFill/>
                    </a:lnR>
                    <a:lnT>
                      <a:noFill/>
                    </a:lnT>
                    <a:lnB>
                      <a:noFill/>
                    </a:lnB>
                    <a:lnTlToBr>
                      <a:noFill/>
                    </a:lnTlToBr>
                    <a:lnBlToTr>
                      <a:noFill/>
                    </a:lnBlToTr>
                    <a:noFill/>
                  </a:tcPr>
                </a:tc>
              </a:tr>
              <a:tr h="404813">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  Community Development</a:t>
                      </a:r>
                    </a:p>
                  </a:txBody>
                  <a:tcPr marL="0" marR="0" marT="0" marB="0"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3118829611"/>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buClrTx/>
              <a:buFontTx/>
              <a:buNone/>
            </a:pPr>
            <a:fld id="{A107AB57-CE39-4972-8F1C-AAC1BB4AB75A}" type="slidenum">
              <a:rPr lang="en-US" sz="1200">
                <a:solidFill>
                  <a:srgbClr val="898989"/>
                </a:solidFill>
                <a:latin typeface="Calibri" pitchFamily="32" charset="0"/>
              </a:rPr>
              <a:pPr algn="r">
                <a:buClrTx/>
                <a:buFontTx/>
                <a:buNone/>
              </a:pPr>
              <a:t>15</a:t>
            </a:fld>
            <a:endParaRPr lang="en-US" sz="1200">
              <a:solidFill>
                <a:srgbClr val="898989"/>
              </a:solidFill>
              <a:latin typeface="Calibri" pitchFamily="32" charset="0"/>
            </a:endParaRPr>
          </a:p>
        </p:txBody>
      </p:sp>
      <p:sp>
        <p:nvSpPr>
          <p:cNvPr id="12290" name="Rectangle 2"/>
          <p:cNvSpPr>
            <a:spLocks noChangeArrowheads="1"/>
          </p:cNvSpPr>
          <p:nvPr/>
        </p:nvSpPr>
        <p:spPr bwMode="auto">
          <a:xfrm>
            <a:off x="484188" y="1643063"/>
            <a:ext cx="776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latin typeface="Calibri" pitchFamily="32" charset="0"/>
              </a:rPr>
              <a:t>Legend</a:t>
            </a:r>
          </a:p>
        </p:txBody>
      </p:sp>
      <p:sp>
        <p:nvSpPr>
          <p:cNvPr id="12291" name="AutoShape 3"/>
          <p:cNvSpPr>
            <a:spLocks noChangeArrowheads="1"/>
          </p:cNvSpPr>
          <p:nvPr/>
        </p:nvSpPr>
        <p:spPr bwMode="auto">
          <a:xfrm>
            <a:off x="539750" y="2160588"/>
            <a:ext cx="179388" cy="179387"/>
          </a:xfrm>
          <a:prstGeom prst="roundRect">
            <a:avLst>
              <a:gd name="adj" fmla="val 889"/>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2292" name="AutoShape 4"/>
          <p:cNvSpPr>
            <a:spLocks noChangeArrowheads="1"/>
          </p:cNvSpPr>
          <p:nvPr/>
        </p:nvSpPr>
        <p:spPr bwMode="auto">
          <a:xfrm>
            <a:off x="539750" y="2519363"/>
            <a:ext cx="179388" cy="179387"/>
          </a:xfrm>
          <a:prstGeom prst="roundRect">
            <a:avLst>
              <a:gd name="adj" fmla="val 889"/>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2293" name="AutoShape 5"/>
          <p:cNvSpPr>
            <a:spLocks noChangeArrowheads="1"/>
          </p:cNvSpPr>
          <p:nvPr/>
        </p:nvSpPr>
        <p:spPr bwMode="auto">
          <a:xfrm>
            <a:off x="539750" y="3060700"/>
            <a:ext cx="179388" cy="179388"/>
          </a:xfrm>
          <a:prstGeom prst="roundRect">
            <a:avLst>
              <a:gd name="adj" fmla="val 889"/>
            </a:avLst>
          </a:prstGeom>
          <a:solidFill>
            <a:srgbClr val="00FF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2294" name="AutoShape 6"/>
          <p:cNvSpPr>
            <a:spLocks noChangeArrowheads="1"/>
          </p:cNvSpPr>
          <p:nvPr/>
        </p:nvSpPr>
        <p:spPr bwMode="auto">
          <a:xfrm>
            <a:off x="539750" y="3419475"/>
            <a:ext cx="179388" cy="179388"/>
          </a:xfrm>
          <a:prstGeom prst="roundRect">
            <a:avLst>
              <a:gd name="adj" fmla="val 889"/>
            </a:avLst>
          </a:prstGeom>
          <a:solidFill>
            <a:srgbClr val="00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12295" name="AutoShape 7"/>
          <p:cNvSpPr>
            <a:spLocks noChangeArrowheads="1"/>
          </p:cNvSpPr>
          <p:nvPr/>
        </p:nvSpPr>
        <p:spPr bwMode="auto">
          <a:xfrm>
            <a:off x="539750" y="3779838"/>
            <a:ext cx="179388" cy="179387"/>
          </a:xfrm>
          <a:prstGeom prst="roundRect">
            <a:avLst>
              <a:gd name="adj" fmla="val 889"/>
            </a:avLst>
          </a:prstGeom>
          <a:solidFill>
            <a:srgbClr val="FF00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pic>
        <p:nvPicPr>
          <p:cNvPr id="122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720725"/>
            <a:ext cx="7896225" cy="5827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2297" name="Group 9"/>
          <p:cNvGraphicFramePr>
            <a:graphicFrameLocks noGrp="1"/>
          </p:cNvGraphicFramePr>
          <p:nvPr/>
        </p:nvGraphicFramePr>
        <p:xfrm>
          <a:off x="180975" y="2017713"/>
          <a:ext cx="2559050" cy="2301875"/>
        </p:xfrm>
        <a:graphic>
          <a:graphicData uri="http://schemas.openxmlformats.org/drawingml/2006/table">
            <a:tbl>
              <a:tblPr/>
              <a:tblGrid>
                <a:gridCol w="631825"/>
                <a:gridCol w="1927225"/>
              </a:tblGrid>
              <a:tr h="4603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200" b="0" i="0" u="none" strike="noStrike" cap="none" normalizeH="0" baseline="0" smtClean="0">
                        <a:ln>
                          <a:noFill/>
                        </a:ln>
                        <a:solidFill>
                          <a:srgbClr val="000000"/>
                        </a:solidFill>
                        <a:effectLst/>
                        <a:latin typeface="Arial" charset="0"/>
                        <a:cs typeface="Arial" charset="0"/>
                      </a:endParaRPr>
                    </a:p>
                  </a:txBody>
                  <a:tcPr marL="90000" marR="90000" marT="57384"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Arial" charset="0"/>
                          <a:cs typeface="Arial" charset="0"/>
                        </a:rPr>
                        <a:t>Western Region</a:t>
                      </a:r>
                    </a:p>
                  </a:txBody>
                  <a:tcPr marL="90000" marR="90000" marT="59147" marB="46800" anchor="ctr" horzOverflow="overflow">
                    <a:lnL>
                      <a:noFill/>
                    </a:lnL>
                    <a:lnR>
                      <a:noFill/>
                    </a:lnR>
                    <a:lnT>
                      <a:noFill/>
                    </a:lnT>
                    <a:lnB>
                      <a:noFill/>
                    </a:lnB>
                    <a:lnTlToBr>
                      <a:noFill/>
                    </a:lnTlToBr>
                    <a:lnBlToTr>
                      <a:noFill/>
                    </a:lnBlToTr>
                    <a:noFill/>
                  </a:tcPr>
                </a:tc>
              </a:tr>
              <a:tr h="4603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Arial" charset="0"/>
                          <a:cs typeface="Arial" charset="0"/>
                        </a:rPr>
                        <a:t>Newfoundland</a:t>
                      </a:r>
                    </a:p>
                  </a:txBody>
                  <a:tcPr marL="90000" marR="90000" marT="59147" marB="46800" anchor="ctr" horzOverflow="overflow">
                    <a:lnL>
                      <a:noFill/>
                    </a:lnL>
                    <a:lnR>
                      <a:noFill/>
                    </a:lnR>
                    <a:lnT>
                      <a:noFill/>
                    </a:lnT>
                    <a:lnB>
                      <a:noFill/>
                    </a:lnB>
                    <a:lnTlToBr>
                      <a:noFill/>
                    </a:lnTlToBr>
                    <a:lnBlToTr>
                      <a:noFill/>
                    </a:lnBlToTr>
                    <a:noFill/>
                  </a:tcPr>
                </a:tc>
              </a:tr>
              <a:tr h="4603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Arial" charset="0"/>
                          <a:cs typeface="Arial" charset="0"/>
                        </a:rPr>
                        <a:t>Canada</a:t>
                      </a:r>
                    </a:p>
                  </a:txBody>
                  <a:tcPr marL="90000" marR="90000" marT="59147" marB="46800" anchor="ctr" horzOverflow="overflow">
                    <a:lnL>
                      <a:noFill/>
                    </a:lnL>
                    <a:lnR>
                      <a:noFill/>
                    </a:lnR>
                    <a:lnT>
                      <a:noFill/>
                    </a:lnT>
                    <a:lnB>
                      <a:noFill/>
                    </a:lnB>
                    <a:lnTlToBr>
                      <a:noFill/>
                    </a:lnTlToBr>
                    <a:lnBlToTr>
                      <a:noFill/>
                    </a:lnBlToTr>
                    <a:noFill/>
                  </a:tcPr>
                </a:tc>
              </a:tr>
              <a:tr h="4603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Arial" charset="0"/>
                          <a:cs typeface="Arial" charset="0"/>
                        </a:rPr>
                        <a:t>  Internatial</a:t>
                      </a:r>
                    </a:p>
                  </a:txBody>
                  <a:tcPr marL="0" marR="0" marT="12347" marB="0" horzOverflow="overflow">
                    <a:lnL>
                      <a:noFill/>
                    </a:lnL>
                    <a:lnR>
                      <a:noFill/>
                    </a:lnR>
                    <a:lnT>
                      <a:noFill/>
                    </a:lnT>
                    <a:lnB>
                      <a:noFill/>
                    </a:lnB>
                    <a:lnTlToBr>
                      <a:noFill/>
                    </a:lnTlToBr>
                    <a:lnBlToTr>
                      <a:noFill/>
                    </a:lnBlToTr>
                    <a:noFill/>
                  </a:tcPr>
                </a:tc>
              </a:tr>
              <a:tr h="4603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0" marR="0" marT="15876" marB="0"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Arial" charset="0"/>
                          <a:cs typeface="Arial" charset="0"/>
                        </a:rPr>
                        <a:t>  No data</a:t>
                      </a:r>
                    </a:p>
                  </a:txBody>
                  <a:tcPr marL="0" marR="0" marT="12347" marB="0" horzOverflow="overflow">
                    <a:lnL>
                      <a:noFill/>
                    </a:lnL>
                    <a:lnR>
                      <a:noFill/>
                    </a:lnR>
                    <a:lnT>
                      <a:noFill/>
                    </a:lnT>
                    <a:lnB>
                      <a:noFill/>
                    </a:lnB>
                    <a:lnTlToBr>
                      <a:noFill/>
                    </a:lnTlToBr>
                    <a:lnBlToTr>
                      <a:noFill/>
                    </a:lnBlToTr>
                    <a:noFill/>
                  </a:tcPr>
                </a:tc>
              </a:tr>
            </a:tbl>
          </a:graphicData>
        </a:graphic>
      </p:graphicFrame>
      <p:sp>
        <p:nvSpPr>
          <p:cNvPr id="12308" name="Text Box 20"/>
          <p:cNvSpPr txBox="1">
            <a:spLocks noChangeArrowheads="1"/>
          </p:cNvSpPr>
          <p:nvPr/>
        </p:nvSpPr>
        <p:spPr bwMode="auto">
          <a:xfrm>
            <a:off x="1990725" y="179388"/>
            <a:ext cx="50292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buClrTx/>
              <a:buFontTx/>
              <a:buNone/>
            </a:pPr>
            <a:r>
              <a:rPr lang="en-US" sz="1600">
                <a:latin typeface="Calibri" pitchFamily="32" charset="0"/>
                <a:ea typeface="Microsoft YaHei" charset="-122"/>
              </a:rPr>
              <a:t>Map 7b: Whole Network – Working in PSE - Location</a:t>
            </a:r>
          </a:p>
        </p:txBody>
      </p:sp>
    </p:spTree>
    <p:extLst>
      <p:ext uri="{BB962C8B-B14F-4D97-AF65-F5344CB8AC3E}">
        <p14:creationId xmlns:p14="http://schemas.microsoft.com/office/powerpoint/2010/main" val="185253168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553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r">
              <a:buClrTx/>
              <a:buFontTx/>
              <a:buNone/>
            </a:pPr>
            <a:fld id="{837E09B3-05FA-4C97-B6E7-D4413F4A9346}" type="slidenum">
              <a:rPr lang="en-US" sz="1200">
                <a:solidFill>
                  <a:srgbClr val="898989"/>
                </a:solidFill>
                <a:latin typeface="Calibri" pitchFamily="32" charset="0"/>
              </a:rPr>
              <a:pPr algn="r">
                <a:buClrTx/>
                <a:buFontTx/>
                <a:buNone/>
              </a:pPr>
              <a:t>16</a:t>
            </a:fld>
            <a:endParaRPr lang="en-US" sz="1200">
              <a:solidFill>
                <a:srgbClr val="898989"/>
              </a:solidFill>
              <a:latin typeface="Calibri" pitchFamily="32" charset="0"/>
            </a:endParaRPr>
          </a:p>
        </p:txBody>
      </p:sp>
      <p:sp>
        <p:nvSpPr>
          <p:cNvPr id="7170" name="Text Box 2"/>
          <p:cNvSpPr txBox="1">
            <a:spLocks noChangeArrowheads="1"/>
          </p:cNvSpPr>
          <p:nvPr/>
        </p:nvSpPr>
        <p:spPr bwMode="auto">
          <a:xfrm>
            <a:off x="381000" y="304800"/>
            <a:ext cx="8229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algn="ctr">
              <a:buClrTx/>
              <a:buFontTx/>
              <a:buNone/>
            </a:pPr>
            <a:r>
              <a:rPr lang="en-US" sz="1600">
                <a:latin typeface="Calibri" pitchFamily="32" charset="0"/>
                <a:ea typeface="Microsoft YaHei" charset="-122"/>
              </a:rPr>
              <a:t>Map 4a - Innovation Priority</a:t>
            </a:r>
          </a:p>
        </p:txBody>
      </p:sp>
      <p:sp>
        <p:nvSpPr>
          <p:cNvPr id="7171" name="Rectangle 3"/>
          <p:cNvSpPr>
            <a:spLocks noChangeArrowheads="1"/>
          </p:cNvSpPr>
          <p:nvPr/>
        </p:nvSpPr>
        <p:spPr bwMode="auto">
          <a:xfrm>
            <a:off x="387350" y="3779838"/>
            <a:ext cx="152400" cy="152400"/>
          </a:xfrm>
          <a:prstGeom prst="rect">
            <a:avLst/>
          </a:prstGeom>
          <a:solidFill>
            <a:srgbClr val="DD2FC8"/>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7172" name="Rectangle 4"/>
          <p:cNvSpPr>
            <a:spLocks noChangeArrowheads="1"/>
          </p:cNvSpPr>
          <p:nvPr/>
        </p:nvSpPr>
        <p:spPr bwMode="auto">
          <a:xfrm>
            <a:off x="387350" y="4679950"/>
            <a:ext cx="152400" cy="152400"/>
          </a:xfrm>
          <a:prstGeom prst="rect">
            <a:avLst/>
          </a:prstGeom>
          <a:solidFill>
            <a:srgbClr val="12F6F6"/>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7173" name="Rectangle 5"/>
          <p:cNvSpPr>
            <a:spLocks noChangeArrowheads="1"/>
          </p:cNvSpPr>
          <p:nvPr/>
        </p:nvSpPr>
        <p:spPr bwMode="auto">
          <a:xfrm>
            <a:off x="381000" y="2819400"/>
            <a:ext cx="152400" cy="152400"/>
          </a:xfrm>
          <a:prstGeom prst="rect">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7174" name="Rectangle 6"/>
          <p:cNvSpPr>
            <a:spLocks noChangeArrowheads="1"/>
          </p:cNvSpPr>
          <p:nvPr/>
        </p:nvSpPr>
        <p:spPr bwMode="auto">
          <a:xfrm>
            <a:off x="387350" y="2366963"/>
            <a:ext cx="152400" cy="152400"/>
          </a:xfrm>
          <a:prstGeom prst="rect">
            <a:avLst/>
          </a:prstGeom>
          <a:solidFill>
            <a:srgbClr val="00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7175" name="Rectangle 7"/>
          <p:cNvSpPr>
            <a:spLocks noChangeArrowheads="1"/>
          </p:cNvSpPr>
          <p:nvPr/>
        </p:nvSpPr>
        <p:spPr bwMode="auto">
          <a:xfrm>
            <a:off x="387350" y="3267075"/>
            <a:ext cx="152400" cy="152400"/>
          </a:xfrm>
          <a:prstGeom prst="rect">
            <a:avLst/>
          </a:prstGeom>
          <a:solidFill>
            <a:srgbClr val="3135DB"/>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sp>
        <p:nvSpPr>
          <p:cNvPr id="7176" name="Rectangle 8"/>
          <p:cNvSpPr>
            <a:spLocks noChangeArrowheads="1"/>
          </p:cNvSpPr>
          <p:nvPr/>
        </p:nvSpPr>
        <p:spPr bwMode="auto">
          <a:xfrm>
            <a:off x="647700" y="2000250"/>
            <a:ext cx="77628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600">
                <a:solidFill>
                  <a:srgbClr val="000000"/>
                </a:solidFill>
                <a:latin typeface="Calibri" pitchFamily="32" charset="0"/>
              </a:rPr>
              <a:t>Legend</a:t>
            </a:r>
          </a:p>
        </p:txBody>
      </p:sp>
      <p:sp>
        <p:nvSpPr>
          <p:cNvPr id="7177" name="Rectangle 9"/>
          <p:cNvSpPr>
            <a:spLocks noChangeArrowheads="1"/>
          </p:cNvSpPr>
          <p:nvPr/>
        </p:nvSpPr>
        <p:spPr bwMode="auto">
          <a:xfrm>
            <a:off x="387350" y="4140200"/>
            <a:ext cx="152400" cy="152400"/>
          </a:xfrm>
          <a:prstGeom prst="rect">
            <a:avLst/>
          </a:prstGeom>
          <a:solidFill>
            <a:srgbClr val="FF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CA"/>
          </a:p>
        </p:txBody>
      </p:sp>
      <p:pic>
        <p:nvPicPr>
          <p:cNvPr id="717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1079500"/>
            <a:ext cx="7175500" cy="5757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179" name="Group 11"/>
          <p:cNvGraphicFramePr>
            <a:graphicFrameLocks noGrp="1"/>
          </p:cNvGraphicFramePr>
          <p:nvPr/>
        </p:nvGraphicFramePr>
        <p:xfrm>
          <a:off x="304800" y="2286000"/>
          <a:ext cx="2578100" cy="2670175"/>
        </p:xfrm>
        <a:graphic>
          <a:graphicData uri="http://schemas.openxmlformats.org/drawingml/2006/table">
            <a:tbl>
              <a:tblPr/>
              <a:tblGrid>
                <a:gridCol w="406400"/>
                <a:gridCol w="2171700"/>
              </a:tblGrid>
              <a:tr h="368300">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Networking In Person</a:t>
                      </a:r>
                    </a:p>
                  </a:txBody>
                  <a:tcPr marL="90000" marR="90000" marT="46800" marB="46800" anchor="ctr" horzOverflow="overflow">
                    <a:lnL>
                      <a:noFill/>
                    </a:lnL>
                    <a:lnR>
                      <a:noFill/>
                    </a:lnR>
                    <a:lnT>
                      <a:noFill/>
                    </a:lnT>
                    <a:lnB>
                      <a:noFill/>
                    </a:lnB>
                    <a:lnTlToBr>
                      <a:noFill/>
                    </a:lnTlToBr>
                    <a:lnBlToTr>
                      <a:noFill/>
                    </a:lnBlToTr>
                    <a:noFill/>
                  </a:tcPr>
                </a:tc>
              </a:tr>
              <a:tr h="4603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Mentorship</a:t>
                      </a:r>
                    </a:p>
                  </a:txBody>
                  <a:tcPr marL="90000" marR="90000" marT="46800" marB="46800" anchor="ctr" horzOverflow="overflow">
                    <a:lnL>
                      <a:noFill/>
                    </a:lnL>
                    <a:lnR>
                      <a:noFill/>
                    </a:lnR>
                    <a:lnT>
                      <a:noFill/>
                    </a:lnT>
                    <a:lnB>
                      <a:noFill/>
                    </a:lnB>
                    <a:lnTlToBr>
                      <a:noFill/>
                    </a:lnTlToBr>
                    <a:lnBlToTr>
                      <a:noFill/>
                    </a:lnBlToTr>
                    <a:noFill/>
                  </a:tcPr>
                </a:tc>
              </a:tr>
              <a:tr h="4603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Knowledge-based transfer</a:t>
                      </a:r>
                    </a:p>
                  </a:txBody>
                  <a:tcPr marL="90000" marR="90000" marT="46800" marB="46800" anchor="ctr" horzOverflow="overflow">
                    <a:lnL>
                      <a:noFill/>
                    </a:lnL>
                    <a:lnR>
                      <a:noFill/>
                    </a:lnR>
                    <a:lnT>
                      <a:noFill/>
                    </a:lnT>
                    <a:lnB>
                      <a:noFill/>
                    </a:lnB>
                    <a:lnTlToBr>
                      <a:noFill/>
                    </a:lnTlToBr>
                    <a:lnBlToTr>
                      <a:noFill/>
                    </a:lnBlToTr>
                    <a:noFill/>
                  </a:tcPr>
                </a:tc>
              </a:tr>
              <a:tr h="4603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Networking Online</a:t>
                      </a:r>
                    </a:p>
                  </a:txBody>
                  <a:tcPr marL="90000" marR="90000" marT="46800" marB="46800" anchor="ctr" horzOverflow="overflow">
                    <a:lnL>
                      <a:noFill/>
                    </a:lnL>
                    <a:lnR>
                      <a:noFill/>
                    </a:lnR>
                    <a:lnT>
                      <a:noFill/>
                    </a:lnT>
                    <a:lnB>
                      <a:noFill/>
                    </a:lnB>
                    <a:lnTlToBr>
                      <a:noFill/>
                    </a:lnTlToBr>
                    <a:lnBlToTr>
                      <a:noFill/>
                    </a:lnBlToTr>
                    <a:noFill/>
                  </a:tcPr>
                </a:tc>
              </a:tr>
              <a:tr h="4603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Sources of Financing</a:t>
                      </a:r>
                    </a:p>
                  </a:txBody>
                  <a:tcPr marL="90000" marR="90000" marT="46800" marB="46800" anchor="ctr" horzOverflow="overflow">
                    <a:lnL>
                      <a:noFill/>
                    </a:lnL>
                    <a:lnR>
                      <a:noFill/>
                    </a:lnR>
                    <a:lnT>
                      <a:noFill/>
                    </a:lnT>
                    <a:lnB>
                      <a:noFill/>
                    </a:lnB>
                    <a:lnTlToBr>
                      <a:noFill/>
                    </a:lnTlToBr>
                    <a:lnBlToTr>
                      <a:noFill/>
                    </a:lnBlToTr>
                    <a:noFill/>
                  </a:tcPr>
                </a:tc>
              </a:tr>
              <a:tr h="460375">
                <a:tc>
                  <a:txBody>
                    <a:body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CA" sz="1800" b="0" i="0" u="none" strike="noStrike" cap="none" normalizeH="0" baseline="0" smtClean="0">
                        <a:ln>
                          <a:noFill/>
                        </a:ln>
                        <a:solidFill>
                          <a:srgbClr val="000000"/>
                        </a:solidFill>
                        <a:effectLst/>
                        <a:latin typeface="Arial" charset="0"/>
                        <a:cs typeface="Arial" charset="0"/>
                      </a:endParaRPr>
                    </a:p>
                  </a:txBody>
                  <a:tcPr marL="90000" marR="90000" marT="62676" marB="46800" anchor="ctr" horzOverflow="overflow">
                    <a:lnL>
                      <a:noFill/>
                    </a:lnL>
                    <a:lnR>
                      <a:noFill/>
                    </a:lnR>
                    <a:lnT>
                      <a:noFill/>
                    </a:lnT>
                    <a:lnB>
                      <a:noFill/>
                    </a:lnB>
                    <a:lnTlToBr>
                      <a:noFill/>
                    </a:lnTlToBr>
                    <a:lnBlToTr>
                      <a:noFill/>
                    </a:lnBlToTr>
                    <a:noFill/>
                  </a:tcPr>
                </a:tc>
                <a:tc>
                  <a:txBody>
                    <a:bodyPr/>
                    <a:lstStyle/>
                    <a:p>
                      <a:pPr marL="0" marR="0" lvl="0" indent="0" algn="l" defTabSz="449263" rtl="0" eaLnBrk="1" fontAlgn="base" latinLnBrk="0" hangingPunct="1">
                        <a:lnSpc>
                          <a:spcPct val="102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CA" sz="1400" b="0" i="0" u="none" strike="noStrike" cap="none" normalizeH="0" baseline="0" smtClean="0">
                          <a:ln>
                            <a:noFill/>
                          </a:ln>
                          <a:solidFill>
                            <a:srgbClr val="000000"/>
                          </a:solidFill>
                          <a:effectLst/>
                          <a:latin typeface="Calibri" pitchFamily="32" charset="0"/>
                          <a:cs typeface="Arial" charset="0"/>
                        </a:rPr>
                        <a:t>none</a:t>
                      </a:r>
                    </a:p>
                  </a:txBody>
                  <a:tcPr marL="90000" marR="90000" marT="46800" marB="46800" anchor="ctr"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77963790"/>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Next Steps – Community Mobilization</a:t>
            </a:r>
            <a:br>
              <a:rPr lang="en-CA" dirty="0" smtClean="0"/>
            </a:br>
            <a:r>
              <a:rPr lang="en-CA" dirty="0" smtClean="0"/>
              <a:t>and Network Weaving</a:t>
            </a:r>
            <a:endParaRPr lang="en-CA" dirty="0"/>
          </a:p>
        </p:txBody>
      </p:sp>
      <p:sp>
        <p:nvSpPr>
          <p:cNvPr id="3" name="Content Placeholder 2"/>
          <p:cNvSpPr>
            <a:spLocks noGrp="1"/>
          </p:cNvSpPr>
          <p:nvPr>
            <p:ph idx="1"/>
          </p:nvPr>
        </p:nvSpPr>
        <p:spPr/>
        <p:txBody>
          <a:bodyPr/>
          <a:lstStyle/>
          <a:p>
            <a:r>
              <a:rPr lang="en-CA" dirty="0" smtClean="0"/>
              <a:t>Connecting community</a:t>
            </a:r>
          </a:p>
          <a:p>
            <a:r>
              <a:rPr lang="en-CA" dirty="0" smtClean="0"/>
              <a:t>Sector based initiatives</a:t>
            </a:r>
          </a:p>
          <a:p>
            <a:r>
              <a:rPr lang="en-CA" dirty="0" smtClean="0"/>
              <a:t>Promoting business networking</a:t>
            </a:r>
          </a:p>
          <a:p>
            <a:r>
              <a:rPr lang="en-CA" dirty="0" smtClean="0"/>
              <a:t>Mentoring support</a:t>
            </a:r>
          </a:p>
          <a:p>
            <a:r>
              <a:rPr lang="en-CA" dirty="0" smtClean="0"/>
              <a:t>Expand use of technology and social media as a networking tool</a:t>
            </a:r>
            <a:endParaRPr lang="en-CA" dirty="0"/>
          </a:p>
        </p:txBody>
      </p:sp>
    </p:spTree>
    <p:extLst>
      <p:ext uri="{BB962C8B-B14F-4D97-AF65-F5344CB8AC3E}">
        <p14:creationId xmlns:p14="http://schemas.microsoft.com/office/powerpoint/2010/main" val="1548623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Conclusion</a:t>
            </a:r>
            <a:endParaRPr lang="en-CA" dirty="0"/>
          </a:p>
        </p:txBody>
      </p:sp>
      <p:sp>
        <p:nvSpPr>
          <p:cNvPr id="3" name="Content Placeholder 2"/>
          <p:cNvSpPr>
            <a:spLocks noGrp="1"/>
          </p:cNvSpPr>
          <p:nvPr>
            <p:ph idx="1"/>
          </p:nvPr>
        </p:nvSpPr>
        <p:spPr/>
        <p:txBody>
          <a:bodyPr/>
          <a:lstStyle/>
          <a:p>
            <a:pPr marL="0" indent="0">
              <a:buNone/>
            </a:pPr>
            <a:endParaRPr lang="en-CA" dirty="0" smtClean="0"/>
          </a:p>
          <a:p>
            <a:pPr marL="0" indent="0">
              <a:buNone/>
            </a:pPr>
            <a:endParaRPr lang="en-CA" dirty="0"/>
          </a:p>
          <a:p>
            <a:pPr marL="0" indent="0">
              <a:buNone/>
            </a:pPr>
            <a:r>
              <a:rPr lang="en-CA" dirty="0" smtClean="0"/>
              <a:t>Opportunities – strengthen local and broaden external connections, build cross‐</a:t>
            </a:r>
            <a:r>
              <a:rPr lang="en-CA" dirty="0" err="1" smtClean="0"/>
              <a:t>sectoral</a:t>
            </a:r>
            <a:r>
              <a:rPr lang="en-CA" dirty="0" smtClean="0"/>
              <a:t> linkages, innovation strategy</a:t>
            </a:r>
            <a:endParaRPr lang="en-CA" dirty="0"/>
          </a:p>
        </p:txBody>
      </p:sp>
    </p:spTree>
    <p:extLst>
      <p:ext uri="{BB962C8B-B14F-4D97-AF65-F5344CB8AC3E}">
        <p14:creationId xmlns:p14="http://schemas.microsoft.com/office/powerpoint/2010/main" val="354349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Office of Public Engagement</a:t>
            </a:r>
            <a:endParaRPr lang="en-CA" dirty="0"/>
          </a:p>
        </p:txBody>
      </p:sp>
      <p:sp>
        <p:nvSpPr>
          <p:cNvPr id="3" name="Content Placeholder 2"/>
          <p:cNvSpPr>
            <a:spLocks noGrp="1"/>
          </p:cNvSpPr>
          <p:nvPr>
            <p:ph idx="1"/>
          </p:nvPr>
        </p:nvSpPr>
        <p:spPr/>
        <p:txBody>
          <a:bodyPr>
            <a:normAutofit fontScale="85000" lnSpcReduction="10000"/>
          </a:bodyPr>
          <a:lstStyle/>
          <a:p>
            <a:r>
              <a:rPr lang="en-CA" dirty="0"/>
              <a:t>Part of the new Office of Public Engagement</a:t>
            </a:r>
          </a:p>
          <a:p>
            <a:r>
              <a:rPr lang="en-CA" dirty="0" smtClean="0"/>
              <a:t>Work </a:t>
            </a:r>
            <a:r>
              <a:rPr lang="en-CA" dirty="0"/>
              <a:t>with partners to engage the public in dialogue</a:t>
            </a:r>
          </a:p>
          <a:p>
            <a:pPr marL="0" indent="0">
              <a:buNone/>
            </a:pPr>
            <a:r>
              <a:rPr lang="en-CA" dirty="0"/>
              <a:t>related to the future of rural NL</a:t>
            </a:r>
          </a:p>
          <a:p>
            <a:r>
              <a:rPr lang="en-CA" b="0" i="0" u="none" strike="noStrike" baseline="0" dirty="0" smtClean="0">
                <a:latin typeface="Arial"/>
              </a:rPr>
              <a:t>A</a:t>
            </a:r>
            <a:r>
              <a:rPr lang="en-CA" dirty="0" smtClean="0"/>
              <a:t>ssist </a:t>
            </a:r>
            <a:r>
              <a:rPr lang="en-CA" dirty="0"/>
              <a:t>partners including Provincial Government</a:t>
            </a:r>
          </a:p>
          <a:p>
            <a:pPr marL="0" indent="0">
              <a:buNone/>
            </a:pPr>
            <a:r>
              <a:rPr lang="en-CA" dirty="0"/>
              <a:t>departments to collaborate more effectively for</a:t>
            </a:r>
          </a:p>
          <a:p>
            <a:pPr marL="0" indent="0">
              <a:buNone/>
            </a:pPr>
            <a:r>
              <a:rPr lang="en-CA" dirty="0"/>
              <a:t>sustainability</a:t>
            </a:r>
          </a:p>
          <a:p>
            <a:r>
              <a:rPr lang="en-CA" dirty="0" smtClean="0"/>
              <a:t>Work </a:t>
            </a:r>
            <a:r>
              <a:rPr lang="en-CA" dirty="0"/>
              <a:t>with partners to conduct and facilitate </a:t>
            </a:r>
            <a:r>
              <a:rPr lang="en-CA" dirty="0" smtClean="0"/>
              <a:t>research that </a:t>
            </a:r>
            <a:r>
              <a:rPr lang="en-CA" dirty="0"/>
              <a:t>helps inform policy‐/decision‐making</a:t>
            </a:r>
          </a:p>
          <a:p>
            <a:r>
              <a:rPr lang="en-CA" dirty="0" smtClean="0"/>
              <a:t>Support </a:t>
            </a:r>
            <a:r>
              <a:rPr lang="en-CA" dirty="0"/>
              <a:t>10 advisory councils who develop </a:t>
            </a:r>
            <a:r>
              <a:rPr lang="en-CA" dirty="0" smtClean="0"/>
              <a:t>policy‐advice for </a:t>
            </a:r>
            <a:r>
              <a:rPr lang="en-CA" dirty="0"/>
              <a:t>the Provincial Government</a:t>
            </a:r>
          </a:p>
        </p:txBody>
      </p:sp>
    </p:spTree>
    <p:extLst>
      <p:ext uri="{BB962C8B-B14F-4D97-AF65-F5344CB8AC3E}">
        <p14:creationId xmlns:p14="http://schemas.microsoft.com/office/powerpoint/2010/main" val="359431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Networks for Business Innovation</a:t>
            </a:r>
            <a:br>
              <a:rPr lang="en-CA" dirty="0" smtClean="0"/>
            </a:br>
            <a:r>
              <a:rPr lang="en-CA" dirty="0" smtClean="0"/>
              <a:t>Partners</a:t>
            </a:r>
            <a:endParaRPr lang="en-CA"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7" y="1412776"/>
            <a:ext cx="3828866" cy="937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196753"/>
            <a:ext cx="2566615" cy="164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2368726"/>
            <a:ext cx="2507272" cy="124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2636912"/>
            <a:ext cx="2279371" cy="154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55576" y="3717032"/>
            <a:ext cx="3438128" cy="1477328"/>
          </a:xfrm>
          <a:prstGeom prst="rect">
            <a:avLst/>
          </a:prstGeom>
        </p:spPr>
        <p:txBody>
          <a:bodyPr wrap="square">
            <a:spAutoFit/>
          </a:bodyPr>
          <a:lstStyle/>
          <a:p>
            <a:r>
              <a:rPr lang="en-CA" dirty="0" smtClean="0"/>
              <a:t>Rural Secretariat</a:t>
            </a:r>
          </a:p>
          <a:p>
            <a:r>
              <a:rPr lang="en-CA" dirty="0" smtClean="0"/>
              <a:t>Department of Advanced</a:t>
            </a:r>
          </a:p>
          <a:p>
            <a:r>
              <a:rPr lang="en-CA" dirty="0" smtClean="0"/>
              <a:t>Education and Skills</a:t>
            </a:r>
          </a:p>
          <a:p>
            <a:r>
              <a:rPr lang="en-CA" dirty="0" smtClean="0"/>
              <a:t>Department of Innovation,</a:t>
            </a:r>
          </a:p>
          <a:p>
            <a:r>
              <a:rPr lang="en-CA" dirty="0" smtClean="0"/>
              <a:t>Business and Rural Development</a:t>
            </a:r>
            <a:endParaRPr lang="en-CA" dirty="0"/>
          </a:p>
        </p:txBody>
      </p:sp>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4182368"/>
            <a:ext cx="3029058" cy="102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0664" y="5561334"/>
            <a:ext cx="2071685" cy="37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5831" y="5277965"/>
            <a:ext cx="117157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5585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normAutofit/>
          </a:bodyPr>
          <a:lstStyle/>
          <a:p>
            <a:r>
              <a:rPr lang="en-CA" dirty="0"/>
              <a:t>Corner Brook is an economy in transition</a:t>
            </a:r>
          </a:p>
          <a:p>
            <a:pPr marL="0" indent="0">
              <a:buNone/>
            </a:pPr>
            <a:r>
              <a:rPr lang="en-CA" dirty="0"/>
              <a:t>moving away from a primarily resource‐based</a:t>
            </a:r>
          </a:p>
          <a:p>
            <a:pPr marL="0" indent="0">
              <a:buNone/>
            </a:pPr>
            <a:r>
              <a:rPr lang="en-CA" dirty="0"/>
              <a:t>towards a more knowledge‐based economy</a:t>
            </a:r>
          </a:p>
          <a:p>
            <a:r>
              <a:rPr lang="en-CA" dirty="0" smtClean="0"/>
              <a:t>Knowledge‐based </a:t>
            </a:r>
            <a:r>
              <a:rPr lang="en-CA" dirty="0"/>
              <a:t>economies are grounded in</a:t>
            </a:r>
          </a:p>
          <a:p>
            <a:pPr marL="0" indent="0">
              <a:buNone/>
            </a:pPr>
            <a:r>
              <a:rPr lang="en-CA" dirty="0"/>
              <a:t>highly‐integrated networks</a:t>
            </a:r>
          </a:p>
          <a:p>
            <a:r>
              <a:rPr lang="en-CA" dirty="0" smtClean="0"/>
              <a:t>Investigating </a:t>
            </a:r>
            <a:r>
              <a:rPr lang="en-CA" dirty="0"/>
              <a:t>local &amp; global knowledge flows in</a:t>
            </a:r>
          </a:p>
          <a:p>
            <a:pPr marL="0" indent="0">
              <a:buNone/>
            </a:pPr>
            <a:r>
              <a:rPr lang="en-CA" dirty="0"/>
              <a:t>Corner Brook using social network analysis</a:t>
            </a:r>
          </a:p>
        </p:txBody>
      </p:sp>
    </p:spTree>
    <p:extLst>
      <p:ext uri="{BB962C8B-B14F-4D97-AF65-F5344CB8AC3E}">
        <p14:creationId xmlns:p14="http://schemas.microsoft.com/office/powerpoint/2010/main" val="1876286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Building on Past Research</a:t>
            </a:r>
            <a:endParaRPr lang="en-CA" dirty="0"/>
          </a:p>
        </p:txBody>
      </p:sp>
      <p:sp>
        <p:nvSpPr>
          <p:cNvPr id="3" name="Content Placeholder 2"/>
          <p:cNvSpPr>
            <a:spLocks noGrp="1"/>
          </p:cNvSpPr>
          <p:nvPr>
            <p:ph idx="1"/>
          </p:nvPr>
        </p:nvSpPr>
        <p:spPr/>
        <p:txBody>
          <a:bodyPr>
            <a:normAutofit lnSpcReduction="10000"/>
          </a:bodyPr>
          <a:lstStyle/>
          <a:p>
            <a:r>
              <a:rPr lang="en-CA" dirty="0"/>
              <a:t>Business Retention &amp; Expansion Report (Greater</a:t>
            </a:r>
          </a:p>
          <a:p>
            <a:pPr marL="0" indent="0">
              <a:buNone/>
            </a:pPr>
            <a:r>
              <a:rPr lang="en-CA" dirty="0"/>
              <a:t>Corner Brook Board of Trade 2008)</a:t>
            </a:r>
          </a:p>
          <a:p>
            <a:r>
              <a:rPr lang="en-CA" dirty="0" smtClean="0"/>
              <a:t>Social </a:t>
            </a:r>
            <a:r>
              <a:rPr lang="en-CA" dirty="0"/>
              <a:t>Foundations of Innovation </a:t>
            </a:r>
            <a:r>
              <a:rPr lang="en-CA" dirty="0" smtClean="0"/>
              <a:t>Project (Greenwood, Pike </a:t>
            </a:r>
            <a:r>
              <a:rPr lang="en-CA" dirty="0"/>
              <a:t>&amp; </a:t>
            </a:r>
            <a:r>
              <a:rPr lang="en-CA" dirty="0" err="1"/>
              <a:t>Kearley</a:t>
            </a:r>
            <a:r>
              <a:rPr lang="en-CA" dirty="0"/>
              <a:t> 2011, Wolfe 2009)</a:t>
            </a:r>
          </a:p>
          <a:p>
            <a:r>
              <a:rPr lang="en-CA" dirty="0" smtClean="0"/>
              <a:t>Network </a:t>
            </a:r>
            <a:r>
              <a:rPr lang="en-CA" dirty="0"/>
              <a:t>Weaving for Regional Development on </a:t>
            </a:r>
            <a:r>
              <a:rPr lang="en-CA" dirty="0" smtClean="0"/>
              <a:t>the Tip </a:t>
            </a:r>
            <a:r>
              <a:rPr lang="en-CA" dirty="0"/>
              <a:t>of the Northern Peninsula (Tucker et al. 2011)</a:t>
            </a:r>
          </a:p>
        </p:txBody>
      </p:sp>
    </p:spTree>
    <p:extLst>
      <p:ext uri="{BB962C8B-B14F-4D97-AF65-F5344CB8AC3E}">
        <p14:creationId xmlns:p14="http://schemas.microsoft.com/office/powerpoint/2010/main" val="3520602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Networks</a:t>
            </a:r>
            <a:endParaRPr lang="en-CA" dirty="0"/>
          </a:p>
        </p:txBody>
      </p:sp>
      <p:sp>
        <p:nvSpPr>
          <p:cNvPr id="3" name="Content Placeholder 2"/>
          <p:cNvSpPr>
            <a:spLocks noGrp="1"/>
          </p:cNvSpPr>
          <p:nvPr>
            <p:ph idx="1"/>
          </p:nvPr>
        </p:nvSpPr>
        <p:spPr/>
        <p:txBody>
          <a:bodyPr/>
          <a:lstStyle/>
          <a:p>
            <a:r>
              <a:rPr lang="en-CA" dirty="0"/>
              <a:t>Models agree on importance of networks</a:t>
            </a:r>
          </a:p>
          <a:p>
            <a:r>
              <a:rPr lang="en-CA" dirty="0" smtClean="0"/>
              <a:t>Market</a:t>
            </a:r>
            <a:r>
              <a:rPr lang="en-CA" dirty="0"/>
              <a:t>, non‐market and mutual dependence </a:t>
            </a:r>
            <a:r>
              <a:rPr lang="en-CA" dirty="0" smtClean="0"/>
              <a:t>on public </a:t>
            </a:r>
            <a:r>
              <a:rPr lang="en-CA" dirty="0"/>
              <a:t>institutions and policies</a:t>
            </a:r>
          </a:p>
          <a:p>
            <a:r>
              <a:rPr lang="en-CA" dirty="0" smtClean="0"/>
              <a:t>Networks </a:t>
            </a:r>
            <a:r>
              <a:rPr lang="en-CA" dirty="0"/>
              <a:t>as knowledge diffusers</a:t>
            </a:r>
          </a:p>
          <a:p>
            <a:r>
              <a:rPr lang="en-CA" dirty="0" smtClean="0"/>
              <a:t>Networks </a:t>
            </a:r>
            <a:r>
              <a:rPr lang="en-CA" dirty="0"/>
              <a:t>help foster innovation and </a:t>
            </a:r>
            <a:r>
              <a:rPr lang="en-CA" dirty="0" smtClean="0"/>
              <a:t>regional economic </a:t>
            </a:r>
            <a:r>
              <a:rPr lang="en-CA" dirty="0"/>
              <a:t>growth</a:t>
            </a:r>
          </a:p>
        </p:txBody>
      </p:sp>
    </p:spTree>
    <p:extLst>
      <p:ext uri="{BB962C8B-B14F-4D97-AF65-F5344CB8AC3E}">
        <p14:creationId xmlns:p14="http://schemas.microsoft.com/office/powerpoint/2010/main" val="3190587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Social Network Analysis</a:t>
            </a:r>
            <a:endParaRPr lang="en-CA" dirty="0"/>
          </a:p>
        </p:txBody>
      </p:sp>
      <p:sp>
        <p:nvSpPr>
          <p:cNvPr id="3" name="Content Placeholder 2"/>
          <p:cNvSpPr>
            <a:spLocks noGrp="1"/>
          </p:cNvSpPr>
          <p:nvPr>
            <p:ph idx="1"/>
          </p:nvPr>
        </p:nvSpPr>
        <p:spPr/>
        <p:txBody>
          <a:bodyPr/>
          <a:lstStyle/>
          <a:p>
            <a:r>
              <a:rPr lang="en-CA" dirty="0"/>
              <a:t>Lack of clarity on what networks look like, how</a:t>
            </a:r>
          </a:p>
          <a:p>
            <a:pPr marL="0" indent="0">
              <a:buNone/>
            </a:pPr>
            <a:r>
              <a:rPr lang="en-CA" dirty="0"/>
              <a:t>knowledge flows and interdependencies occur</a:t>
            </a:r>
          </a:p>
          <a:p>
            <a:r>
              <a:rPr lang="en-CA" dirty="0"/>
              <a:t>– networks as “invisible and immeasurable”</a:t>
            </a:r>
          </a:p>
          <a:p>
            <a:pPr marL="0" indent="0">
              <a:buNone/>
            </a:pPr>
            <a:r>
              <a:rPr lang="sv-SE" dirty="0"/>
              <a:t>(Krugman 1991); “dark matter” (Storper 2009)</a:t>
            </a:r>
          </a:p>
          <a:p>
            <a:r>
              <a:rPr lang="en-CA" dirty="0" smtClean="0"/>
              <a:t>SNA </a:t>
            </a:r>
            <a:r>
              <a:rPr lang="en-CA" dirty="0"/>
              <a:t>– methods for tracking and </a:t>
            </a:r>
            <a:r>
              <a:rPr lang="en-CA" dirty="0" smtClean="0"/>
              <a:t>understanding local </a:t>
            </a:r>
            <a:r>
              <a:rPr lang="en-CA" dirty="0"/>
              <a:t>and external connections and their roles</a:t>
            </a:r>
          </a:p>
        </p:txBody>
      </p:sp>
    </p:spTree>
    <p:extLst>
      <p:ext uri="{BB962C8B-B14F-4D97-AF65-F5344CB8AC3E}">
        <p14:creationId xmlns:p14="http://schemas.microsoft.com/office/powerpoint/2010/main" val="420396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a:t>
            </a:r>
            <a:endParaRPr lang="en-CA" dirty="0"/>
          </a:p>
        </p:txBody>
      </p:sp>
      <p:sp>
        <p:nvSpPr>
          <p:cNvPr id="3" name="Content Placeholder 2"/>
          <p:cNvSpPr>
            <a:spLocks noGrp="1"/>
          </p:cNvSpPr>
          <p:nvPr>
            <p:ph idx="1"/>
          </p:nvPr>
        </p:nvSpPr>
        <p:spPr/>
        <p:txBody>
          <a:bodyPr/>
          <a:lstStyle/>
          <a:p>
            <a:r>
              <a:rPr lang="en-CA" dirty="0" smtClean="0"/>
              <a:t>Phase I – Interviews (21 innovators)</a:t>
            </a:r>
          </a:p>
          <a:p>
            <a:r>
              <a:rPr lang="en-CA" dirty="0" smtClean="0"/>
              <a:t>Phase II – Online Survey (111, 71%)</a:t>
            </a:r>
          </a:p>
          <a:p>
            <a:r>
              <a:rPr lang="en-CA" dirty="0" smtClean="0"/>
              <a:t>Phase III – Data Analysis (SNA &amp; UCINET)</a:t>
            </a:r>
          </a:p>
          <a:p>
            <a:r>
              <a:rPr lang="en-CA" dirty="0" smtClean="0"/>
              <a:t>Phase IV – Community Mobilization</a:t>
            </a:r>
            <a:endParaRPr lang="en-CA" dirty="0"/>
          </a:p>
        </p:txBody>
      </p:sp>
    </p:spTree>
    <p:extLst>
      <p:ext uri="{BB962C8B-B14F-4D97-AF65-F5344CB8AC3E}">
        <p14:creationId xmlns:p14="http://schemas.microsoft.com/office/powerpoint/2010/main" val="395500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Interview Insights</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Business turns to business ‐ project or industry</a:t>
            </a:r>
          </a:p>
          <a:p>
            <a:pPr marL="0" indent="0">
              <a:buNone/>
            </a:pPr>
            <a:r>
              <a:rPr lang="en-CA" dirty="0" smtClean="0"/>
              <a:t>specific peers or mentors (competitors, suppliers, other</a:t>
            </a:r>
          </a:p>
          <a:p>
            <a:pPr marL="0" indent="0">
              <a:buNone/>
            </a:pPr>
            <a:r>
              <a:rPr lang="en-CA" dirty="0" smtClean="0"/>
              <a:t>franchisees, company managers, staff, industry publications</a:t>
            </a:r>
          </a:p>
          <a:p>
            <a:pPr marL="0" indent="0">
              <a:buNone/>
            </a:pPr>
            <a:r>
              <a:rPr lang="en-CA" dirty="0" smtClean="0"/>
              <a:t>and associations)</a:t>
            </a:r>
          </a:p>
          <a:p>
            <a:r>
              <a:rPr lang="en-CA" dirty="0" smtClean="0"/>
              <a:t>Few turn to customers for ideas</a:t>
            </a:r>
          </a:p>
          <a:p>
            <a:r>
              <a:rPr lang="en-CA" dirty="0" smtClean="0"/>
              <a:t>Most have mentors</a:t>
            </a:r>
          </a:p>
          <a:p>
            <a:r>
              <a:rPr lang="en-CA" dirty="0" smtClean="0"/>
              <a:t>Success stories: Coleman's and Peter </a:t>
            </a:r>
            <a:r>
              <a:rPr lang="en-CA" dirty="0" err="1" smtClean="0"/>
              <a:t>Ollerhead</a:t>
            </a:r>
            <a:r>
              <a:rPr lang="en-CA" dirty="0" smtClean="0"/>
              <a:t> (Brewed</a:t>
            </a:r>
          </a:p>
          <a:p>
            <a:pPr marL="0" indent="0">
              <a:buNone/>
            </a:pPr>
            <a:r>
              <a:rPr lang="en-CA" dirty="0" smtClean="0"/>
              <a:t>Awakenings and Cycle Solutions)</a:t>
            </a:r>
          </a:p>
          <a:p>
            <a:r>
              <a:rPr lang="en-CA" dirty="0" smtClean="0"/>
              <a:t>Range of agencies providing support, including post‐secondary institutions</a:t>
            </a:r>
            <a:endParaRPr lang="en-CA" dirty="0"/>
          </a:p>
        </p:txBody>
      </p:sp>
    </p:spTree>
    <p:extLst>
      <p:ext uri="{BB962C8B-B14F-4D97-AF65-F5344CB8AC3E}">
        <p14:creationId xmlns:p14="http://schemas.microsoft.com/office/powerpoint/2010/main" val="29308528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1461</TotalTime>
  <Words>1425</Words>
  <Application>Microsoft Office PowerPoint</Application>
  <PresentationFormat>On-screen Show (4:3)</PresentationFormat>
  <Paragraphs>210</Paragraphs>
  <Slides>18</Slides>
  <Notes>6</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Exploring Innovation in Corner Brook- Assessing its networks</vt:lpstr>
      <vt:lpstr>Office of Public Engagement</vt:lpstr>
      <vt:lpstr>Networks for Business Innovation Partners</vt:lpstr>
      <vt:lpstr>Introduction</vt:lpstr>
      <vt:lpstr>Building on Past Research</vt:lpstr>
      <vt:lpstr>Networks</vt:lpstr>
      <vt:lpstr>Social Network Analysis</vt:lpstr>
      <vt:lpstr>Methodology</vt:lpstr>
      <vt:lpstr>Interview Insights</vt:lpstr>
      <vt:lpstr>Map of Ideal Network</vt:lpstr>
      <vt:lpstr>PowerPoint Presentation</vt:lpstr>
      <vt:lpstr>PowerPoint Presentation</vt:lpstr>
      <vt:lpstr>PowerPoint Presentation</vt:lpstr>
      <vt:lpstr>PowerPoint Presentation</vt:lpstr>
      <vt:lpstr>PowerPoint Presentation</vt:lpstr>
      <vt:lpstr>PowerPoint Presentation</vt:lpstr>
      <vt:lpstr>Next Steps – Community Mobilization and Network Weaving</vt:lpstr>
      <vt:lpstr>Conclusion</vt:lpstr>
    </vt:vector>
  </TitlesOfParts>
  <Company>Grenfell Campus nMemorial University of Newfoundland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Innovation in Corner Brook- Assessing its networks</dc:title>
  <dc:creator>Lam, Jose</dc:creator>
  <cp:lastModifiedBy>Lam, Jose</cp:lastModifiedBy>
  <cp:revision>9</cp:revision>
  <dcterms:created xsi:type="dcterms:W3CDTF">2013-06-09T20:24:42Z</dcterms:created>
  <dcterms:modified xsi:type="dcterms:W3CDTF">2013-06-10T20:46:14Z</dcterms:modified>
</cp:coreProperties>
</file>