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7" r:id="rId13"/>
    <p:sldId id="269" r:id="rId14"/>
    <p:sldId id="270" r:id="rId15"/>
    <p:sldId id="271" r:id="rId16"/>
    <p:sldId id="268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 varScale="1">
        <p:scale>
          <a:sx n="49" d="100"/>
          <a:sy n="49" d="100"/>
        </p:scale>
        <p:origin x="-47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B1B1-B17E-41EE-9B5F-92B3759D1A36}" type="datetimeFigureOut">
              <a:rPr lang="en-CA" smtClean="0"/>
              <a:pPr/>
              <a:t>11/06/2013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A416-2B16-4181-A855-838996C60A1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184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B1B1-B17E-41EE-9B5F-92B3759D1A36}" type="datetimeFigureOut">
              <a:rPr lang="en-CA" smtClean="0"/>
              <a:pPr/>
              <a:t>11/06/2013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A416-2B16-4181-A855-838996C60A1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7048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B1B1-B17E-41EE-9B5F-92B3759D1A36}" type="datetimeFigureOut">
              <a:rPr lang="en-CA" smtClean="0"/>
              <a:pPr/>
              <a:t>11/06/2013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A416-2B16-4181-A855-838996C60A1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77494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B1B1-B17E-41EE-9B5F-92B3759D1A36}" type="datetimeFigureOut">
              <a:rPr lang="en-CA" smtClean="0"/>
              <a:pPr/>
              <a:t>11/06/2013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A416-2B16-4181-A855-838996C60A1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0335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B1B1-B17E-41EE-9B5F-92B3759D1A36}" type="datetimeFigureOut">
              <a:rPr lang="en-CA" smtClean="0"/>
              <a:pPr/>
              <a:t>11/06/2013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A416-2B16-4181-A855-838996C60A1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19473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B1B1-B17E-41EE-9B5F-92B3759D1A36}" type="datetimeFigureOut">
              <a:rPr lang="en-CA" smtClean="0"/>
              <a:pPr/>
              <a:t>11/06/2013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A416-2B16-4181-A855-838996C60A1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9000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B1B1-B17E-41EE-9B5F-92B3759D1A36}" type="datetimeFigureOut">
              <a:rPr lang="en-CA" smtClean="0"/>
              <a:pPr/>
              <a:t>11/06/2013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A416-2B16-4181-A855-838996C60A1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284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B1B1-B17E-41EE-9B5F-92B3759D1A36}" type="datetimeFigureOut">
              <a:rPr lang="en-CA" smtClean="0"/>
              <a:pPr/>
              <a:t>11/06/2013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A416-2B16-4181-A855-838996C60A1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7258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B1B1-B17E-41EE-9B5F-92B3759D1A36}" type="datetimeFigureOut">
              <a:rPr lang="en-CA" smtClean="0"/>
              <a:pPr/>
              <a:t>11/06/2013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A416-2B16-4181-A855-838996C60A1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58873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B1B1-B17E-41EE-9B5F-92B3759D1A36}" type="datetimeFigureOut">
              <a:rPr lang="en-CA" smtClean="0"/>
              <a:pPr/>
              <a:t>11/06/2013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A416-2B16-4181-A855-838996C60A1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021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B1B1-B17E-41EE-9B5F-92B3759D1A36}" type="datetimeFigureOut">
              <a:rPr lang="en-CA" smtClean="0"/>
              <a:pPr/>
              <a:t>11/06/2013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A416-2B16-4181-A855-838996C60A1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15138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BB1B1-B17E-41EE-9B5F-92B3759D1A36}" type="datetimeFigureOut">
              <a:rPr lang="en-CA" smtClean="0"/>
              <a:pPr/>
              <a:t>11/06/2013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AA416-2B16-4181-A855-838996C60A1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7262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2305051"/>
          </a:xfrm>
        </p:spPr>
        <p:txBody>
          <a:bodyPr>
            <a:normAutofit fontScale="90000"/>
          </a:bodyPr>
          <a:lstStyle/>
          <a:p>
            <a:r>
              <a:rPr lang="en-CA" sz="3600" dirty="0" smtClean="0"/>
              <a:t>Presentation on</a:t>
            </a:r>
            <a:br>
              <a:rPr lang="en-CA" sz="3600" dirty="0" smtClean="0"/>
            </a:br>
            <a:r>
              <a:rPr lang="en-CA" sz="3600" dirty="0" smtClean="0"/>
              <a:t>CuExpo 2005</a:t>
            </a:r>
            <a:br>
              <a:rPr lang="en-CA" sz="3600" dirty="0" smtClean="0"/>
            </a:br>
            <a:r>
              <a:rPr lang="en-CA" sz="3600" dirty="0" smtClean="0"/>
              <a:t>Leaders in Urban Change</a:t>
            </a:r>
            <a:br>
              <a:rPr lang="en-CA" sz="3600" dirty="0" smtClean="0"/>
            </a:br>
            <a:r>
              <a:rPr lang="en-CA" sz="3600" dirty="0" smtClean="0"/>
              <a:t>Winnipeg Inner City Research Alliance</a:t>
            </a:r>
            <a:br>
              <a:rPr lang="en-CA" sz="3600" dirty="0" smtClean="0"/>
            </a:br>
            <a:r>
              <a:rPr lang="en-CA" sz="3600" dirty="0" smtClean="0"/>
              <a:t>University of Winnipeg</a:t>
            </a:r>
            <a:endParaRPr lang="en-C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3352800"/>
          </a:xfrm>
        </p:spPr>
        <p:txBody>
          <a:bodyPr>
            <a:normAutofit fontScale="92500" lnSpcReduction="20000"/>
          </a:bodyPr>
          <a:lstStyle/>
          <a:p>
            <a:r>
              <a:rPr lang="en-CA" sz="1400" dirty="0" smtClean="0"/>
              <a:t>by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Tom Carter, Senior Scholar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University of Winnipeg</a:t>
            </a:r>
          </a:p>
          <a:p>
            <a:r>
              <a:rPr lang="en-CA" sz="1300" dirty="0" smtClean="0"/>
              <a:t>to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CuExpo 2013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Engaging Shared Worlds</a:t>
            </a:r>
          </a:p>
          <a:p>
            <a:endParaRPr lang="en-CA" sz="2400" dirty="0">
              <a:solidFill>
                <a:schemeClr val="tx1"/>
              </a:solidFill>
            </a:endParaRPr>
          </a:p>
          <a:p>
            <a:r>
              <a:rPr lang="en-CA" sz="2400" dirty="0" smtClean="0">
                <a:solidFill>
                  <a:schemeClr val="tx1"/>
                </a:solidFill>
              </a:rPr>
              <a:t>Cornerbrook   NFLD</a:t>
            </a:r>
          </a:p>
          <a:p>
            <a:endParaRPr lang="en-CA" sz="2400" dirty="0">
              <a:solidFill>
                <a:schemeClr val="tx1"/>
              </a:solidFill>
            </a:endParaRPr>
          </a:p>
          <a:p>
            <a:r>
              <a:rPr lang="en-CA" sz="2400" dirty="0" smtClean="0">
                <a:solidFill>
                  <a:schemeClr val="tx1"/>
                </a:solidFill>
              </a:rPr>
              <a:t>June 12-15, 2013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43800" y="6433066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900" dirty="0" smtClean="0"/>
              <a:t>Tom Carter, Senior Scholar</a:t>
            </a:r>
          </a:p>
          <a:p>
            <a:r>
              <a:rPr lang="en-CA" sz="900" dirty="0" smtClean="0"/>
              <a:t>University of Winnipeg</a:t>
            </a:r>
            <a:endParaRPr lang="en-CA" sz="900" dirty="0"/>
          </a:p>
        </p:txBody>
      </p:sp>
    </p:spTree>
    <p:extLst>
      <p:ext uri="{BB962C8B-B14F-4D97-AF65-F5344CB8AC3E}">
        <p14:creationId xmlns:p14="http://schemas.microsoft.com/office/powerpoint/2010/main" val="293955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04800" y="0"/>
            <a:ext cx="8610600" cy="216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>
                <a:latin typeface="Arial" charset="0"/>
                <a:cs typeface="Arial" charset="0"/>
              </a:rPr>
              <a:t>Organizational </a:t>
            </a:r>
            <a:r>
              <a:rPr lang="en-GB" b="1" dirty="0" smtClean="0">
                <a:latin typeface="Arial" charset="0"/>
                <a:cs typeface="Arial" charset="0"/>
              </a:rPr>
              <a:t>Structure Reflects Community-University Collaboration</a:t>
            </a:r>
            <a:endParaRPr lang="en-US" sz="1000" dirty="0">
              <a:cs typeface="Times New Roman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GB" sz="1600" dirty="0">
                <a:latin typeface="Arial" charset="0"/>
                <a:cs typeface="Arial" charset="0"/>
              </a:rPr>
              <a:t>The Winnipeg Inner-city Research Alliance’s organizational structure </a:t>
            </a:r>
            <a:r>
              <a:rPr lang="en-GB" sz="1600" dirty="0" smtClean="0">
                <a:latin typeface="Arial" charset="0"/>
                <a:cs typeface="Arial" charset="0"/>
              </a:rPr>
              <a:t>had </a:t>
            </a:r>
            <a:r>
              <a:rPr lang="en-GB" sz="1600" dirty="0">
                <a:latin typeface="Arial" charset="0"/>
                <a:cs typeface="Arial" charset="0"/>
              </a:rPr>
              <a:t>three main components:</a:t>
            </a:r>
            <a:endParaRPr lang="en-US" sz="1000" dirty="0">
              <a:cs typeface="Times New Roman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GB" sz="1600" dirty="0">
                <a:latin typeface="WP IconicSymbolsA" pitchFamily="2" charset="2"/>
                <a:cs typeface="Arial" charset="0"/>
              </a:rPr>
              <a:t>h</a:t>
            </a:r>
            <a:r>
              <a:rPr lang="en-GB" sz="700" dirty="0">
                <a:cs typeface="Times New Roman" charset="0"/>
              </a:rPr>
              <a:t>              </a:t>
            </a:r>
            <a:r>
              <a:rPr lang="en-GB" sz="1600" i="1" dirty="0">
                <a:latin typeface="Arial" charset="0"/>
                <a:cs typeface="Arial" charset="0"/>
              </a:rPr>
              <a:t>Executive Steering Committee: </a:t>
            </a:r>
            <a:r>
              <a:rPr lang="en-GB" sz="1600" i="1" dirty="0" smtClean="0">
                <a:latin typeface="Arial" charset="0"/>
                <a:cs typeface="Arial" charset="0"/>
              </a:rPr>
              <a:t>community, </a:t>
            </a:r>
            <a:r>
              <a:rPr lang="en-GB" sz="1600" i="1" dirty="0">
                <a:latin typeface="Arial" charset="0"/>
                <a:cs typeface="Arial" charset="0"/>
              </a:rPr>
              <a:t>university</a:t>
            </a:r>
            <a:r>
              <a:rPr lang="en-GB" sz="1600" i="1" dirty="0" smtClean="0">
                <a:latin typeface="Arial" charset="0"/>
                <a:cs typeface="Arial" charset="0"/>
              </a:rPr>
              <a:t>, and </a:t>
            </a:r>
            <a:r>
              <a:rPr lang="en-GB" sz="1600" i="1" dirty="0">
                <a:latin typeface="Arial" charset="0"/>
                <a:cs typeface="Arial" charset="0"/>
              </a:rPr>
              <a:t>government representatives</a:t>
            </a:r>
            <a:endParaRPr lang="en-US" sz="1000" i="1" dirty="0">
              <a:cs typeface="Times New Roman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GB" sz="1600" dirty="0">
                <a:latin typeface="WP IconicSymbolsA" pitchFamily="2" charset="2"/>
                <a:cs typeface="Arial" charset="0"/>
              </a:rPr>
              <a:t>h</a:t>
            </a:r>
            <a:r>
              <a:rPr lang="en-GB" sz="700" dirty="0">
                <a:cs typeface="Times New Roman" charset="0"/>
              </a:rPr>
              <a:t>              </a:t>
            </a:r>
            <a:r>
              <a:rPr lang="en-GB" sz="1600" i="1" dirty="0">
                <a:latin typeface="Arial" charset="0"/>
                <a:cs typeface="Arial" charset="0"/>
              </a:rPr>
              <a:t>Community Liaison Director</a:t>
            </a:r>
            <a:r>
              <a:rPr lang="en-GB" sz="1600" dirty="0">
                <a:latin typeface="Arial" charset="0"/>
                <a:cs typeface="Arial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GB" sz="1600" dirty="0">
                <a:latin typeface="WP IconicSymbolsA" pitchFamily="2" charset="2"/>
                <a:cs typeface="Arial" charset="0"/>
              </a:rPr>
              <a:t>h</a:t>
            </a:r>
            <a:r>
              <a:rPr lang="en-GB" sz="700" dirty="0">
                <a:cs typeface="Times New Roman" charset="0"/>
              </a:rPr>
              <a:t>              </a:t>
            </a:r>
            <a:r>
              <a:rPr lang="en-GB" sz="1600" i="1" dirty="0">
                <a:latin typeface="Arial" charset="0"/>
                <a:cs typeface="Arial" charset="0"/>
              </a:rPr>
              <a:t>Research Liaison Director</a:t>
            </a:r>
            <a:endParaRPr lang="en-US" sz="1600" dirty="0">
              <a:latin typeface="Arial" charset="0"/>
              <a:cs typeface="Arial" charset="0"/>
            </a:endParaRPr>
          </a:p>
        </p:txBody>
      </p:sp>
      <p:graphicFrame>
        <p:nvGraphicFramePr>
          <p:cNvPr id="9219" name="Group 3"/>
          <p:cNvGraphicFramePr>
            <a:graphicFrameLocks noGrp="1"/>
          </p:cNvGraphicFramePr>
          <p:nvPr/>
        </p:nvGraphicFramePr>
        <p:xfrm>
          <a:off x="3657600" y="3733800"/>
          <a:ext cx="1524000" cy="609600"/>
        </p:xfrm>
        <a:graphic>
          <a:graphicData uri="http://schemas.openxmlformats.org/drawingml/2006/table">
            <a:tbl>
              <a:tblPr/>
              <a:tblGrid>
                <a:gridCol w="1524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490" name="Group 274"/>
          <p:cNvGraphicFramePr>
            <a:graphicFrameLocks noGrp="1"/>
          </p:cNvGraphicFramePr>
          <p:nvPr/>
        </p:nvGraphicFramePr>
        <p:xfrm>
          <a:off x="762000" y="2286000"/>
          <a:ext cx="7696200" cy="4354449"/>
        </p:xfrm>
        <a:graphic>
          <a:graphicData uri="http://schemas.openxmlformats.org/drawingml/2006/table">
            <a:tbl>
              <a:tblPr/>
              <a:tblGrid>
                <a:gridCol w="1282700"/>
                <a:gridCol w="1612900"/>
                <a:gridCol w="952500"/>
                <a:gridCol w="952500"/>
                <a:gridCol w="1612900"/>
                <a:gridCol w="12827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Executive Steering Committee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565150"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Research Liaison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Director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Community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Liaison Director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44475"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3655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2860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Institute of Urban Studies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(Administrative Support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and Dissemination)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43800" y="6433066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900" dirty="0" smtClean="0"/>
              <a:t>Tom Carter, Senior Scholar</a:t>
            </a:r>
          </a:p>
          <a:p>
            <a:r>
              <a:rPr lang="en-CA" sz="900" dirty="0" smtClean="0"/>
              <a:t>University of Winnipeg</a:t>
            </a:r>
            <a:endParaRPr lang="en-CA" sz="900" dirty="0"/>
          </a:p>
        </p:txBody>
      </p:sp>
    </p:spTree>
    <p:extLst>
      <p:ext uri="{BB962C8B-B14F-4D97-AF65-F5344CB8AC3E}">
        <p14:creationId xmlns:p14="http://schemas.microsoft.com/office/powerpoint/2010/main" val="135047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458200" cy="57150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dirty="0" smtClean="0"/>
              <a:t>What happened:  Good Discussion of Challenges to Sustainability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b="1" dirty="0"/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b="1" dirty="0" smtClean="0"/>
              <a:t>Partnership </a:t>
            </a:r>
            <a:r>
              <a:rPr lang="en-US" b="1" dirty="0"/>
              <a:t>Issues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maintaining interest in the partnership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keeping the community interested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convincing academics of relevance of long-term work plan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focusing research on relevant themes for community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obtaining/maintaining balanced participation/ power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building and maintaining capacity in the community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dealing with small </a:t>
            </a:r>
            <a:r>
              <a:rPr lang="en-US" dirty="0"/>
              <a:t>“p” politics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600" dirty="0" smtClean="0"/>
              <a:t>CuExpo 2005:  Leaders in Urban Change</a:t>
            </a:r>
            <a:endParaRPr lang="en-CA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543800" y="6433066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900" dirty="0" smtClean="0"/>
              <a:t>Tom Carter, Senior Scholar</a:t>
            </a:r>
          </a:p>
          <a:p>
            <a:r>
              <a:rPr lang="en-CA" sz="900" dirty="0" smtClean="0"/>
              <a:t>University of Winnipeg</a:t>
            </a:r>
            <a:endParaRPr lang="en-CA" sz="900" dirty="0"/>
          </a:p>
        </p:txBody>
      </p:sp>
    </p:spTree>
    <p:extLst>
      <p:ext uri="{BB962C8B-B14F-4D97-AF65-F5344CB8AC3E}">
        <p14:creationId xmlns:p14="http://schemas.microsoft.com/office/powerpoint/2010/main" val="143002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458200" cy="57150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dirty="0" smtClean="0"/>
              <a:t>What happened:  Good discussion of Challenges to Sustainability (</a:t>
            </a:r>
            <a:r>
              <a:rPr lang="en-US" sz="2200" dirty="0" smtClean="0"/>
              <a:t>cont’d</a:t>
            </a:r>
            <a:r>
              <a:rPr lang="en-US" dirty="0" smtClean="0"/>
              <a:t>)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marL="609600" indent="-609600">
              <a:buFontTx/>
              <a:buNone/>
            </a:pPr>
            <a:r>
              <a:rPr lang="en-US" b="1" dirty="0" smtClean="0"/>
              <a:t>Outcomes, Administration, and Funding Issues</a:t>
            </a:r>
          </a:p>
          <a:p>
            <a:r>
              <a:rPr lang="en-US" dirty="0" smtClean="0"/>
              <a:t>relevant products and outcomes</a:t>
            </a:r>
          </a:p>
          <a:p>
            <a:r>
              <a:rPr lang="en-US" dirty="0" smtClean="0"/>
              <a:t>covering community administrative costs</a:t>
            </a:r>
          </a:p>
          <a:p>
            <a:r>
              <a:rPr lang="en-US" dirty="0" smtClean="0"/>
              <a:t>difficulty in obtaining sustaining funds</a:t>
            </a:r>
          </a:p>
          <a:p>
            <a:r>
              <a:rPr lang="en-US" dirty="0" smtClean="0"/>
              <a:t>turnover and burnout at the community level</a:t>
            </a:r>
          </a:p>
          <a:p>
            <a:r>
              <a:rPr lang="en-US" dirty="0" smtClean="0"/>
              <a:t>increased the pool of funders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600" dirty="0" smtClean="0"/>
              <a:t>CuExpo 2005:  Leaders in Urban Change</a:t>
            </a:r>
            <a:endParaRPr lang="en-CA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543800" y="6433066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900" dirty="0" smtClean="0"/>
              <a:t>Tom Carter, Senior Scholar</a:t>
            </a:r>
          </a:p>
          <a:p>
            <a:r>
              <a:rPr lang="en-CA" sz="900" dirty="0" smtClean="0"/>
              <a:t>University of Winnipeg</a:t>
            </a:r>
            <a:endParaRPr lang="en-CA" sz="900" dirty="0"/>
          </a:p>
        </p:txBody>
      </p:sp>
    </p:spTree>
    <p:extLst>
      <p:ext uri="{BB962C8B-B14F-4D97-AF65-F5344CB8AC3E}">
        <p14:creationId xmlns:p14="http://schemas.microsoft.com/office/powerpoint/2010/main" val="34498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816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buFontTx/>
              <a:buNone/>
            </a:pPr>
            <a:r>
              <a:rPr lang="en-US" dirty="0" smtClean="0"/>
              <a:t>What happened:  Challenges to Sustainability</a:t>
            </a:r>
          </a:p>
          <a:p>
            <a:pPr marL="609600" indent="-609600">
              <a:buFontTx/>
              <a:buNone/>
            </a:pPr>
            <a:endParaRPr lang="en-US" dirty="0"/>
          </a:p>
          <a:p>
            <a:r>
              <a:rPr lang="en-US" dirty="0" smtClean="0"/>
              <a:t>definition of community</a:t>
            </a:r>
          </a:p>
          <a:p>
            <a:r>
              <a:rPr lang="en-US" dirty="0" smtClean="0"/>
              <a:t>Academic </a:t>
            </a:r>
            <a:r>
              <a:rPr lang="en-CA" dirty="0" smtClean="0"/>
              <a:t>rigour</a:t>
            </a:r>
            <a:r>
              <a:rPr lang="en-US" dirty="0" smtClean="0"/>
              <a:t> versus community approach</a:t>
            </a:r>
          </a:p>
          <a:p>
            <a:r>
              <a:rPr lang="en-US" dirty="0" smtClean="0"/>
              <a:t>advocacy versus research</a:t>
            </a:r>
          </a:p>
          <a:p>
            <a:r>
              <a:rPr lang="en-US" dirty="0" smtClean="0"/>
              <a:t>the process takes time</a:t>
            </a:r>
          </a:p>
          <a:p>
            <a:r>
              <a:rPr lang="en-US" dirty="0" smtClean="0"/>
              <a:t>difficulty in securing community involvement</a:t>
            </a:r>
          </a:p>
          <a:p>
            <a:r>
              <a:rPr lang="en-US" dirty="0" smtClean="0"/>
              <a:t>priorities change rapidly</a:t>
            </a:r>
          </a:p>
          <a:p>
            <a:r>
              <a:rPr lang="en-US" dirty="0" smtClean="0"/>
              <a:t>need to be flexible</a:t>
            </a:r>
          </a:p>
          <a:p>
            <a:r>
              <a:rPr lang="en-US" dirty="0" smtClean="0"/>
              <a:t>community priorities not always government priorities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600" dirty="0" smtClean="0"/>
              <a:t>CuExpo 2005:  Leaders in Urban Change</a:t>
            </a:r>
            <a:endParaRPr lang="en-CA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543800" y="6433066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900" dirty="0" smtClean="0"/>
              <a:t>Tom Carter, Senior Scholar</a:t>
            </a:r>
          </a:p>
          <a:p>
            <a:r>
              <a:rPr lang="en-CA" sz="900" dirty="0" smtClean="0"/>
              <a:t>University of Winnipeg</a:t>
            </a:r>
            <a:endParaRPr lang="en-CA" sz="900" dirty="0"/>
          </a:p>
        </p:txBody>
      </p:sp>
    </p:spTree>
    <p:extLst>
      <p:ext uri="{BB962C8B-B14F-4D97-AF65-F5344CB8AC3E}">
        <p14:creationId xmlns:p14="http://schemas.microsoft.com/office/powerpoint/2010/main" val="359463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86400"/>
          </a:xfrm>
        </p:spPr>
        <p:txBody>
          <a:bodyPr>
            <a:normAutofit fontScale="77500" lnSpcReduction="20000"/>
          </a:bodyPr>
          <a:lstStyle/>
          <a:p>
            <a:pPr marL="0" indent="0">
              <a:buFontTx/>
              <a:buNone/>
            </a:pPr>
            <a:r>
              <a:rPr lang="en-US" dirty="0" smtClean="0"/>
              <a:t>What happened:  We Need Research With a Pulse (Cathy Crowe)</a:t>
            </a:r>
          </a:p>
          <a:p>
            <a:pPr marL="0" indent="0">
              <a:buFontTx/>
              <a:buNone/>
            </a:pPr>
            <a:endParaRPr lang="en-US" u="sng" dirty="0" smtClean="0"/>
          </a:p>
          <a:p>
            <a:pPr marL="0" indent="0">
              <a:buFontTx/>
              <a:buNone/>
            </a:pPr>
            <a:r>
              <a:rPr lang="en-US" u="sng" dirty="0" smtClean="0"/>
              <a:t>The community needs the university</a:t>
            </a:r>
            <a:r>
              <a:rPr lang="en-US" dirty="0" smtClean="0"/>
              <a:t> – there are many different areas that the community desperately needs the University to address – provide evidence, </a:t>
            </a:r>
            <a:r>
              <a:rPr lang="en-CA" dirty="0" smtClean="0"/>
              <a:t>rigour</a:t>
            </a:r>
            <a:r>
              <a:rPr lang="en-US" dirty="0" smtClean="0"/>
              <a:t>, structure, policy, and program evaluation</a:t>
            </a:r>
          </a:p>
          <a:p>
            <a:pPr marL="0" indent="0">
              <a:buFontTx/>
              <a:buNone/>
            </a:pPr>
            <a:endParaRPr lang="en-US" u="sng" dirty="0" smtClean="0"/>
          </a:p>
          <a:p>
            <a:pPr marL="0" indent="0">
              <a:buFontTx/>
              <a:buNone/>
            </a:pPr>
            <a:r>
              <a:rPr lang="en-US" u="sng" dirty="0" smtClean="0"/>
              <a:t>The university needs the community</a:t>
            </a:r>
            <a:r>
              <a:rPr lang="en-US" dirty="0" smtClean="0"/>
              <a:t> – without interest, support and follow-through of the community all the research in the world will have little impact</a:t>
            </a:r>
          </a:p>
          <a:p>
            <a:pPr marL="0" indent="0">
              <a:buFontTx/>
              <a:buNone/>
            </a:pPr>
            <a:endParaRPr lang="en-US" u="sng" dirty="0" smtClean="0"/>
          </a:p>
          <a:p>
            <a:pPr marL="0" indent="0">
              <a:buFontTx/>
              <a:buNone/>
            </a:pPr>
            <a:r>
              <a:rPr lang="en-US" u="sng" dirty="0" smtClean="0"/>
              <a:t>Research with a pulse</a:t>
            </a:r>
            <a:r>
              <a:rPr lang="en-US" dirty="0" smtClean="0"/>
              <a:t> – that makes a real difference, that effects people’s lives, that moves the public to care, that will move politicians to act</a:t>
            </a:r>
            <a:endParaRPr lang="en-US" u="sng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600" dirty="0" smtClean="0"/>
              <a:t>CuExpo 2005:  Leaders in Urban Change</a:t>
            </a:r>
            <a:endParaRPr lang="en-CA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543800" y="6433066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900" dirty="0" smtClean="0"/>
              <a:t>Tom Carter, Senior Scholar</a:t>
            </a:r>
          </a:p>
          <a:p>
            <a:r>
              <a:rPr lang="en-CA" sz="900" dirty="0" smtClean="0"/>
              <a:t>University of Winnipeg</a:t>
            </a:r>
            <a:endParaRPr lang="en-CA" sz="900" dirty="0"/>
          </a:p>
        </p:txBody>
      </p:sp>
    </p:spTree>
    <p:extLst>
      <p:ext uri="{BB962C8B-B14F-4D97-AF65-F5344CB8AC3E}">
        <p14:creationId xmlns:p14="http://schemas.microsoft.com/office/powerpoint/2010/main" val="410518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486400"/>
          </a:xfrm>
        </p:spPr>
        <p:txBody>
          <a:bodyPr>
            <a:normAutofit fontScale="70000" lnSpcReduction="20000"/>
          </a:bodyPr>
          <a:lstStyle/>
          <a:p>
            <a:pPr marL="0" indent="0">
              <a:buFontTx/>
              <a:buNone/>
            </a:pPr>
            <a:r>
              <a:rPr lang="en-US" dirty="0" smtClean="0"/>
              <a:t>What is the Future of the </a:t>
            </a:r>
            <a:r>
              <a:rPr lang="en-US" dirty="0" err="1" smtClean="0"/>
              <a:t>CuExpo</a:t>
            </a:r>
            <a:r>
              <a:rPr lang="en-US" dirty="0" smtClean="0"/>
              <a:t> Movement? (Personal opinion)</a:t>
            </a:r>
          </a:p>
          <a:p>
            <a:pPr marL="609600" indent="-60960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Continue to discuss and address key challenges facing </a:t>
            </a:r>
            <a:r>
              <a:rPr lang="en-US" smtClean="0"/>
              <a:t>urban areas</a:t>
            </a:r>
          </a:p>
          <a:p>
            <a:pPr marL="0" indent="0">
              <a:buFontTx/>
              <a:buNone/>
            </a:pPr>
            <a:endParaRPr lang="en-US" dirty="0"/>
          </a:p>
          <a:p>
            <a:r>
              <a:rPr lang="en-US" dirty="0" smtClean="0"/>
              <a:t>The role of partnerships in strengthening urban communities’ capacity and resilience</a:t>
            </a:r>
          </a:p>
          <a:p>
            <a:r>
              <a:rPr lang="en-US" dirty="0" smtClean="0"/>
              <a:t>The role of community in addressing important challenges in impoverished urban </a:t>
            </a:r>
            <a:r>
              <a:rPr lang="en-CA" dirty="0" smtClean="0"/>
              <a:t>neighbourhoods</a:t>
            </a:r>
          </a:p>
          <a:p>
            <a:r>
              <a:rPr lang="en-US" dirty="0" smtClean="0"/>
              <a:t>The role of urban governments in supporting and/or initiating community development</a:t>
            </a:r>
          </a:p>
          <a:p>
            <a:r>
              <a:rPr lang="en-US" dirty="0" smtClean="0"/>
              <a:t>Improving citizen engagement at city hall</a:t>
            </a:r>
          </a:p>
          <a:p>
            <a:r>
              <a:rPr lang="en-US" dirty="0" smtClean="0"/>
              <a:t>Identifying and strengthening the factors necessary to stimulate urban development</a:t>
            </a:r>
          </a:p>
          <a:p>
            <a:pPr marL="0" indent="0" algn="r">
              <a:buNone/>
            </a:pPr>
            <a:r>
              <a:rPr lang="en-US" dirty="0" smtClean="0"/>
              <a:t>Mayor William A. Johnson Jr.</a:t>
            </a:r>
          </a:p>
          <a:p>
            <a:pPr marL="0" indent="0" algn="r">
              <a:buNone/>
            </a:pPr>
            <a:r>
              <a:rPr lang="en-US" dirty="0" smtClean="0"/>
              <a:t>Rochester N.Y.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600" dirty="0" smtClean="0"/>
              <a:t>CuExpo 2005:  Leaders in Urban Change</a:t>
            </a:r>
            <a:endParaRPr lang="en-CA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543800" y="6433066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900" dirty="0" smtClean="0"/>
              <a:t>Tom Carter, Senior Scholar</a:t>
            </a:r>
          </a:p>
          <a:p>
            <a:r>
              <a:rPr lang="en-CA" sz="900" dirty="0" smtClean="0"/>
              <a:t>University of Winnipeg</a:t>
            </a:r>
            <a:endParaRPr lang="en-CA" sz="900" dirty="0"/>
          </a:p>
        </p:txBody>
      </p:sp>
    </p:spTree>
    <p:extLst>
      <p:ext uri="{BB962C8B-B14F-4D97-AF65-F5344CB8AC3E}">
        <p14:creationId xmlns:p14="http://schemas.microsoft.com/office/powerpoint/2010/main" val="165544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724400"/>
          </a:xfrm>
        </p:spPr>
        <p:txBody>
          <a:bodyPr>
            <a:normAutofit fontScale="92500"/>
          </a:bodyPr>
          <a:lstStyle/>
          <a:p>
            <a:pPr marL="609600" indent="-609600">
              <a:buFontTx/>
              <a:buNone/>
            </a:pPr>
            <a:r>
              <a:rPr lang="en-US" dirty="0" smtClean="0"/>
              <a:t>What is the Future of the </a:t>
            </a:r>
            <a:r>
              <a:rPr lang="en-US" dirty="0" err="1" smtClean="0"/>
              <a:t>CuExpo</a:t>
            </a:r>
            <a:r>
              <a:rPr lang="en-US" dirty="0" smtClean="0"/>
              <a:t> Movement?</a:t>
            </a:r>
          </a:p>
          <a:p>
            <a:pPr marL="609600" indent="-609600">
              <a:buFontTx/>
              <a:buNone/>
            </a:pPr>
            <a:endParaRPr lang="en-US" dirty="0"/>
          </a:p>
          <a:p>
            <a:r>
              <a:rPr lang="en-US" dirty="0" smtClean="0"/>
              <a:t>continue to be a knowledge broker</a:t>
            </a:r>
          </a:p>
          <a:p>
            <a:r>
              <a:rPr lang="en-US" dirty="0" smtClean="0"/>
              <a:t>to connect relevant academic work to potential community applications</a:t>
            </a:r>
          </a:p>
          <a:p>
            <a:r>
              <a:rPr lang="en-US" dirty="0" smtClean="0"/>
              <a:t>continue the two-way flow of information</a:t>
            </a:r>
          </a:p>
          <a:p>
            <a:r>
              <a:rPr lang="en-US" dirty="0" smtClean="0"/>
              <a:t>tying practitioners and researchers together</a:t>
            </a:r>
          </a:p>
          <a:p>
            <a:r>
              <a:rPr lang="en-US" dirty="0" smtClean="0"/>
              <a:t>narrowing the divide between town and gown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600" dirty="0" smtClean="0"/>
              <a:t>CuExpo 2005:  Leaders in Urban Change</a:t>
            </a:r>
            <a:endParaRPr lang="en-CA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543800" y="6433066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900" dirty="0" smtClean="0"/>
              <a:t>Tom Carter, Senior Scholar</a:t>
            </a:r>
          </a:p>
          <a:p>
            <a:r>
              <a:rPr lang="en-CA" sz="900" dirty="0" smtClean="0"/>
              <a:t>University of Winnipeg</a:t>
            </a:r>
            <a:endParaRPr lang="en-CA" sz="900" dirty="0"/>
          </a:p>
        </p:txBody>
      </p:sp>
    </p:spTree>
    <p:extLst>
      <p:ext uri="{BB962C8B-B14F-4D97-AF65-F5344CB8AC3E}">
        <p14:creationId xmlns:p14="http://schemas.microsoft.com/office/powerpoint/2010/main" val="209840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724400"/>
          </a:xfrm>
        </p:spPr>
        <p:txBody>
          <a:bodyPr>
            <a:normAutofit/>
          </a:bodyPr>
          <a:lstStyle/>
          <a:p>
            <a:pPr marL="609600" indent="-609600">
              <a:buFontTx/>
              <a:buNone/>
            </a:pPr>
            <a:endParaRPr lang="en-US" dirty="0" smtClean="0"/>
          </a:p>
          <a:p>
            <a:pPr marL="609600" indent="-609600">
              <a:buFontTx/>
              <a:buNone/>
            </a:pPr>
            <a:endParaRPr lang="en-US" dirty="0"/>
          </a:p>
          <a:p>
            <a:pPr marL="609600" indent="-609600" algn="ctr">
              <a:buFontTx/>
              <a:buNone/>
            </a:pPr>
            <a:r>
              <a:rPr lang="en-US" sz="3600" dirty="0" smtClean="0"/>
              <a:t>Thank you</a:t>
            </a:r>
          </a:p>
          <a:p>
            <a:pPr marL="609600" indent="-609600" algn="ctr">
              <a:buFontTx/>
              <a:buNone/>
            </a:pPr>
            <a:endParaRPr lang="en-US" sz="3600" dirty="0" smtClean="0"/>
          </a:p>
          <a:p>
            <a:pPr marL="609600" indent="-609600" algn="ctr">
              <a:buFontTx/>
              <a:buNone/>
            </a:pP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600" dirty="0" smtClean="0"/>
              <a:t>CuExpo 2005:  Leaders in Urban Change</a:t>
            </a:r>
            <a:endParaRPr lang="en-CA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543800" y="6433066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900" dirty="0" smtClean="0"/>
              <a:t>Tom Carter, Senior Scholar</a:t>
            </a:r>
          </a:p>
          <a:p>
            <a:r>
              <a:rPr lang="en-CA" sz="900" dirty="0" smtClean="0"/>
              <a:t>University of Winnipeg</a:t>
            </a:r>
            <a:endParaRPr lang="en-CA" sz="900" dirty="0"/>
          </a:p>
        </p:txBody>
      </p:sp>
    </p:spTree>
    <p:extLst>
      <p:ext uri="{BB962C8B-B14F-4D97-AF65-F5344CB8AC3E}">
        <p14:creationId xmlns:p14="http://schemas.microsoft.com/office/powerpoint/2010/main" val="35281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/>
          </a:bodyPr>
          <a:lstStyle/>
          <a:p>
            <a:r>
              <a:rPr lang="en-CA" sz="3600" dirty="0" smtClean="0"/>
              <a:t>CuExpo 2005:  Leaders in Urban Change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1386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 smtClean="0"/>
              <a:t>Questions for Panelists</a:t>
            </a:r>
          </a:p>
          <a:p>
            <a:pPr marL="514350" indent="-514350">
              <a:buFont typeface="+mj-lt"/>
              <a:buAutoNum type="arabicParenR"/>
            </a:pPr>
            <a:r>
              <a:rPr lang="en-CA" dirty="0" smtClean="0"/>
              <a:t>Why did you organize the event?  What was the main motivation or goal of the group?</a:t>
            </a:r>
          </a:p>
          <a:p>
            <a:pPr marL="514350" indent="-514350">
              <a:buFont typeface="+mj-lt"/>
              <a:buAutoNum type="arabicParenR"/>
            </a:pPr>
            <a:r>
              <a:rPr lang="en-CA" dirty="0" smtClean="0"/>
              <a:t>What happened at your </a:t>
            </a:r>
            <a:r>
              <a:rPr lang="en-CA" dirty="0" err="1" smtClean="0"/>
              <a:t>CuExpo</a:t>
            </a:r>
            <a:r>
              <a:rPr lang="en-CA" dirty="0" smtClean="0"/>
              <a:t> (e.g. # of sessions, # of people registered, themes, unique features)?</a:t>
            </a:r>
          </a:p>
          <a:p>
            <a:pPr marL="514350" indent="-514350">
              <a:buFont typeface="+mj-lt"/>
              <a:buAutoNum type="arabicParenR"/>
            </a:pPr>
            <a:r>
              <a:rPr lang="en-CA" dirty="0" smtClean="0"/>
              <a:t>How did your </a:t>
            </a:r>
            <a:r>
              <a:rPr lang="en-CA" dirty="0" err="1" smtClean="0"/>
              <a:t>CuExpo</a:t>
            </a:r>
            <a:r>
              <a:rPr lang="en-CA" dirty="0" smtClean="0"/>
              <a:t> reflect community-university collaboration, both in the planning and the outcome?</a:t>
            </a:r>
          </a:p>
          <a:p>
            <a:pPr marL="514350" indent="-514350">
              <a:buFont typeface="+mj-lt"/>
              <a:buAutoNum type="arabicParenR"/>
            </a:pPr>
            <a:r>
              <a:rPr lang="en-CA" dirty="0" smtClean="0"/>
              <a:t>We are now at the 5</a:t>
            </a:r>
            <a:r>
              <a:rPr lang="en-CA" baseline="30000" dirty="0" smtClean="0"/>
              <a:t>th</a:t>
            </a:r>
            <a:r>
              <a:rPr lang="en-CA" dirty="0" smtClean="0"/>
              <a:t> Canadian </a:t>
            </a:r>
            <a:r>
              <a:rPr lang="en-CA" dirty="0" err="1" smtClean="0"/>
              <a:t>CuExpo</a:t>
            </a:r>
            <a:r>
              <a:rPr lang="en-CA" dirty="0" smtClean="0"/>
              <a:t>.  What do you see as the future for the </a:t>
            </a:r>
            <a:r>
              <a:rPr lang="en-CA" dirty="0" err="1" smtClean="0"/>
              <a:t>CuExpo</a:t>
            </a:r>
            <a:r>
              <a:rPr lang="en-CA" dirty="0" smtClean="0"/>
              <a:t>?  Movement?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7543800" y="6433066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900" dirty="0" smtClean="0"/>
              <a:t>Tom Carter, Senior Scholar</a:t>
            </a:r>
          </a:p>
          <a:p>
            <a:r>
              <a:rPr lang="en-CA" sz="900" dirty="0" smtClean="0"/>
              <a:t>University of Winnipeg</a:t>
            </a:r>
            <a:endParaRPr lang="en-CA" sz="900" dirty="0"/>
          </a:p>
        </p:txBody>
      </p:sp>
    </p:spTree>
    <p:extLst>
      <p:ext uri="{BB962C8B-B14F-4D97-AF65-F5344CB8AC3E}">
        <p14:creationId xmlns:p14="http://schemas.microsoft.com/office/powerpoint/2010/main" val="421864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CuExpo 2005:  Leaders in Urban Change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CuExpo 2005 sought to strengthen the understanding of, and support for, the unique and diverse nature of action-oriented research involving innovative collaboration between University and Community partners.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7543800" y="6433066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900" dirty="0" smtClean="0"/>
              <a:t>Tom Carter, Senior Scholar</a:t>
            </a:r>
          </a:p>
          <a:p>
            <a:r>
              <a:rPr lang="en-CA" sz="900" dirty="0" smtClean="0"/>
              <a:t>University of Winnipeg</a:t>
            </a:r>
            <a:endParaRPr lang="en-CA" sz="900" dirty="0"/>
          </a:p>
        </p:txBody>
      </p:sp>
    </p:spTree>
    <p:extLst>
      <p:ext uri="{BB962C8B-B14F-4D97-AF65-F5344CB8AC3E}">
        <p14:creationId xmlns:p14="http://schemas.microsoft.com/office/powerpoint/2010/main" val="166654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CuExpo 2005:  Leaders in Urban Change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 smtClean="0"/>
              <a:t>The conference explored the following themes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elements of research partnerships such as structure, process and dynamics</a:t>
            </a:r>
          </a:p>
          <a:p>
            <a:r>
              <a:rPr lang="en-CA" dirty="0" smtClean="0"/>
              <a:t>community capacity building</a:t>
            </a:r>
          </a:p>
          <a:p>
            <a:r>
              <a:rPr lang="en-CA" dirty="0" smtClean="0"/>
              <a:t>research challenges</a:t>
            </a:r>
          </a:p>
          <a:p>
            <a:r>
              <a:rPr lang="en-CA" dirty="0" smtClean="0"/>
              <a:t>research opportunities</a:t>
            </a:r>
          </a:p>
          <a:p>
            <a:r>
              <a:rPr lang="en-CA" dirty="0" smtClean="0"/>
              <a:t>how to influence policy</a:t>
            </a:r>
          </a:p>
          <a:p>
            <a:r>
              <a:rPr lang="en-CA" dirty="0" smtClean="0"/>
              <a:t>balancing power and participation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7543800" y="6433066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900" dirty="0" smtClean="0"/>
              <a:t>Tom Carter, Senior Scholar</a:t>
            </a:r>
          </a:p>
          <a:p>
            <a:r>
              <a:rPr lang="en-CA" sz="900" dirty="0" smtClean="0"/>
              <a:t>University of Winnipeg</a:t>
            </a:r>
            <a:endParaRPr lang="en-CA" sz="900" dirty="0"/>
          </a:p>
        </p:txBody>
      </p:sp>
    </p:spTree>
    <p:extLst>
      <p:ext uri="{BB962C8B-B14F-4D97-AF65-F5344CB8AC3E}">
        <p14:creationId xmlns:p14="http://schemas.microsoft.com/office/powerpoint/2010/main" val="360872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CuExpo 2005:  Leaders in Urban Change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 smtClean="0"/>
              <a:t>These themes were explored within the context of urban and inner city issues such as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poverty</a:t>
            </a:r>
          </a:p>
          <a:p>
            <a:r>
              <a:rPr lang="en-CA" dirty="0" smtClean="0"/>
              <a:t>supporting children and youth</a:t>
            </a:r>
          </a:p>
          <a:p>
            <a:r>
              <a:rPr lang="en-CA" dirty="0" smtClean="0"/>
              <a:t>homelessness</a:t>
            </a:r>
          </a:p>
          <a:p>
            <a:r>
              <a:rPr lang="en-CA" dirty="0" smtClean="0"/>
              <a:t>high need populations</a:t>
            </a:r>
          </a:p>
          <a:p>
            <a:r>
              <a:rPr lang="en-CA" dirty="0" smtClean="0"/>
              <a:t>Aboriginal issues</a:t>
            </a:r>
          </a:p>
          <a:p>
            <a:r>
              <a:rPr lang="en-CA" dirty="0" smtClean="0"/>
              <a:t>affordable housing</a:t>
            </a:r>
          </a:p>
          <a:p>
            <a:r>
              <a:rPr lang="en-CA" dirty="0" smtClean="0"/>
              <a:t>community economic development</a:t>
            </a:r>
          </a:p>
          <a:p>
            <a:r>
              <a:rPr lang="en-CA" dirty="0" smtClean="0"/>
              <a:t>innovative approaches to education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7543800" y="6433066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900" dirty="0" smtClean="0"/>
              <a:t>Tom Carter, Senior Scholar</a:t>
            </a:r>
          </a:p>
          <a:p>
            <a:r>
              <a:rPr lang="en-CA" sz="900" dirty="0" smtClean="0"/>
              <a:t>University of Winnipeg</a:t>
            </a:r>
            <a:endParaRPr lang="en-CA" sz="900" dirty="0"/>
          </a:p>
        </p:txBody>
      </p:sp>
    </p:spTree>
    <p:extLst>
      <p:ext uri="{BB962C8B-B14F-4D97-AF65-F5344CB8AC3E}">
        <p14:creationId xmlns:p14="http://schemas.microsoft.com/office/powerpoint/2010/main" val="80573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researchshop.ca/sites/default/files/images/CES%20diagram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00" b="24267"/>
          <a:stretch/>
        </p:blipFill>
        <p:spPr bwMode="auto">
          <a:xfrm>
            <a:off x="277163" y="762000"/>
            <a:ext cx="8291853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62600" y="5336370"/>
            <a:ext cx="300641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172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© Linda Hawkins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7543800" y="6433066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900" dirty="0" smtClean="0"/>
              <a:t>Tom Carter, Senior Scholar</a:t>
            </a:r>
          </a:p>
          <a:p>
            <a:r>
              <a:rPr lang="en-CA" sz="900" dirty="0" smtClean="0"/>
              <a:t>University of Winnipeg</a:t>
            </a:r>
            <a:endParaRPr lang="en-CA" sz="900" dirty="0"/>
          </a:p>
        </p:txBody>
      </p:sp>
    </p:spTree>
    <p:extLst>
      <p:ext uri="{BB962C8B-B14F-4D97-AF65-F5344CB8AC3E}">
        <p14:creationId xmlns:p14="http://schemas.microsoft.com/office/powerpoint/2010/main" val="237207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CuExpo 2005:  Leaders in Urban Change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Motivation or Goal of the Organizing Group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To help strengthen the effectiveness of community-university research partnerships and community based research.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43800" y="6433066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900" dirty="0" smtClean="0"/>
              <a:t>Tom Carter, Senior Scholar</a:t>
            </a:r>
          </a:p>
          <a:p>
            <a:r>
              <a:rPr lang="en-CA" sz="900" dirty="0" smtClean="0"/>
              <a:t>University of Winnipeg</a:t>
            </a:r>
            <a:endParaRPr lang="en-CA" sz="900" dirty="0"/>
          </a:p>
        </p:txBody>
      </p:sp>
    </p:spTree>
    <p:extLst>
      <p:ext uri="{BB962C8B-B14F-4D97-AF65-F5344CB8AC3E}">
        <p14:creationId xmlns:p14="http://schemas.microsoft.com/office/powerpoint/2010/main" val="56864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CuExpo 2005:  Leaders in Urban Change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 smtClean="0"/>
              <a:t>What happened</a:t>
            </a:r>
          </a:p>
          <a:p>
            <a:r>
              <a:rPr lang="en-CA" dirty="0" smtClean="0"/>
              <a:t>approximately 300 attended</a:t>
            </a:r>
          </a:p>
          <a:p>
            <a:r>
              <a:rPr lang="en-CA" dirty="0" smtClean="0"/>
              <a:t>approximately 40 concurrent sessions</a:t>
            </a:r>
          </a:p>
          <a:p>
            <a:r>
              <a:rPr lang="en-CA" dirty="0" smtClean="0"/>
              <a:t>three plenaries</a:t>
            </a:r>
          </a:p>
          <a:p>
            <a:r>
              <a:rPr lang="en-CA" dirty="0" smtClean="0"/>
              <a:t>three sessions open to the public</a:t>
            </a:r>
          </a:p>
          <a:p>
            <a:r>
              <a:rPr lang="en-CA" dirty="0" smtClean="0"/>
              <a:t>people from all provinces of Canada; the USA, the UK, Australia and New Zealand</a:t>
            </a:r>
          </a:p>
          <a:p>
            <a:r>
              <a:rPr lang="en-CA" dirty="0" smtClean="0"/>
              <a:t>academics, representatives of the three levels of government</a:t>
            </a:r>
          </a:p>
          <a:p>
            <a:r>
              <a:rPr lang="en-CA" dirty="0" smtClean="0"/>
              <a:t>community service providers, advocacy groups</a:t>
            </a:r>
          </a:p>
          <a:p>
            <a:r>
              <a:rPr lang="en-CA" dirty="0" smtClean="0"/>
              <a:t>business, education, recreation</a:t>
            </a:r>
          </a:p>
          <a:p>
            <a:r>
              <a:rPr lang="en-CA" dirty="0" smtClean="0"/>
              <a:t>Aboriginal, refugee, immigrants</a:t>
            </a:r>
          </a:p>
          <a:p>
            <a:r>
              <a:rPr lang="en-CA" dirty="0" smtClean="0"/>
              <a:t>planners, mental health professionals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7543800" y="6433066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900" dirty="0" smtClean="0"/>
              <a:t>Tom Carter, Senior Scholar</a:t>
            </a:r>
          </a:p>
          <a:p>
            <a:r>
              <a:rPr lang="en-CA" sz="900" dirty="0" smtClean="0"/>
              <a:t>University of Winnipeg</a:t>
            </a:r>
            <a:endParaRPr lang="en-CA" sz="900" dirty="0"/>
          </a:p>
        </p:txBody>
      </p:sp>
    </p:spTree>
    <p:extLst>
      <p:ext uri="{BB962C8B-B14F-4D97-AF65-F5344CB8AC3E}">
        <p14:creationId xmlns:p14="http://schemas.microsoft.com/office/powerpoint/2010/main" val="75145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CuExpo 2005:  Leaders in Urban Change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 smtClean="0"/>
              <a:t>What happened</a:t>
            </a:r>
          </a:p>
          <a:p>
            <a:r>
              <a:rPr lang="en-CA" dirty="0" smtClean="0"/>
              <a:t>two editions of the </a:t>
            </a:r>
            <a:r>
              <a:rPr lang="en-CA" i="1" dirty="0" smtClean="0"/>
              <a:t>Canadian Journal of Urban Research</a:t>
            </a:r>
            <a:r>
              <a:rPr lang="en-CA" dirty="0" smtClean="0"/>
              <a:t> (projects highlighted at CuExpo 2015)</a:t>
            </a:r>
          </a:p>
          <a:p>
            <a:r>
              <a:rPr lang="en-CA" dirty="0" smtClean="0"/>
              <a:t>international collaboration outcomes</a:t>
            </a:r>
          </a:p>
          <a:p>
            <a:r>
              <a:rPr lang="en-CA" dirty="0" smtClean="0"/>
              <a:t>improved networking with Aboriginal groups, homeless groups and immigrant and refugee organizations</a:t>
            </a:r>
          </a:p>
          <a:p>
            <a:r>
              <a:rPr lang="en-CA" dirty="0" smtClean="0"/>
              <a:t>further research initiatives were concrete outcomes of networking that developed</a:t>
            </a:r>
          </a:p>
          <a:p>
            <a:r>
              <a:rPr lang="en-CA" dirty="0" smtClean="0"/>
              <a:t>spawning secondary research initiatives</a:t>
            </a:r>
          </a:p>
          <a:p>
            <a:r>
              <a:rPr lang="en-CA" dirty="0" smtClean="0"/>
              <a:t>increased community profile of university and IUS</a:t>
            </a:r>
          </a:p>
          <a:p>
            <a:r>
              <a:rPr lang="en-CA" dirty="0" smtClean="0"/>
              <a:t>strengthened careers of several individuals – both academic and community based</a:t>
            </a:r>
          </a:p>
          <a:p>
            <a:r>
              <a:rPr lang="en-CA" dirty="0" smtClean="0"/>
              <a:t>curriculum development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7543800" y="6433066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900" dirty="0" smtClean="0"/>
              <a:t>Tom Carter, Senior Scholar</a:t>
            </a:r>
          </a:p>
          <a:p>
            <a:r>
              <a:rPr lang="en-CA" sz="900" dirty="0" smtClean="0"/>
              <a:t>University of Winnipeg</a:t>
            </a:r>
            <a:endParaRPr lang="en-CA" sz="900" dirty="0"/>
          </a:p>
        </p:txBody>
      </p:sp>
    </p:spTree>
    <p:extLst>
      <p:ext uri="{BB962C8B-B14F-4D97-AF65-F5344CB8AC3E}">
        <p14:creationId xmlns:p14="http://schemas.microsoft.com/office/powerpoint/2010/main" val="251636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995</Words>
  <Application>Microsoft Office PowerPoint</Application>
  <PresentationFormat>On-screen Show (4:3)</PresentationFormat>
  <Paragraphs>178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Presentation on CuExpo 2005 Leaders in Urban Change Winnipeg Inner City Research Alliance University of Winnipeg</vt:lpstr>
      <vt:lpstr>CuExpo 2005:  Leaders in Urban Change</vt:lpstr>
      <vt:lpstr>CuExpo 2005:  Leaders in Urban Change</vt:lpstr>
      <vt:lpstr>CuExpo 2005:  Leaders in Urban Change</vt:lpstr>
      <vt:lpstr>CuExpo 2005:  Leaders in Urban Change</vt:lpstr>
      <vt:lpstr>PowerPoint Presentation</vt:lpstr>
      <vt:lpstr>CuExpo 2005:  Leaders in Urban Change</vt:lpstr>
      <vt:lpstr>CuExpo 2005:  Leaders in Urban Change</vt:lpstr>
      <vt:lpstr>CuExpo 2005:  Leaders in Urban Change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Carter</dc:creator>
  <cp:lastModifiedBy>Strickland, Heather</cp:lastModifiedBy>
  <cp:revision>11</cp:revision>
  <dcterms:created xsi:type="dcterms:W3CDTF">2013-05-23T15:11:49Z</dcterms:created>
  <dcterms:modified xsi:type="dcterms:W3CDTF">2013-06-11T17:45:13Z</dcterms:modified>
</cp:coreProperties>
</file>