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59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1B532-8273-4EF4-B65D-809F9955968C}" type="datetimeFigureOut">
              <a:rPr lang="en-CA" smtClean="0"/>
              <a:pPr/>
              <a:t>10/06/2013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98AF8-F3BA-4A8D-9E81-3A180737D57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42972-C64D-418E-8889-396B3776FEEA}" type="slidenum">
              <a:rPr lang="en-US"/>
              <a:pPr/>
              <a:t>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As social inovation</a:t>
            </a:r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To listen</a:t>
            </a:r>
            <a:r>
              <a:rPr lang="en-CA" baseline="0" dirty="0" smtClean="0"/>
              <a:t> to the voices of people who have lived experience with the challenges we are working to overcome.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98AF8-F3BA-4A8D-9E81-3A180737D570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031A-72D6-4C90-9959-C8E3A16E5C33}" type="datetimeFigureOut">
              <a:rPr lang="en-CA" smtClean="0"/>
              <a:pPr/>
              <a:t>10/06/2013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FF47-C24A-4D20-ADB7-1C9D3D390E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031A-72D6-4C90-9959-C8E3A16E5C33}" type="datetimeFigureOut">
              <a:rPr lang="en-CA" smtClean="0"/>
              <a:pPr/>
              <a:t>10/06/2013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FF47-C24A-4D20-ADB7-1C9D3D390E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031A-72D6-4C90-9959-C8E3A16E5C33}" type="datetimeFigureOut">
              <a:rPr lang="en-CA" smtClean="0"/>
              <a:pPr/>
              <a:t>10/06/2013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FF47-C24A-4D20-ADB7-1C9D3D390E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32FE-2773-45E2-BD24-CEFC1385C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031A-72D6-4C90-9959-C8E3A16E5C33}" type="datetimeFigureOut">
              <a:rPr lang="en-CA" smtClean="0"/>
              <a:pPr/>
              <a:t>10/06/2013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FF47-C24A-4D20-ADB7-1C9D3D390E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031A-72D6-4C90-9959-C8E3A16E5C33}" type="datetimeFigureOut">
              <a:rPr lang="en-CA" smtClean="0"/>
              <a:pPr/>
              <a:t>10/06/2013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FF47-C24A-4D20-ADB7-1C9D3D390E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031A-72D6-4C90-9959-C8E3A16E5C33}" type="datetimeFigureOut">
              <a:rPr lang="en-CA" smtClean="0"/>
              <a:pPr/>
              <a:t>10/06/2013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FF47-C24A-4D20-ADB7-1C9D3D390E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031A-72D6-4C90-9959-C8E3A16E5C33}" type="datetimeFigureOut">
              <a:rPr lang="en-CA" smtClean="0"/>
              <a:pPr/>
              <a:t>10/06/2013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FF47-C24A-4D20-ADB7-1C9D3D390E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031A-72D6-4C90-9959-C8E3A16E5C33}" type="datetimeFigureOut">
              <a:rPr lang="en-CA" smtClean="0"/>
              <a:pPr/>
              <a:t>10/06/2013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FF47-C24A-4D20-ADB7-1C9D3D390E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031A-72D6-4C90-9959-C8E3A16E5C33}" type="datetimeFigureOut">
              <a:rPr lang="en-CA" smtClean="0"/>
              <a:pPr/>
              <a:t>10/06/2013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FF47-C24A-4D20-ADB7-1C9D3D390E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031A-72D6-4C90-9959-C8E3A16E5C33}" type="datetimeFigureOut">
              <a:rPr lang="en-CA" smtClean="0"/>
              <a:pPr/>
              <a:t>10/06/2013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FF47-C24A-4D20-ADB7-1C9D3D390E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031A-72D6-4C90-9959-C8E3A16E5C33}" type="datetimeFigureOut">
              <a:rPr lang="en-CA" smtClean="0"/>
              <a:pPr/>
              <a:t>10/06/2013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FF47-C24A-4D20-ADB7-1C9D3D390E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F031A-72D6-4C90-9959-C8E3A16E5C33}" type="datetimeFigureOut">
              <a:rPr lang="en-CA" smtClean="0"/>
              <a:pPr/>
              <a:t>10/06/2013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FF47-C24A-4D20-ADB7-1C9D3D390E8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basedresearch.ca/" TargetMode="External"/><Relationship Id="rId2" Type="http://schemas.openxmlformats.org/officeDocument/2006/relationships/hyperlink" Target="mailto:joanna@communitybasedresearch.c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6334472" cy="1470025"/>
          </a:xfrm>
        </p:spPr>
        <p:txBody>
          <a:bodyPr/>
          <a:lstStyle/>
          <a:p>
            <a:r>
              <a:rPr lang="en-US" b="1" dirty="0" smtClean="0"/>
              <a:t>The Evolution and Impacts of the </a:t>
            </a:r>
            <a:r>
              <a:rPr lang="en-US" b="1" dirty="0" err="1" smtClean="0"/>
              <a:t>CUExpo</a:t>
            </a:r>
            <a:r>
              <a:rPr lang="en-US" b="1" dirty="0" smtClean="0"/>
              <a:t> Movement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988840"/>
            <a:ext cx="6400800" cy="3024336"/>
          </a:xfrm>
        </p:spPr>
        <p:txBody>
          <a:bodyPr>
            <a:normAutofit fontScale="55000" lnSpcReduction="20000"/>
          </a:bodyPr>
          <a:lstStyle/>
          <a:p>
            <a:r>
              <a:rPr lang="en-US" sz="5800" dirty="0" smtClean="0">
                <a:solidFill>
                  <a:schemeClr val="tx1"/>
                </a:solidFill>
              </a:rPr>
              <a:t>Part of a Panel Presentation</a:t>
            </a:r>
          </a:p>
          <a:p>
            <a:r>
              <a:rPr lang="en-US" sz="5800" dirty="0" err="1" smtClean="0">
                <a:solidFill>
                  <a:schemeClr val="tx1"/>
                </a:solidFill>
              </a:rPr>
              <a:t>CUExpo</a:t>
            </a:r>
            <a:r>
              <a:rPr lang="en-US" sz="5800" dirty="0" smtClean="0">
                <a:solidFill>
                  <a:schemeClr val="tx1"/>
                </a:solidFill>
              </a:rPr>
              <a:t> 2013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Joanna Ochocka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Centre for Community Based Research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Waterloo, Ontario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June 14, 2013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884" y="301625"/>
            <a:ext cx="7313612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Centre for Community Based Research</a:t>
            </a:r>
            <a:endParaRPr lang="en-CA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86037" y="1834480"/>
            <a:ext cx="4426123" cy="440283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500" dirty="0" smtClean="0"/>
              <a:t>30 years of social innovation in Canada</a:t>
            </a:r>
          </a:p>
          <a:p>
            <a:pPr eaLnBrk="1" hangingPunct="1"/>
            <a:endParaRPr lang="en-US" sz="2500" dirty="0" smtClean="0"/>
          </a:p>
          <a:p>
            <a:pPr eaLnBrk="1" hangingPunct="1"/>
            <a:r>
              <a:rPr lang="en-US" sz="2500" dirty="0"/>
              <a:t>3</a:t>
            </a:r>
            <a:r>
              <a:rPr lang="en-US" sz="2500" dirty="0" smtClean="0"/>
              <a:t>50 community based research projects</a:t>
            </a:r>
          </a:p>
          <a:p>
            <a:pPr eaLnBrk="1" hangingPunct="1">
              <a:buFont typeface="Wingdings" pitchFamily="2" charset="2"/>
              <a:buNone/>
            </a:pPr>
            <a:endParaRPr lang="en-US" sz="2500" dirty="0" smtClean="0"/>
          </a:p>
          <a:p>
            <a:pPr eaLnBrk="1" hangingPunct="1"/>
            <a:r>
              <a:rPr lang="en-US" sz="2500" dirty="0" smtClean="0">
                <a:cs typeface="Times New Roman" pitchFamily="18" charset="0"/>
              </a:rPr>
              <a:t>Balancing academic excellence with community relevance</a:t>
            </a:r>
          </a:p>
          <a:p>
            <a:pPr eaLnBrk="1" hangingPunct="1"/>
            <a:endParaRPr lang="en-US" sz="2500" dirty="0">
              <a:cs typeface="Times New Roman" pitchFamily="18" charset="0"/>
            </a:endParaRPr>
          </a:p>
          <a:p>
            <a:pPr eaLnBrk="1" hangingPunct="1"/>
            <a:r>
              <a:rPr lang="en-US" sz="2500" dirty="0" smtClean="0">
                <a:cs typeface="Times New Roman" pitchFamily="18" charset="0"/>
              </a:rPr>
              <a:t>Based on an entrepreneurial spirit in collaboration with its many partners to initiate new projects</a:t>
            </a:r>
            <a:r>
              <a:rPr lang="en-CA" sz="2500" dirty="0" smtClean="0"/>
              <a:t> </a:t>
            </a:r>
          </a:p>
        </p:txBody>
      </p:sp>
      <p:pic>
        <p:nvPicPr>
          <p:cNvPr id="7172" name="Picture 4" descr="employmen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47655" y="1844675"/>
            <a:ext cx="3044825" cy="1981200"/>
          </a:xfrm>
          <a:noFill/>
        </p:spPr>
      </p:pic>
      <p:pic>
        <p:nvPicPr>
          <p:cNvPr id="7173" name="Picture 6" descr="mission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84168" y="4292600"/>
            <a:ext cx="2641600" cy="1981200"/>
          </a:xfrm>
          <a:noFill/>
        </p:spPr>
      </p:pic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-15875" y="0"/>
          <a:ext cx="1960563" cy="6858000"/>
        </p:xfrm>
        <a:graphic>
          <a:graphicData uri="http://schemas.openxmlformats.org/presentationml/2006/ole">
            <p:oleObj spid="_x0000_s2050" name="Bitmap Image" r:id="rId6" imgW="5714286" imgH="19990476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Motivations for </a:t>
            </a:r>
            <a:r>
              <a:rPr lang="en-US" b="1" dirty="0" err="1" smtClean="0"/>
              <a:t>CUExpo</a:t>
            </a:r>
            <a:r>
              <a:rPr lang="en-US" b="1" dirty="0" smtClean="0"/>
              <a:t> 2011: </a:t>
            </a:r>
            <a:br>
              <a:rPr lang="en-US" b="1" dirty="0" smtClean="0"/>
            </a:br>
            <a:r>
              <a:rPr lang="en-US" b="1" dirty="0" smtClean="0"/>
              <a:t>My Recollections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528" y="1628800"/>
            <a:ext cx="5256584" cy="4968552"/>
          </a:xfrm>
        </p:spPr>
        <p:txBody>
          <a:bodyPr>
            <a:noAutofit/>
          </a:bodyPr>
          <a:lstStyle/>
          <a:p>
            <a:r>
              <a:rPr lang="en-CA" sz="2400" dirty="0" smtClean="0"/>
              <a:t>CCBR played a strong role in CUExpo2008</a:t>
            </a:r>
          </a:p>
          <a:p>
            <a:r>
              <a:rPr lang="en-CA" sz="2400" dirty="0" smtClean="0"/>
              <a:t>It was time to bring </a:t>
            </a:r>
            <a:r>
              <a:rPr lang="en-CA" sz="2400" dirty="0" err="1" smtClean="0"/>
              <a:t>CUExpo</a:t>
            </a:r>
            <a:r>
              <a:rPr lang="en-CA" sz="2400" dirty="0" smtClean="0"/>
              <a:t> to Eastern Canada</a:t>
            </a:r>
          </a:p>
          <a:p>
            <a:r>
              <a:rPr lang="en-CA" sz="2400" dirty="0" smtClean="0"/>
              <a:t>To strengthen the “C” in </a:t>
            </a:r>
            <a:r>
              <a:rPr lang="en-CA" sz="2400" dirty="0" err="1" smtClean="0"/>
              <a:t>CUExpo</a:t>
            </a:r>
            <a:endParaRPr lang="en-CA" sz="2400" dirty="0" smtClean="0"/>
          </a:p>
          <a:p>
            <a:r>
              <a:rPr lang="en-CA" sz="2400" dirty="0" smtClean="0"/>
              <a:t>Hosted by communities of Waterloo</a:t>
            </a:r>
            <a:endParaRPr lang="en-CA" sz="2400" dirty="0" smtClean="0"/>
          </a:p>
          <a:p>
            <a:r>
              <a:rPr lang="en-CA" sz="2400" dirty="0" smtClean="0"/>
              <a:t>D</a:t>
            </a:r>
            <a:r>
              <a:rPr lang="en-CA" sz="2400" dirty="0" smtClean="0"/>
              <a:t>emonstrated the potential for successful collective project</a:t>
            </a:r>
            <a:endParaRPr lang="en-CA" sz="2400" dirty="0"/>
          </a:p>
          <a:p>
            <a:r>
              <a:rPr lang="en-CA" sz="2400" dirty="0" smtClean="0"/>
              <a:t>Start </a:t>
            </a:r>
            <a:r>
              <a:rPr lang="en-CA" sz="2400" dirty="0" smtClean="0"/>
              <a:t>branding </a:t>
            </a:r>
            <a:r>
              <a:rPr lang="en-CA" sz="2400" dirty="0" smtClean="0"/>
              <a:t>and sustaining </a:t>
            </a:r>
            <a:r>
              <a:rPr lang="en-CA" sz="2400" dirty="0" err="1" smtClean="0"/>
              <a:t>CUExpo</a:t>
            </a:r>
            <a:r>
              <a:rPr lang="en-CA" sz="2400" dirty="0" smtClean="0"/>
              <a:t> a </a:t>
            </a:r>
            <a:r>
              <a:rPr lang="en-CA" sz="2400" dirty="0" smtClean="0"/>
              <a:t>movement</a:t>
            </a:r>
          </a:p>
          <a:p>
            <a:r>
              <a:rPr lang="en-CA" sz="2400" dirty="0" smtClean="0"/>
              <a:t>Formal partnership with CCPH</a:t>
            </a:r>
            <a:endParaRPr lang="en-CA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72816"/>
            <a:ext cx="301188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 l="9321" t="16772" r="18933" b="11023"/>
          <a:stretch>
            <a:fillRect/>
          </a:stretch>
        </p:blipFill>
        <p:spPr bwMode="auto">
          <a:xfrm>
            <a:off x="5580112" y="4077072"/>
            <a:ext cx="309962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 Brief Summary of the “Facts”: </a:t>
            </a:r>
            <a:r>
              <a:rPr lang="en-US" b="1" dirty="0" err="1" smtClean="0"/>
              <a:t>CUExpo</a:t>
            </a:r>
            <a:r>
              <a:rPr lang="en-US" b="1" dirty="0" smtClean="0"/>
              <a:t> 2011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528" y="1556792"/>
            <a:ext cx="8820472" cy="4896544"/>
          </a:xfrm>
        </p:spPr>
        <p:txBody>
          <a:bodyPr>
            <a:noAutofit/>
          </a:bodyPr>
          <a:lstStyle/>
          <a:p>
            <a:r>
              <a:rPr lang="en-CA" sz="2200" dirty="0"/>
              <a:t>550 registered participants and 100 local </a:t>
            </a:r>
            <a:r>
              <a:rPr lang="en-CA" sz="2200" dirty="0" smtClean="0"/>
              <a:t>volunteers </a:t>
            </a:r>
          </a:p>
          <a:p>
            <a:pPr lvl="1"/>
            <a:r>
              <a:rPr lang="en-CA" sz="2200" dirty="0" smtClean="0"/>
              <a:t>40% of community delegates</a:t>
            </a:r>
          </a:p>
          <a:p>
            <a:pPr lvl="1"/>
            <a:r>
              <a:rPr lang="en-CA" sz="2200" dirty="0" smtClean="0"/>
              <a:t>22 Canadian universities </a:t>
            </a:r>
          </a:p>
          <a:p>
            <a:pPr lvl="1"/>
            <a:r>
              <a:rPr lang="en-CA" sz="2200" dirty="0" smtClean="0"/>
              <a:t>16 countries</a:t>
            </a:r>
          </a:p>
          <a:p>
            <a:r>
              <a:rPr lang="en-CA" sz="2200" dirty="0"/>
              <a:t>250 sessions across eight themes inspired by the UN Millennium Development Goals and organized by three streams: Community Voice and Relevance, Partnership and Collaboration, and Action and Change</a:t>
            </a:r>
          </a:p>
          <a:p>
            <a:r>
              <a:rPr lang="en-CA" sz="2200" dirty="0"/>
              <a:t>Pre and post-conference Roundtable Series. </a:t>
            </a:r>
          </a:p>
          <a:p>
            <a:r>
              <a:rPr lang="en-CA" sz="2200" dirty="0" smtClean="0"/>
              <a:t>Free bus tickets, site visits and a large community “Night in the Park! A Community Cultural Fair” social event (attended by over 400 people</a:t>
            </a:r>
            <a:r>
              <a:rPr lang="en-CA" sz="2200" dirty="0" smtClean="0"/>
              <a:t>)</a:t>
            </a:r>
            <a:endParaRPr lang="en-CA" sz="2200" dirty="0" smtClean="0"/>
          </a:p>
          <a:p>
            <a:r>
              <a:rPr lang="en-CA" sz="2200" dirty="0" smtClean="0"/>
              <a:t>Engagement of Art Sector (</a:t>
            </a:r>
            <a:r>
              <a:rPr lang="en-CA" sz="2200" dirty="0"/>
              <a:t>theatre productions, musical and art improvisations, etc</a:t>
            </a:r>
            <a:r>
              <a:rPr lang="en-CA" sz="2200" dirty="0" smtClean="0"/>
              <a:t>.)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tx1"/>
                </a:solidFill>
              </a:rPr>
              <a:t>Reflections on Impacts and Outcomes</a:t>
            </a:r>
            <a:endParaRPr lang="en-C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1412776"/>
            <a:ext cx="8568952" cy="5184575"/>
          </a:xfrm>
        </p:spPr>
        <p:txBody>
          <a:bodyPr>
            <a:noAutofit/>
          </a:bodyPr>
          <a:lstStyle/>
          <a:p>
            <a:r>
              <a:rPr lang="en-US" sz="2400" dirty="0"/>
              <a:t>Fostering CU local, national and international </a:t>
            </a:r>
            <a:r>
              <a:rPr lang="en-US" sz="2400" dirty="0" smtClean="0"/>
              <a:t>partnerships</a:t>
            </a:r>
          </a:p>
          <a:p>
            <a:r>
              <a:rPr lang="en-US" sz="2400" dirty="0"/>
              <a:t>Creating opportunities for student </a:t>
            </a:r>
            <a:r>
              <a:rPr lang="en-US" sz="2400" dirty="0" smtClean="0"/>
              <a:t>and broader community involvement (making funding available)</a:t>
            </a:r>
            <a:endParaRPr lang="en-US" sz="2400" dirty="0" smtClean="0"/>
          </a:p>
          <a:p>
            <a:r>
              <a:rPr lang="en-US" sz="2400" dirty="0" smtClean="0"/>
              <a:t>Engaging stakeholders through sponsorship and exhibitor opportunities</a:t>
            </a:r>
          </a:p>
          <a:p>
            <a:r>
              <a:rPr lang="en-US" sz="2400" dirty="0" smtClean="0"/>
              <a:t>Raising </a:t>
            </a:r>
            <a:r>
              <a:rPr lang="en-US" sz="2400" dirty="0"/>
              <a:t>public awareness </a:t>
            </a:r>
            <a:r>
              <a:rPr lang="en-US" sz="2400" dirty="0" smtClean="0"/>
              <a:t> of Community-University partnerships</a:t>
            </a:r>
          </a:p>
          <a:p>
            <a:r>
              <a:rPr lang="en-US" sz="2400" dirty="0"/>
              <a:t>Viewing CU Expo as a movement, not as a single </a:t>
            </a:r>
            <a:r>
              <a:rPr lang="en-US" sz="2400" dirty="0" smtClean="0"/>
              <a:t>event</a:t>
            </a:r>
          </a:p>
          <a:p>
            <a:r>
              <a:rPr lang="en-US" sz="2400" dirty="0"/>
              <a:t>Mobilizing knowledge through art – Art </a:t>
            </a:r>
            <a:r>
              <a:rPr lang="en-US" sz="2400" dirty="0" smtClean="0"/>
              <a:t>activism</a:t>
            </a:r>
          </a:p>
          <a:p>
            <a:r>
              <a:rPr lang="en-US" sz="2400" dirty="0" smtClean="0"/>
              <a:t>Leaving </a:t>
            </a:r>
            <a:r>
              <a:rPr lang="en-US" sz="2400" dirty="0"/>
              <a:t>a conference </a:t>
            </a:r>
            <a:r>
              <a:rPr lang="en-US" sz="2400" dirty="0" smtClean="0"/>
              <a:t>legacy, establishing a process for sustainability </a:t>
            </a:r>
            <a:r>
              <a:rPr lang="en-US" sz="2400" dirty="0"/>
              <a:t>and strengthening the CU </a:t>
            </a:r>
            <a:r>
              <a:rPr lang="en-US" sz="2400" dirty="0" smtClean="0"/>
              <a:t>movement</a:t>
            </a:r>
          </a:p>
          <a:p>
            <a:r>
              <a:rPr lang="en-US" sz="2400" dirty="0"/>
              <a:t>Reducing the environmental footprint of the conference – </a:t>
            </a:r>
            <a:r>
              <a:rPr lang="en-US" sz="2400" dirty="0" smtClean="0"/>
              <a:t>Link between environmental and social justice</a:t>
            </a:r>
          </a:p>
          <a:p>
            <a:r>
              <a:rPr lang="en-US" sz="2400" dirty="0" smtClean="0"/>
              <a:t>Renewing sense of commitment to social action</a:t>
            </a:r>
            <a:endParaRPr lang="en-CA" sz="240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Future Contact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4864"/>
            <a:ext cx="9144000" cy="3886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Joanna Ochocka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Centre for Community Based Research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73 King Street West, Suite 300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Kitchener, ON, Canada N2G 1A7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Phone:  (519) 741-1318 Fax:  (519) 741-8262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E-mail:  </a:t>
            </a:r>
            <a:r>
              <a:rPr lang="en-US" sz="2400" dirty="0" smtClean="0">
                <a:hlinkClick r:id="rId2"/>
              </a:rPr>
              <a:t>joanna@communitybasedresearch.ca</a:t>
            </a:r>
            <a:endParaRPr lang="en-US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Website: </a:t>
            </a:r>
            <a:r>
              <a:rPr lang="en-US" sz="2400" dirty="0" smtClean="0">
                <a:hlinkClick r:id="rId3"/>
              </a:rPr>
              <a:t>www.communitybasedresearch.ca</a:t>
            </a:r>
            <a:endParaRPr lang="en-US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102</TotalTime>
  <Words>388</Words>
  <Application>Microsoft Office PowerPoint</Application>
  <PresentationFormat>On-screen Show (4:3)</PresentationFormat>
  <Paragraphs>58</Paragraphs>
  <Slides>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Bitmap Image</vt:lpstr>
      <vt:lpstr>The Evolution and Impacts of the CUExpo Movement</vt:lpstr>
      <vt:lpstr>Centre for Community Based Research</vt:lpstr>
      <vt:lpstr>Motivations for CUExpo 2011:  My Recollections </vt:lpstr>
      <vt:lpstr>A Brief Summary of the “Facts”: CUExpo 2011</vt:lpstr>
      <vt:lpstr>Reflections on Impacts and Outcomes</vt:lpstr>
      <vt:lpstr>Future Contact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and Impacts of the CUexpo Movement</dc:title>
  <dc:creator>Joanna</dc:creator>
  <cp:lastModifiedBy>Joanna</cp:lastModifiedBy>
  <cp:revision>18</cp:revision>
  <dcterms:created xsi:type="dcterms:W3CDTF">2013-05-31T14:50:38Z</dcterms:created>
  <dcterms:modified xsi:type="dcterms:W3CDTF">2013-06-10T13:19:23Z</dcterms:modified>
</cp:coreProperties>
</file>