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7" r:id="rId3"/>
    <p:sldId id="257" r:id="rId4"/>
    <p:sldId id="258" r:id="rId5"/>
    <p:sldId id="259" r:id="rId6"/>
    <p:sldId id="260" r:id="rId7"/>
    <p:sldId id="284" r:id="rId8"/>
    <p:sldId id="261" r:id="rId9"/>
    <p:sldId id="263" r:id="rId10"/>
    <p:sldId id="285" r:id="rId11"/>
    <p:sldId id="272" r:id="rId12"/>
    <p:sldId id="286" r:id="rId13"/>
    <p:sldId id="267" r:id="rId14"/>
    <p:sldId id="287" r:id="rId15"/>
    <p:sldId id="288" r:id="rId16"/>
    <p:sldId id="273" r:id="rId17"/>
    <p:sldId id="289" r:id="rId18"/>
    <p:sldId id="264" r:id="rId19"/>
    <p:sldId id="282" r:id="rId20"/>
    <p:sldId id="278" r:id="rId21"/>
    <p:sldId id="279" r:id="rId22"/>
    <p:sldId id="269" r:id="rId23"/>
    <p:sldId id="276" r:id="rId24"/>
    <p:sldId id="290" r:id="rId25"/>
    <p:sldId id="268" r:id="rId26"/>
    <p:sldId id="291" r:id="rId27"/>
    <p:sldId id="270" r:id="rId28"/>
    <p:sldId id="275" r:id="rId29"/>
    <p:sldId id="280" r:id="rId30"/>
    <p:sldId id="292" r:id="rId31"/>
    <p:sldId id="274" r:id="rId32"/>
    <p:sldId id="265" r:id="rId33"/>
    <p:sldId id="294" r:id="rId34"/>
    <p:sldId id="293" r:id="rId35"/>
    <p:sldId id="277" r:id="rId36"/>
    <p:sldId id="296" r:id="rId37"/>
    <p:sldId id="295" r:id="rId38"/>
    <p:sldId id="271" r:id="rId39"/>
    <p:sldId id="281" r:id="rId40"/>
    <p:sldId id="28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D5B0"/>
    <a:srgbClr val="A1D6D0"/>
    <a:srgbClr val="18D6B2"/>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8301" autoAdjust="0"/>
  </p:normalViewPr>
  <p:slideViewPr>
    <p:cSldViewPr snapToGrid="0">
      <p:cViewPr varScale="1">
        <p:scale>
          <a:sx n="91" d="100"/>
          <a:sy n="91" d="100"/>
        </p:scale>
        <p:origin x="-1350" y="-96"/>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4515F-86D2-4D3C-BC57-3F708AB0E7F8}" type="datetimeFigureOut">
              <a:rPr lang="en-CA" smtClean="0"/>
              <a:t>07/06/2016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8DA2D-CA87-49EE-8DC6-BB388689AE5A}" type="slidenum">
              <a:rPr lang="en-CA" smtClean="0"/>
              <a:t>‹#›</a:t>
            </a:fld>
            <a:endParaRPr lang="en-CA"/>
          </a:p>
        </p:txBody>
      </p:sp>
    </p:spTree>
    <p:extLst>
      <p:ext uri="{BB962C8B-B14F-4D97-AF65-F5344CB8AC3E}">
        <p14:creationId xmlns:p14="http://schemas.microsoft.com/office/powerpoint/2010/main" val="3790980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Presented at APLA Annual Conference, on May</a:t>
            </a:r>
            <a:r>
              <a:rPr lang="en-CA" baseline="0" dirty="0" smtClean="0"/>
              <a:t> 30</a:t>
            </a:r>
            <a:r>
              <a:rPr lang="en-CA" dirty="0" smtClean="0"/>
              <a:t>, 2016 in Halifax, NS</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a:t>
            </a:fld>
            <a:endParaRPr lang="en-CA"/>
          </a:p>
        </p:txBody>
      </p:sp>
    </p:spTree>
    <p:extLst>
      <p:ext uri="{BB962C8B-B14F-4D97-AF65-F5344CB8AC3E}">
        <p14:creationId xmlns:p14="http://schemas.microsoft.com/office/powerpoint/2010/main" val="801180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First category of Yaks I observed were Yaks that although they may reference the library, really aren’t super helpful</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10</a:t>
            </a:fld>
            <a:endParaRPr lang="en-CA"/>
          </a:p>
        </p:txBody>
      </p:sp>
    </p:spTree>
    <p:extLst>
      <p:ext uri="{BB962C8B-B14F-4D97-AF65-F5344CB8AC3E}">
        <p14:creationId xmlns:p14="http://schemas.microsoft.com/office/powerpoint/2010/main" val="1706029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aseline="0" dirty="0" smtClean="0"/>
              <a:t>like shout-outs to library cuties</a:t>
            </a:r>
          </a:p>
          <a:p>
            <a:pPr marL="171450" indent="-171450">
              <a:buFont typeface="Arial" panose="020B0604020202020204" pitchFamily="34" charset="0"/>
              <a:buChar char="•"/>
            </a:pPr>
            <a:r>
              <a:rPr lang="en-CA" baseline="0" dirty="0" smtClean="0"/>
              <a:t>Keep in mind, they’re not all gems</a:t>
            </a:r>
          </a:p>
        </p:txBody>
      </p:sp>
      <p:sp>
        <p:nvSpPr>
          <p:cNvPr id="4" name="Slide Number Placeholder 3"/>
          <p:cNvSpPr>
            <a:spLocks noGrp="1"/>
          </p:cNvSpPr>
          <p:nvPr>
            <p:ph type="sldNum" sz="quarter" idx="10"/>
          </p:nvPr>
        </p:nvSpPr>
        <p:spPr/>
        <p:txBody>
          <a:bodyPr/>
          <a:lstStyle/>
          <a:p>
            <a:fld id="{EED8DA2D-CA87-49EE-8DC6-BB388689AE5A}" type="slidenum">
              <a:rPr lang="en-CA" smtClean="0"/>
              <a:t>11</a:t>
            </a:fld>
            <a:endParaRPr lang="en-CA"/>
          </a:p>
        </p:txBody>
      </p:sp>
    </p:spTree>
    <p:extLst>
      <p:ext uri="{BB962C8B-B14F-4D97-AF65-F5344CB8AC3E}">
        <p14:creationId xmlns:p14="http://schemas.microsoft.com/office/powerpoint/2010/main" val="2782453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some are just funny</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13</a:t>
            </a:fld>
            <a:endParaRPr lang="en-CA"/>
          </a:p>
        </p:txBody>
      </p:sp>
    </p:spTree>
    <p:extLst>
      <p:ext uri="{BB962C8B-B14F-4D97-AF65-F5344CB8AC3E}">
        <p14:creationId xmlns:p14="http://schemas.microsoft.com/office/powerpoint/2010/main" val="973625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But its interesting to realize that the library is an important part</a:t>
            </a:r>
            <a:r>
              <a:rPr lang="en-CA" baseline="0" dirty="0" smtClean="0"/>
              <a:t> of campus life, because it does get yakked about a lot</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14</a:t>
            </a:fld>
            <a:endParaRPr lang="en-CA"/>
          </a:p>
        </p:txBody>
      </p:sp>
    </p:spTree>
    <p:extLst>
      <p:ext uri="{BB962C8B-B14F-4D97-AF65-F5344CB8AC3E}">
        <p14:creationId xmlns:p14="http://schemas.microsoft.com/office/powerpoint/2010/main" val="2089198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On the flip side of that –</a:t>
            </a:r>
            <a:r>
              <a:rPr lang="en-CA" baseline="0" dirty="0" smtClean="0"/>
              <a:t> other yaks </a:t>
            </a:r>
            <a:r>
              <a:rPr lang="en-CA" dirty="0" smtClean="0"/>
              <a:t>are serious and can </a:t>
            </a:r>
            <a:r>
              <a:rPr lang="en-CA" baseline="0" dirty="0" smtClean="0"/>
              <a:t>tell us a lot about the mental state of our students and when they are feeling particularly stressed or overwhelmed</a:t>
            </a:r>
            <a:endParaRPr lang="en-CA" dirty="0" smtClean="0"/>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15</a:t>
            </a:fld>
            <a:endParaRPr lang="en-CA"/>
          </a:p>
        </p:txBody>
      </p:sp>
    </p:spTree>
    <p:extLst>
      <p:ext uri="{BB962C8B-B14F-4D97-AF65-F5344CB8AC3E}">
        <p14:creationId xmlns:p14="http://schemas.microsoft.com/office/powerpoint/2010/main" val="76505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Especially towards</a:t>
            </a:r>
            <a:r>
              <a:rPr lang="en-CA" baseline="0" dirty="0" smtClean="0"/>
              <a:t> the end of semester</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16</a:t>
            </a:fld>
            <a:endParaRPr lang="en-CA"/>
          </a:p>
        </p:txBody>
      </p:sp>
    </p:spTree>
    <p:extLst>
      <p:ext uri="{BB962C8B-B14F-4D97-AF65-F5344CB8AC3E}">
        <p14:creationId xmlns:p14="http://schemas.microsoft.com/office/powerpoint/2010/main" val="840390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Many of the yaks are people asking questions about the library</a:t>
            </a:r>
          </a:p>
          <a:p>
            <a:r>
              <a:rPr lang="en-CA" dirty="0" smtClean="0"/>
              <a:t>I was really surprised at</a:t>
            </a:r>
            <a:r>
              <a:rPr lang="en-CA" baseline="0" dirty="0" smtClean="0"/>
              <a:t> how frequently </a:t>
            </a:r>
            <a:r>
              <a:rPr lang="en-CA" baseline="0" dirty="0" err="1" smtClean="0"/>
              <a:t>Yik</a:t>
            </a:r>
            <a:r>
              <a:rPr lang="en-CA" baseline="0" dirty="0" smtClean="0"/>
              <a:t> Yak is used this way</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17</a:t>
            </a:fld>
            <a:endParaRPr lang="en-CA"/>
          </a:p>
        </p:txBody>
      </p:sp>
    </p:spTree>
    <p:extLst>
      <p:ext uri="{BB962C8B-B14F-4D97-AF65-F5344CB8AC3E}">
        <p14:creationId xmlns:p14="http://schemas.microsoft.com/office/powerpoint/2010/main" val="202517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Questions</a:t>
            </a:r>
            <a:r>
              <a:rPr lang="en-CA" baseline="0" dirty="0" smtClean="0"/>
              <a:t> about </a:t>
            </a:r>
            <a:r>
              <a:rPr lang="en-CA" dirty="0" smtClean="0"/>
              <a:t>Library hours being</a:t>
            </a:r>
            <a:r>
              <a:rPr lang="en-CA" baseline="0" dirty="0" smtClean="0"/>
              <a:t> the most popular</a:t>
            </a:r>
            <a:endParaRPr lang="en-CA" dirty="0" smtClean="0"/>
          </a:p>
        </p:txBody>
      </p:sp>
      <p:sp>
        <p:nvSpPr>
          <p:cNvPr id="4" name="Slide Number Placeholder 3"/>
          <p:cNvSpPr>
            <a:spLocks noGrp="1"/>
          </p:cNvSpPr>
          <p:nvPr>
            <p:ph type="sldNum" sz="quarter" idx="10"/>
          </p:nvPr>
        </p:nvSpPr>
        <p:spPr/>
        <p:txBody>
          <a:bodyPr/>
          <a:lstStyle/>
          <a:p>
            <a:fld id="{EED8DA2D-CA87-49EE-8DC6-BB388689AE5A}" type="slidenum">
              <a:rPr lang="en-CA" smtClean="0"/>
              <a:t>18</a:t>
            </a:fld>
            <a:endParaRPr lang="en-CA"/>
          </a:p>
        </p:txBody>
      </p:sp>
    </p:spTree>
    <p:extLst>
      <p:ext uri="{BB962C8B-B14F-4D97-AF65-F5344CB8AC3E}">
        <p14:creationId xmlns:p14="http://schemas.microsoft.com/office/powerpoint/2010/main" val="1164451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I like how the wrong answer got </a:t>
            </a:r>
            <a:r>
              <a:rPr lang="en-CA" dirty="0" err="1" smtClean="0"/>
              <a:t>downvoted</a:t>
            </a:r>
            <a:r>
              <a:rPr lang="en-CA" dirty="0" smtClean="0"/>
              <a:t> and corrected by other </a:t>
            </a:r>
            <a:r>
              <a:rPr lang="en-CA" dirty="0" err="1" smtClean="0"/>
              <a:t>Yik</a:t>
            </a:r>
            <a:r>
              <a:rPr lang="en-CA" dirty="0" smtClean="0"/>
              <a:t> Yak users</a:t>
            </a:r>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 community is quick to answer questions, and surprisingly accurately</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19</a:t>
            </a:fld>
            <a:endParaRPr lang="en-CA"/>
          </a:p>
        </p:txBody>
      </p:sp>
    </p:spTree>
    <p:extLst>
      <p:ext uri="{BB962C8B-B14F-4D97-AF65-F5344CB8AC3E}">
        <p14:creationId xmlns:p14="http://schemas.microsoft.com/office/powerpoint/2010/main" val="240582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particularly curious about the library workers taking stats</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20</a:t>
            </a:fld>
            <a:endParaRPr lang="en-CA"/>
          </a:p>
        </p:txBody>
      </p:sp>
    </p:spTree>
    <p:extLst>
      <p:ext uri="{BB962C8B-B14F-4D97-AF65-F5344CB8AC3E}">
        <p14:creationId xmlns:p14="http://schemas.microsoft.com/office/powerpoint/2010/main" val="57422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-Grenfell</a:t>
            </a:r>
            <a:r>
              <a:rPr lang="en-US" baseline="0" dirty="0" smtClean="0"/>
              <a:t> Campus is on the West coast of NL in Corner Brook (about 8 hours away from the St. John's Campus) </a:t>
            </a:r>
          </a:p>
          <a:p>
            <a:r>
              <a:rPr lang="en-US" baseline="0" dirty="0" smtClean="0"/>
              <a:t>-approximately 1200 students</a:t>
            </a:r>
          </a:p>
          <a:p>
            <a:r>
              <a:rPr lang="en-US" baseline="0" dirty="0" smtClean="0"/>
              <a:t>-Grenfell Library has Facebook, Twitter, Instagram, Pinterest, &amp; Flickr, and MUN Libraries has a YouTube channel</a:t>
            </a:r>
            <a:endParaRPr lang="en-US" dirty="0"/>
          </a:p>
        </p:txBody>
      </p:sp>
      <p:sp>
        <p:nvSpPr>
          <p:cNvPr id="4" name="Slide Number Placeholder 3"/>
          <p:cNvSpPr>
            <a:spLocks noGrp="1"/>
          </p:cNvSpPr>
          <p:nvPr>
            <p:ph type="sldNum" sz="quarter" idx="10"/>
          </p:nvPr>
        </p:nvSpPr>
        <p:spPr/>
        <p:txBody>
          <a:bodyPr/>
          <a:lstStyle/>
          <a:p>
            <a:fld id="{EED8DA2D-CA87-49EE-8DC6-BB388689AE5A}" type="slidenum">
              <a:rPr lang="en-CA" smtClean="0"/>
              <a:t>2</a:t>
            </a:fld>
            <a:endParaRPr lang="en-CA"/>
          </a:p>
        </p:txBody>
      </p:sp>
    </p:spTree>
    <p:extLst>
      <p:ext uri="{BB962C8B-B14F-4D97-AF65-F5344CB8AC3E}">
        <p14:creationId xmlns:p14="http://schemas.microsoft.com/office/powerpoint/2010/main" val="1261778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third example, a </a:t>
            </a:r>
            <a:r>
              <a:rPr lang="en-CA" dirty="0" err="1" smtClean="0"/>
              <a:t>Yik</a:t>
            </a:r>
            <a:r>
              <a:rPr lang="en-CA" dirty="0" smtClean="0"/>
              <a:t> Yak user suggests the library’s Staple Station</a:t>
            </a:r>
            <a:r>
              <a:rPr lang="en-CA" baseline="0" dirty="0" smtClean="0"/>
              <a:t> where they can access free supplies!</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21</a:t>
            </a:fld>
            <a:endParaRPr lang="en-CA"/>
          </a:p>
        </p:txBody>
      </p:sp>
    </p:spTree>
    <p:extLst>
      <p:ext uri="{BB962C8B-B14F-4D97-AF65-F5344CB8AC3E}">
        <p14:creationId xmlns:p14="http://schemas.microsoft.com/office/powerpoint/2010/main" val="2085417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lots</a:t>
            </a:r>
            <a:r>
              <a:rPr lang="en-CA" baseline="0" dirty="0" smtClean="0"/>
              <a:t> of questions about the very important topic of free snacks</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22</a:t>
            </a:fld>
            <a:endParaRPr lang="en-CA"/>
          </a:p>
        </p:txBody>
      </p:sp>
    </p:spTree>
    <p:extLst>
      <p:ext uri="{BB962C8B-B14F-4D97-AF65-F5344CB8AC3E}">
        <p14:creationId xmlns:p14="http://schemas.microsoft.com/office/powerpoint/2010/main" val="1637132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Again, the questions get answered</a:t>
            </a:r>
          </a:p>
          <a:p>
            <a:r>
              <a:rPr lang="en-CA" dirty="0" smtClean="0"/>
              <a:t>One </a:t>
            </a:r>
            <a:r>
              <a:rPr lang="en-CA" dirty="0" err="1" smtClean="0"/>
              <a:t>Yik</a:t>
            </a:r>
            <a:r>
              <a:rPr lang="en-CA" dirty="0" smtClean="0"/>
              <a:t> Yak user actually took a photo</a:t>
            </a:r>
            <a:r>
              <a:rPr lang="en-CA" baseline="0" dirty="0" smtClean="0"/>
              <a:t> of one of our posters to settle the question</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23</a:t>
            </a:fld>
            <a:endParaRPr lang="en-CA"/>
          </a:p>
        </p:txBody>
      </p:sp>
    </p:spTree>
    <p:extLst>
      <p:ext uri="{BB962C8B-B14F-4D97-AF65-F5344CB8AC3E}">
        <p14:creationId xmlns:p14="http://schemas.microsoft.com/office/powerpoint/2010/main" val="2035202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Sometimes</a:t>
            </a:r>
            <a:r>
              <a:rPr lang="en-CA" baseline="0" dirty="0" smtClean="0"/>
              <a:t> there’s suggestions or comments </a:t>
            </a:r>
          </a:p>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err="1" smtClean="0"/>
              <a:t>Yik</a:t>
            </a:r>
            <a:r>
              <a:rPr lang="en-CA" baseline="0" dirty="0" smtClean="0"/>
              <a:t> yak can be like a virtual suggestion box</a:t>
            </a:r>
            <a:endParaRPr lang="en-CA" dirty="0" smtClean="0"/>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24</a:t>
            </a:fld>
            <a:endParaRPr lang="en-CA"/>
          </a:p>
        </p:txBody>
      </p:sp>
    </p:spTree>
    <p:extLst>
      <p:ext uri="{BB962C8B-B14F-4D97-AF65-F5344CB8AC3E}">
        <p14:creationId xmlns:p14="http://schemas.microsoft.com/office/powerpoint/2010/main" val="3813277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Yaks about the temperature were very helpful as we were accessing the building’s heating and cooling system at the time</a:t>
            </a:r>
          </a:p>
          <a:p>
            <a:r>
              <a:rPr lang="en-CA" baseline="0" dirty="0" smtClean="0"/>
              <a:t>I was supposed to report times when the temperature was too hot or too cold to facilities and this was a great way to monitor how students were feeling about the climate control in our space </a:t>
            </a:r>
          </a:p>
          <a:p>
            <a:endParaRPr lang="en-CA" baseline="0" dirty="0" smtClean="0"/>
          </a:p>
        </p:txBody>
      </p:sp>
      <p:sp>
        <p:nvSpPr>
          <p:cNvPr id="4" name="Slide Number Placeholder 3"/>
          <p:cNvSpPr>
            <a:spLocks noGrp="1"/>
          </p:cNvSpPr>
          <p:nvPr>
            <p:ph type="sldNum" sz="quarter" idx="10"/>
          </p:nvPr>
        </p:nvSpPr>
        <p:spPr/>
        <p:txBody>
          <a:bodyPr/>
          <a:lstStyle/>
          <a:p>
            <a:fld id="{EED8DA2D-CA87-49EE-8DC6-BB388689AE5A}" type="slidenum">
              <a:rPr lang="en-CA" smtClean="0"/>
              <a:t>25</a:t>
            </a:fld>
            <a:endParaRPr lang="en-CA"/>
          </a:p>
        </p:txBody>
      </p:sp>
    </p:spTree>
    <p:extLst>
      <p:ext uri="{BB962C8B-B14F-4D97-AF65-F5344CB8AC3E}">
        <p14:creationId xmlns:p14="http://schemas.microsoft.com/office/powerpoint/2010/main" val="88212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And of course you see criticism</a:t>
            </a:r>
            <a:r>
              <a:rPr lang="en-CA" baseline="0" dirty="0" smtClean="0"/>
              <a:t> and negative comments – that’s a part of it</a:t>
            </a:r>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26</a:t>
            </a:fld>
            <a:endParaRPr lang="en-CA"/>
          </a:p>
        </p:txBody>
      </p:sp>
    </p:spTree>
    <p:extLst>
      <p:ext uri="{BB962C8B-B14F-4D97-AF65-F5344CB8AC3E}">
        <p14:creationId xmlns:p14="http://schemas.microsoft.com/office/powerpoint/2010/main" val="1981475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All of ours are about noise and are usually students complaining about other specific students </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27</a:t>
            </a:fld>
            <a:endParaRPr lang="en-CA"/>
          </a:p>
        </p:txBody>
      </p:sp>
    </p:spTree>
    <p:extLst>
      <p:ext uri="{BB962C8B-B14F-4D97-AF65-F5344CB8AC3E}">
        <p14:creationId xmlns:p14="http://schemas.microsoft.com/office/powerpoint/2010/main" val="3643139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What frequently happens with this type of complaint (someone yakking about noise) is a whole comment chain starts with students defending the library, reminding the person of our noise policy (third floor our silent study floor) </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28</a:t>
            </a:fld>
            <a:endParaRPr lang="en-CA"/>
          </a:p>
        </p:txBody>
      </p:sp>
    </p:spTree>
    <p:extLst>
      <p:ext uri="{BB962C8B-B14F-4D97-AF65-F5344CB8AC3E}">
        <p14:creationId xmlns:p14="http://schemas.microsoft.com/office/powerpoint/2010/main" val="15407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sometimes students will suggest going to library staff to resolve it</a:t>
            </a:r>
          </a:p>
          <a:p>
            <a:r>
              <a:rPr lang="en-CA" dirty="0" smtClean="0"/>
              <a:t>It was often a good opportunity for</a:t>
            </a:r>
            <a:r>
              <a:rPr lang="en-CA" baseline="0" dirty="0" smtClean="0"/>
              <a:t> us to address noise issues</a:t>
            </a:r>
          </a:p>
          <a:p>
            <a:r>
              <a:rPr lang="en-CA" baseline="0" dirty="0" smtClean="0"/>
              <a:t>We would see the Yak and could then try to locate and approach that person (remind them of out rules about cell phones, etc..)</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29</a:t>
            </a:fld>
            <a:endParaRPr lang="en-CA"/>
          </a:p>
        </p:txBody>
      </p:sp>
    </p:spTree>
    <p:extLst>
      <p:ext uri="{BB962C8B-B14F-4D97-AF65-F5344CB8AC3E}">
        <p14:creationId xmlns:p14="http://schemas.microsoft.com/office/powerpoint/2010/main" val="4051131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But</a:t>
            </a:r>
            <a:r>
              <a:rPr lang="en-CA" baseline="0" dirty="0" smtClean="0"/>
              <a:t> many of the yaks were also really positive feedback!</a:t>
            </a:r>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30</a:t>
            </a:fld>
            <a:endParaRPr lang="en-CA"/>
          </a:p>
        </p:txBody>
      </p:sp>
    </p:spTree>
    <p:extLst>
      <p:ext uri="{BB962C8B-B14F-4D97-AF65-F5344CB8AC3E}">
        <p14:creationId xmlns:p14="http://schemas.microsoft.com/office/powerpoint/2010/main" val="3888391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is </a:t>
            </a:r>
            <a:r>
              <a:rPr lang="en-CA" dirty="0" err="1" smtClean="0"/>
              <a:t>Yik</a:t>
            </a:r>
            <a:r>
              <a:rPr lang="en-CA" dirty="0" smtClean="0"/>
              <a:t> Yak?</a:t>
            </a:r>
          </a:p>
          <a:p>
            <a:endParaRPr lang="en-CA" dirty="0" smtClean="0"/>
          </a:p>
          <a:p>
            <a:r>
              <a:rPr lang="en-CA" dirty="0" smtClean="0"/>
              <a:t>-Free</a:t>
            </a:r>
            <a:r>
              <a:rPr lang="en-CA" baseline="0" dirty="0" smtClean="0"/>
              <a:t> app for your phone available for iOS and Android (not blackberry)</a:t>
            </a:r>
          </a:p>
          <a:p>
            <a:r>
              <a:rPr lang="en-CA" dirty="0" smtClean="0">
                <a:effectLst/>
              </a:rPr>
              <a:t>-released in November 2013</a:t>
            </a:r>
          </a:p>
          <a:p>
            <a:r>
              <a:rPr lang="en-CA" dirty="0" smtClean="0">
                <a:effectLst/>
              </a:rPr>
              <a:t>-Developed by two 23 year old recent university grads</a:t>
            </a:r>
          </a:p>
        </p:txBody>
      </p:sp>
      <p:sp>
        <p:nvSpPr>
          <p:cNvPr id="4" name="Slide Number Placeholder 3"/>
          <p:cNvSpPr>
            <a:spLocks noGrp="1"/>
          </p:cNvSpPr>
          <p:nvPr>
            <p:ph type="sldNum" sz="quarter" idx="10"/>
          </p:nvPr>
        </p:nvSpPr>
        <p:spPr/>
        <p:txBody>
          <a:bodyPr/>
          <a:lstStyle/>
          <a:p>
            <a:fld id="{EED8DA2D-CA87-49EE-8DC6-BB388689AE5A}" type="slidenum">
              <a:rPr lang="en-CA" smtClean="0"/>
              <a:t>3</a:t>
            </a:fld>
            <a:endParaRPr lang="en-CA"/>
          </a:p>
        </p:txBody>
      </p:sp>
    </p:spTree>
    <p:extLst>
      <p:ext uri="{BB962C8B-B14F-4D97-AF65-F5344CB8AC3E}">
        <p14:creationId xmlns:p14="http://schemas.microsoft.com/office/powerpoint/2010/main" val="3803825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What students yak about can provide information about what programs or services are really successful with students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For example -They especially love free food</a:t>
            </a:r>
            <a:endParaRPr lang="en-CA" dirty="0" smtClean="0"/>
          </a:p>
          <a:p>
            <a:pPr marL="171450" indent="-171450">
              <a:buFont typeface="Arial" panose="020B0604020202020204" pitchFamily="34" charset="0"/>
              <a:buChar char="•"/>
            </a:pPr>
            <a:r>
              <a:rPr lang="en-CA" dirty="0" smtClean="0"/>
              <a:t>Even took a photo of the dietician’s booth we had at end of semester</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31</a:t>
            </a:fld>
            <a:endParaRPr lang="en-CA"/>
          </a:p>
        </p:txBody>
      </p:sp>
    </p:spTree>
    <p:extLst>
      <p:ext uri="{BB962C8B-B14F-4D97-AF65-F5344CB8AC3E}">
        <p14:creationId xmlns:p14="http://schemas.microsoft.com/office/powerpoint/2010/main" val="2648906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Positive</a:t>
            </a:r>
            <a:r>
              <a:rPr lang="en-CA" baseline="0" dirty="0" smtClean="0"/>
              <a:t> yak about Super Sunday program</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32</a:t>
            </a:fld>
            <a:endParaRPr lang="en-CA"/>
          </a:p>
        </p:txBody>
      </p:sp>
    </p:spTree>
    <p:extLst>
      <p:ext uri="{BB962C8B-B14F-4D97-AF65-F5344CB8AC3E}">
        <p14:creationId xmlns:p14="http://schemas.microsoft.com/office/powerpoint/2010/main" val="4160935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They really liked our holiday decorations</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33</a:t>
            </a:fld>
            <a:endParaRPr lang="en-CA"/>
          </a:p>
        </p:txBody>
      </p:sp>
    </p:spTree>
    <p:extLst>
      <p:ext uri="{BB962C8B-B14F-4D97-AF65-F5344CB8AC3E}">
        <p14:creationId xmlns:p14="http://schemas.microsoft.com/office/powerpoint/2010/main" val="24138804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Lots of yaks about our chocolate</a:t>
            </a:r>
            <a:r>
              <a:rPr lang="en-CA" baseline="0" dirty="0" smtClean="0"/>
              <a:t> </a:t>
            </a:r>
            <a:r>
              <a:rPr lang="en-CA" dirty="0" err="1" smtClean="0"/>
              <a:t>easter</a:t>
            </a:r>
            <a:r>
              <a:rPr lang="en-CA" dirty="0" smtClean="0"/>
              <a:t> egg  hunt in the stacks</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34</a:t>
            </a:fld>
            <a:endParaRPr lang="en-CA"/>
          </a:p>
        </p:txBody>
      </p:sp>
    </p:spTree>
    <p:extLst>
      <p:ext uri="{BB962C8B-B14F-4D97-AF65-F5344CB8AC3E}">
        <p14:creationId xmlns:p14="http://schemas.microsoft.com/office/powerpoint/2010/main" val="2696731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Positive</a:t>
            </a:r>
            <a:r>
              <a:rPr lang="en-CA" baseline="0" dirty="0" smtClean="0"/>
              <a:t> yaks about the therapy dog visits</a:t>
            </a:r>
            <a:endParaRPr lang="en-CA" dirty="0" smtClean="0"/>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35</a:t>
            </a:fld>
            <a:endParaRPr lang="en-CA"/>
          </a:p>
        </p:txBody>
      </p:sp>
    </p:spTree>
    <p:extLst>
      <p:ext uri="{BB962C8B-B14F-4D97-AF65-F5344CB8AC3E}">
        <p14:creationId xmlns:p14="http://schemas.microsoft.com/office/powerpoint/2010/main" val="1331056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 yak about the library’s therapy guinea pigs</a:t>
            </a:r>
            <a:endParaRPr lang="en-US" dirty="0"/>
          </a:p>
        </p:txBody>
      </p:sp>
      <p:sp>
        <p:nvSpPr>
          <p:cNvPr id="4" name="Slide Number Placeholder 3"/>
          <p:cNvSpPr>
            <a:spLocks noGrp="1"/>
          </p:cNvSpPr>
          <p:nvPr>
            <p:ph type="sldNum" sz="quarter" idx="10"/>
          </p:nvPr>
        </p:nvSpPr>
        <p:spPr/>
        <p:txBody>
          <a:bodyPr/>
          <a:lstStyle/>
          <a:p>
            <a:fld id="{EED8DA2D-CA87-49EE-8DC6-BB388689AE5A}" type="slidenum">
              <a:rPr lang="en-CA" smtClean="0"/>
              <a:t>36</a:t>
            </a:fld>
            <a:endParaRPr lang="en-CA"/>
          </a:p>
        </p:txBody>
      </p:sp>
    </p:spTree>
    <p:extLst>
      <p:ext uri="{BB962C8B-B14F-4D97-AF65-F5344CB8AC3E}">
        <p14:creationId xmlns:p14="http://schemas.microsoft.com/office/powerpoint/2010/main" val="896842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a:t>
            </a:r>
            <a:r>
              <a:rPr lang="en-US" dirty="0" err="1" smtClean="0"/>
              <a:t>Yik</a:t>
            </a:r>
            <a:r>
              <a:rPr lang="en-US" dirty="0" smtClean="0"/>
              <a:t> Yak user was promoting our Happy Lights for us!</a:t>
            </a:r>
            <a:endParaRPr lang="en-US" dirty="0"/>
          </a:p>
        </p:txBody>
      </p:sp>
      <p:sp>
        <p:nvSpPr>
          <p:cNvPr id="4" name="Slide Number Placeholder 3"/>
          <p:cNvSpPr>
            <a:spLocks noGrp="1"/>
          </p:cNvSpPr>
          <p:nvPr>
            <p:ph type="sldNum" sz="quarter" idx="10"/>
          </p:nvPr>
        </p:nvSpPr>
        <p:spPr/>
        <p:txBody>
          <a:bodyPr/>
          <a:lstStyle/>
          <a:p>
            <a:fld id="{EED8DA2D-CA87-49EE-8DC6-BB388689AE5A}" type="slidenum">
              <a:rPr lang="en-CA" smtClean="0"/>
              <a:t>37</a:t>
            </a:fld>
            <a:endParaRPr lang="en-CA"/>
          </a:p>
        </p:txBody>
      </p:sp>
    </p:spTree>
    <p:extLst>
      <p:ext uri="{BB962C8B-B14F-4D97-AF65-F5344CB8AC3E}">
        <p14:creationId xmlns:p14="http://schemas.microsoft.com/office/powerpoint/2010/main" val="2623054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Positive</a:t>
            </a:r>
            <a:r>
              <a:rPr lang="en-CA" baseline="0" dirty="0" smtClean="0"/>
              <a:t> yaks about specific library staff</a:t>
            </a:r>
            <a:endParaRPr lang="en-CA" dirty="0" smtClean="0"/>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38</a:t>
            </a:fld>
            <a:endParaRPr lang="en-CA"/>
          </a:p>
        </p:txBody>
      </p:sp>
    </p:spTree>
    <p:extLst>
      <p:ext uri="{BB962C8B-B14F-4D97-AF65-F5344CB8AC3E}">
        <p14:creationId xmlns:p14="http://schemas.microsoft.com/office/powerpoint/2010/main" val="24715673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Positive yaks that can remind you that everything you do is appreciated </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39</a:t>
            </a:fld>
            <a:endParaRPr lang="en-CA"/>
          </a:p>
        </p:txBody>
      </p:sp>
    </p:spTree>
    <p:extLst>
      <p:ext uri="{BB962C8B-B14F-4D97-AF65-F5344CB8AC3E}">
        <p14:creationId xmlns:p14="http://schemas.microsoft.com/office/powerpoint/2010/main" val="953676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Now</a:t>
            </a:r>
            <a:r>
              <a:rPr lang="en-CA" baseline="0" dirty="0" smtClean="0"/>
              <a:t> I hope you’re curious to know what everyone’s </a:t>
            </a:r>
            <a:r>
              <a:rPr lang="en-CA" baseline="0" dirty="0" err="1" smtClean="0"/>
              <a:t>yakkin</a:t>
            </a:r>
            <a:r>
              <a:rPr lang="en-CA" baseline="0" dirty="0" smtClean="0"/>
              <a:t> about you!</a:t>
            </a:r>
          </a:p>
          <a:p>
            <a:r>
              <a:rPr lang="en-CA" baseline="0" dirty="0" smtClean="0"/>
              <a:t>I’d really encourage you to get on </a:t>
            </a:r>
            <a:r>
              <a:rPr lang="en-CA" baseline="0" dirty="0" err="1" smtClean="0"/>
              <a:t>Yik</a:t>
            </a:r>
            <a:r>
              <a:rPr lang="en-CA" baseline="0" dirty="0" smtClean="0"/>
              <a:t> Yak and see what your library users are saying about you</a:t>
            </a:r>
          </a:p>
          <a:p>
            <a:r>
              <a:rPr lang="en-CA" baseline="0" dirty="0" smtClean="0"/>
              <a:t>It’s a unique way to gain insight into how people are using your library, what they really think of your space, your services, and it gives you a chance to Yak back!</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40</a:t>
            </a:fld>
            <a:endParaRPr lang="en-CA"/>
          </a:p>
        </p:txBody>
      </p:sp>
    </p:spTree>
    <p:extLst>
      <p:ext uri="{BB962C8B-B14F-4D97-AF65-F5344CB8AC3E}">
        <p14:creationId xmlns:p14="http://schemas.microsoft.com/office/powerpoint/2010/main" val="261377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Allows you to anonymously post comments or “yaks” or </a:t>
            </a:r>
            <a:r>
              <a:rPr lang="en-CA" dirty="0" smtClean="0"/>
              <a:t>200-character messages </a:t>
            </a:r>
            <a:r>
              <a:rPr lang="en-CA" baseline="0" dirty="0" smtClean="0"/>
              <a:t>that can be seen by anyone else with </a:t>
            </a:r>
            <a:r>
              <a:rPr lang="en-CA" baseline="0" dirty="0" err="1" smtClean="0"/>
              <a:t>Yik</a:t>
            </a:r>
            <a:r>
              <a:rPr lang="en-CA" baseline="0" dirty="0" smtClean="0"/>
              <a:t> Yak within a 5 mile radius (8 km)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err="1" smtClean="0"/>
              <a:t>Yik</a:t>
            </a:r>
            <a:r>
              <a:rPr lang="en-CA" baseline="0" dirty="0" smtClean="0"/>
              <a:t> Yak only has your phone number (not visible to anyone)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Completely anonymous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Get a live feed of what people are saying around you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Similar to an online bulletin board where people can anonymously post things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Yaks expire – you only see the most recent (depending on how active your </a:t>
            </a:r>
            <a:r>
              <a:rPr lang="en-CA" baseline="0" dirty="0" err="1" smtClean="0"/>
              <a:t>Yik</a:t>
            </a:r>
            <a:r>
              <a:rPr lang="en-CA" baseline="0" dirty="0" smtClean="0"/>
              <a:t> Yak feed is, you night only see yaks from the past 24 hours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EED8DA2D-CA87-49EE-8DC6-BB388689AE5A}" type="slidenum">
              <a:rPr lang="en-CA" smtClean="0"/>
              <a:t>4</a:t>
            </a:fld>
            <a:endParaRPr lang="en-CA"/>
          </a:p>
        </p:txBody>
      </p:sp>
    </p:spTree>
    <p:extLst>
      <p:ext uri="{BB962C8B-B14F-4D97-AF65-F5344CB8AC3E}">
        <p14:creationId xmlns:p14="http://schemas.microsoft.com/office/powerpoint/2010/main" val="82641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At</a:t>
            </a:r>
            <a:r>
              <a:rPr lang="en-CA" baseline="0" dirty="0" smtClean="0"/>
              <a:t> this point, is when people usually say “what a terrible idea – won’t this just get used for cyberbullying!”</a:t>
            </a:r>
            <a:endParaRPr lang="en-CA" dirty="0" smtClean="0"/>
          </a:p>
          <a:p>
            <a:pPr marL="171450" indent="-171450">
              <a:buFont typeface="Arial" panose="020B0604020202020204" pitchFamily="34" charset="0"/>
              <a:buChar char="•"/>
            </a:pPr>
            <a:r>
              <a:rPr lang="en-CA" dirty="0" err="1" smtClean="0"/>
              <a:t>Yik</a:t>
            </a:r>
            <a:r>
              <a:rPr lang="en-CA" baseline="0" dirty="0" smtClean="0"/>
              <a:t> Yak’s developers’ intended audience was university campuses </a:t>
            </a:r>
          </a:p>
          <a:p>
            <a:pPr marL="171450" indent="-171450">
              <a:buFont typeface="Arial" panose="020B0604020202020204" pitchFamily="34" charset="0"/>
              <a:buChar char="•"/>
            </a:pPr>
            <a:r>
              <a:rPr lang="en-CA" baseline="0" dirty="0" smtClean="0"/>
              <a:t>They were actually taken aback when the app took off at middle schools and </a:t>
            </a:r>
            <a:r>
              <a:rPr lang="en-CA" baseline="0" dirty="0" err="1" smtClean="0"/>
              <a:t>highschools</a:t>
            </a:r>
            <a:r>
              <a:rPr lang="en-CA" baseline="0" dirty="0" smtClean="0"/>
              <a:t> and was in fact used in some fairly nasty ways</a:t>
            </a:r>
          </a:p>
          <a:p>
            <a:pPr marL="171450" indent="-171450">
              <a:buFont typeface="Arial" panose="020B0604020202020204" pitchFamily="34" charset="0"/>
              <a:buChar char="•"/>
            </a:pPr>
            <a:r>
              <a:rPr lang="en-CA" baseline="0" dirty="0" smtClean="0"/>
              <a:t>So there were several famous cases in the US where middle schoolers or high schoolers got </a:t>
            </a:r>
            <a:r>
              <a:rPr lang="en-CA" baseline="0" dirty="0" err="1" smtClean="0"/>
              <a:t>ahold</a:t>
            </a:r>
            <a:r>
              <a:rPr lang="en-CA" baseline="0" dirty="0" smtClean="0"/>
              <a:t> of </a:t>
            </a:r>
            <a:r>
              <a:rPr lang="en-CA" baseline="0" dirty="0" err="1" smtClean="0"/>
              <a:t>Yik</a:t>
            </a:r>
            <a:r>
              <a:rPr lang="en-CA" baseline="0" dirty="0" smtClean="0"/>
              <a:t> Yak and were using it to write really mean things about their classmates</a:t>
            </a:r>
          </a:p>
          <a:p>
            <a:pPr marL="171450" indent="-171450">
              <a:buFont typeface="Arial" panose="020B0604020202020204" pitchFamily="34" charset="0"/>
              <a:buChar char="•"/>
            </a:pPr>
            <a:endParaRPr lang="en-CA"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err="1" smtClean="0"/>
              <a:t>Lapowsky</a:t>
            </a:r>
            <a:r>
              <a:rPr lang="en-CA" dirty="0" smtClean="0"/>
              <a:t>,</a:t>
            </a:r>
            <a:r>
              <a:rPr lang="en-CA" baseline="0" dirty="0" smtClean="0"/>
              <a:t> </a:t>
            </a:r>
            <a:r>
              <a:rPr lang="en-CA" dirty="0" smtClean="0"/>
              <a:t>I. 2014.</a:t>
            </a:r>
            <a:r>
              <a:rPr lang="en-CA" baseline="0" dirty="0" smtClean="0"/>
              <a:t> </a:t>
            </a:r>
            <a:r>
              <a:rPr lang="en-CA" dirty="0" smtClean="0"/>
              <a:t>How </a:t>
            </a:r>
            <a:r>
              <a:rPr lang="en-CA" dirty="0" err="1" smtClean="0"/>
              <a:t>Yik</a:t>
            </a:r>
            <a:r>
              <a:rPr lang="en-CA" dirty="0" smtClean="0"/>
              <a:t> Yak keeps its anonymity app from ruining people’s lives. </a:t>
            </a:r>
            <a:r>
              <a:rPr lang="en-CA" i="1" dirty="0" smtClean="0"/>
              <a:t>Wired</a:t>
            </a:r>
            <a:r>
              <a:rPr lang="en-CA" dirty="0" smtClean="0"/>
              <a:t>. http://www.wired.com/2014/05/yik-yak/ </a:t>
            </a:r>
          </a:p>
          <a:p>
            <a:pPr mar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5</a:t>
            </a:fld>
            <a:endParaRPr lang="en-CA"/>
          </a:p>
        </p:txBody>
      </p:sp>
    </p:spTree>
    <p:extLst>
      <p:ext uri="{BB962C8B-B14F-4D97-AF65-F5344CB8AC3E}">
        <p14:creationId xmlns:p14="http://schemas.microsoft.com/office/powerpoint/2010/main" val="533654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In response, </a:t>
            </a:r>
            <a:r>
              <a:rPr lang="en-CA" dirty="0" err="1" smtClean="0"/>
              <a:t>Yik</a:t>
            </a:r>
            <a:r>
              <a:rPr lang="en-CA" dirty="0" smtClean="0"/>
              <a:t> Yak immediately used </a:t>
            </a:r>
            <a:r>
              <a:rPr lang="en-CA" dirty="0" err="1" smtClean="0"/>
              <a:t>geofencing</a:t>
            </a:r>
            <a:r>
              <a:rPr lang="en-CA" baseline="0" dirty="0" smtClean="0"/>
              <a:t> to block the app at middle schools and </a:t>
            </a:r>
            <a:r>
              <a:rPr lang="en-CA" baseline="0" dirty="0" err="1" smtClean="0"/>
              <a:t>highschools</a:t>
            </a:r>
            <a:r>
              <a:rPr lang="en-CA" baseline="0" dirty="0" smtClean="0"/>
              <a:t> </a:t>
            </a:r>
          </a:p>
          <a:p>
            <a:pPr marL="171450" indent="-171450">
              <a:buFont typeface="Arial" panose="020B0604020202020204" pitchFamily="34" charset="0"/>
              <a:buChar char="•"/>
            </a:pPr>
            <a:r>
              <a:rPr lang="en-CA" baseline="0" dirty="0" smtClean="0"/>
              <a:t>Not the intended audience (app is 17+)</a:t>
            </a:r>
          </a:p>
          <a:p>
            <a:endParaRPr lang="en-CA" baseline="0" dirty="0" smtClean="0"/>
          </a:p>
          <a:p>
            <a:r>
              <a:rPr lang="en-CA" dirty="0" err="1" smtClean="0"/>
              <a:t>Lapowsky</a:t>
            </a:r>
            <a:r>
              <a:rPr lang="en-CA" dirty="0" smtClean="0"/>
              <a:t>,</a:t>
            </a:r>
            <a:r>
              <a:rPr lang="en-CA" baseline="0" dirty="0" smtClean="0"/>
              <a:t> </a:t>
            </a:r>
            <a:r>
              <a:rPr lang="en-CA" dirty="0" smtClean="0"/>
              <a:t>I. 2014.</a:t>
            </a:r>
            <a:r>
              <a:rPr lang="en-CA" baseline="0" dirty="0" smtClean="0"/>
              <a:t> </a:t>
            </a:r>
            <a:r>
              <a:rPr lang="en-CA" dirty="0" smtClean="0"/>
              <a:t>How </a:t>
            </a:r>
            <a:r>
              <a:rPr lang="en-CA" dirty="0" err="1" smtClean="0"/>
              <a:t>Yik</a:t>
            </a:r>
            <a:r>
              <a:rPr lang="en-CA" dirty="0" smtClean="0"/>
              <a:t> Yak keeps its anonymity app from ruining people’s lives. </a:t>
            </a:r>
            <a:r>
              <a:rPr lang="en-CA" i="1" dirty="0" smtClean="0"/>
              <a:t>Wired</a:t>
            </a:r>
            <a:r>
              <a:rPr lang="en-CA" dirty="0" smtClean="0"/>
              <a:t>. http://www.wired.com/2014/05/yik-yak/ </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6</a:t>
            </a:fld>
            <a:endParaRPr lang="en-CA"/>
          </a:p>
        </p:txBody>
      </p:sp>
    </p:spTree>
    <p:extLst>
      <p:ext uri="{BB962C8B-B14F-4D97-AF65-F5344CB8AC3E}">
        <p14:creationId xmlns:p14="http://schemas.microsoft.com/office/powerpoint/2010/main" val="326724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Yik</a:t>
            </a:r>
            <a:r>
              <a:rPr lang="en-CA" dirty="0" smtClean="0"/>
              <a:t> Yak policy</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7</a:t>
            </a:fld>
            <a:endParaRPr lang="en-CA"/>
          </a:p>
        </p:txBody>
      </p:sp>
    </p:spTree>
    <p:extLst>
      <p:ext uri="{BB962C8B-B14F-4D97-AF65-F5344CB8AC3E}">
        <p14:creationId xmlns:p14="http://schemas.microsoft.com/office/powerpoint/2010/main" val="4165968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err="1" smtClean="0"/>
              <a:t>Yik</a:t>
            </a:r>
            <a:r>
              <a:rPr lang="en-CA" dirty="0" smtClean="0"/>
              <a:t> Yak is also self-policing</a:t>
            </a:r>
          </a:p>
          <a:p>
            <a:pPr marL="171450" indent="-171450">
              <a:buFont typeface="Arial" panose="020B0604020202020204" pitchFamily="34" charset="0"/>
              <a:buChar char="•"/>
            </a:pPr>
            <a:r>
              <a:rPr lang="en-CA" dirty="0" smtClean="0"/>
              <a:t>users can flag or down-vote posts they find offensive</a:t>
            </a:r>
          </a:p>
          <a:p>
            <a:pPr marL="171450" indent="-171450">
              <a:buFont typeface="Arial" panose="020B0604020202020204" pitchFamily="34" charset="0"/>
              <a:buChar char="•"/>
            </a:pPr>
            <a:r>
              <a:rPr lang="en-CA" dirty="0" smtClean="0"/>
              <a:t>If a post gets five down-votes, it’s automatically removed</a:t>
            </a:r>
          </a:p>
          <a:p>
            <a:pPr marL="171450" indent="-171450">
              <a:buFont typeface="Arial" panose="020B0604020202020204" pitchFamily="34" charset="0"/>
              <a:buChar char="•"/>
            </a:pPr>
            <a:r>
              <a:rPr lang="en-CA" dirty="0" smtClean="0"/>
              <a:t>There’s a word filter</a:t>
            </a:r>
            <a:r>
              <a:rPr lang="en-CA" baseline="0" dirty="0" smtClean="0"/>
              <a:t> - </a:t>
            </a:r>
            <a:r>
              <a:rPr lang="en-CA" dirty="0" smtClean="0"/>
              <a:t>posts with “egregious” language are removed by </a:t>
            </a:r>
            <a:r>
              <a:rPr lang="en-CA" dirty="0" err="1" smtClean="0"/>
              <a:t>Yik</a:t>
            </a:r>
            <a:r>
              <a:rPr lang="en-CA" dirty="0" smtClean="0"/>
              <a:t> Yak</a:t>
            </a:r>
          </a:p>
          <a:p>
            <a:pPr marL="171450" indent="-171450">
              <a:buFont typeface="Arial" panose="020B0604020202020204" pitchFamily="34" charset="0"/>
              <a:buChar char="•"/>
            </a:pPr>
            <a:r>
              <a:rPr lang="en-CA" dirty="0" smtClean="0"/>
              <a:t>Repeat offenders can have their account suspended or be completely banned</a:t>
            </a:r>
          </a:p>
          <a:p>
            <a:pPr marL="171450" indent="-171450">
              <a:buFont typeface="Arial" panose="020B0604020202020204" pitchFamily="34" charset="0"/>
              <a:buChar char="•"/>
            </a:pPr>
            <a:r>
              <a:rPr lang="en-CA" dirty="0" smtClean="0"/>
              <a:t>Both bomb threats &amp; shooting threats have been posted on the app. In those cases, </a:t>
            </a:r>
            <a:r>
              <a:rPr lang="en-CA" dirty="0" err="1" smtClean="0"/>
              <a:t>Yik</a:t>
            </a:r>
            <a:r>
              <a:rPr lang="en-CA" dirty="0" smtClean="0"/>
              <a:t> Yak has worked with law enforcement to both report the threats and to share information about the user’s location when the threat was posted. In several cases, that has led to arrests of those users. The </a:t>
            </a:r>
            <a:r>
              <a:rPr lang="en-CA" dirty="0" err="1" smtClean="0"/>
              <a:t>Yik</a:t>
            </a:r>
            <a:r>
              <a:rPr lang="en-CA" dirty="0" smtClean="0"/>
              <a:t> Yak team has now developed protocol on how to handle similar situations.</a:t>
            </a:r>
          </a:p>
          <a:p>
            <a:pPr marL="171450" indent="-171450">
              <a:buFont typeface="Arial" panose="020B0604020202020204" pitchFamily="34" charset="0"/>
              <a:buChar char="•"/>
            </a:pPr>
            <a:r>
              <a:rPr lang="en-CA" baseline="0" dirty="0" smtClean="0"/>
              <a:t>So I think </a:t>
            </a:r>
            <a:r>
              <a:rPr lang="en-CA" baseline="0" dirty="0" err="1" smtClean="0"/>
              <a:t>Yik</a:t>
            </a:r>
            <a:r>
              <a:rPr lang="en-CA" baseline="0" dirty="0" smtClean="0"/>
              <a:t> Yak has gotten a bad rap – the company endeavours to act responsibly </a:t>
            </a:r>
          </a:p>
          <a:p>
            <a:pPr marL="0" indent="0">
              <a:buFont typeface="Arial" panose="020B0604020202020204" pitchFamily="34" charset="0"/>
              <a:buNone/>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err="1" smtClean="0"/>
              <a:t>Lapowsky</a:t>
            </a:r>
            <a:r>
              <a:rPr lang="en-CA" dirty="0" smtClean="0"/>
              <a:t>,</a:t>
            </a:r>
            <a:r>
              <a:rPr lang="en-CA" baseline="0" dirty="0" smtClean="0"/>
              <a:t> </a:t>
            </a:r>
            <a:r>
              <a:rPr lang="en-CA" dirty="0" smtClean="0"/>
              <a:t>I. 2014.</a:t>
            </a:r>
            <a:r>
              <a:rPr lang="en-CA" baseline="0" dirty="0" smtClean="0"/>
              <a:t> </a:t>
            </a:r>
            <a:r>
              <a:rPr lang="en-CA" dirty="0" smtClean="0"/>
              <a:t>How </a:t>
            </a:r>
            <a:r>
              <a:rPr lang="en-CA" dirty="0" err="1" smtClean="0"/>
              <a:t>Yik</a:t>
            </a:r>
            <a:r>
              <a:rPr lang="en-CA" dirty="0" smtClean="0"/>
              <a:t> Yak keeps its anonymity app from ruining people’s lives. </a:t>
            </a:r>
            <a:r>
              <a:rPr lang="en-CA" i="1" dirty="0" smtClean="0"/>
              <a:t>Wired</a:t>
            </a:r>
            <a:r>
              <a:rPr lang="en-CA" dirty="0" smtClean="0"/>
              <a:t>. http://www.wired.com/2014/05/yik-yak/ </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Parkinson, H. J. 2014. </a:t>
            </a:r>
            <a:r>
              <a:rPr lang="en-CA" dirty="0" err="1" smtClean="0"/>
              <a:t>Yik</a:t>
            </a:r>
            <a:r>
              <a:rPr lang="en-CA" dirty="0" smtClean="0"/>
              <a:t> Yak: The anonymous app taking US college campuses by storm. </a:t>
            </a:r>
            <a:r>
              <a:rPr lang="en-CA" i="1" dirty="0" smtClean="0"/>
              <a:t>The Guardian</a:t>
            </a:r>
            <a:r>
              <a:rPr lang="en-CA" dirty="0" smtClean="0"/>
              <a:t>. https://www.theguardian.com/technology/2014/oct/21/yik-yak-anonymous-app-college-campus-whisper-secret </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8</a:t>
            </a:fld>
            <a:endParaRPr lang="en-CA"/>
          </a:p>
        </p:txBody>
      </p:sp>
    </p:spTree>
    <p:extLst>
      <p:ext uri="{BB962C8B-B14F-4D97-AF65-F5344CB8AC3E}">
        <p14:creationId xmlns:p14="http://schemas.microsoft.com/office/powerpoint/2010/main" val="2607085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err="1" smtClean="0"/>
              <a:t>Yik</a:t>
            </a:r>
            <a:r>
              <a:rPr lang="en-CA" dirty="0" smtClean="0"/>
              <a:t> Yak is mainly</a:t>
            </a:r>
            <a:r>
              <a:rPr lang="en-CA" baseline="0" dirty="0" smtClean="0"/>
              <a:t> used by university students</a:t>
            </a:r>
          </a:p>
          <a:p>
            <a:pPr marL="171450" indent="-171450">
              <a:buFont typeface="Arial" panose="020B0604020202020204" pitchFamily="34" charset="0"/>
              <a:buChar char="•"/>
            </a:pPr>
            <a:r>
              <a:rPr lang="en-CA" baseline="0" dirty="0" smtClean="0"/>
              <a:t>As I’ve travelled over the past year, I check out </a:t>
            </a:r>
            <a:r>
              <a:rPr lang="en-CA" baseline="0" dirty="0" err="1" smtClean="0"/>
              <a:t>Yik</a:t>
            </a:r>
            <a:r>
              <a:rPr lang="en-CA" baseline="0" dirty="0" smtClean="0"/>
              <a:t> Yak</a:t>
            </a:r>
          </a:p>
          <a:p>
            <a:pPr marL="171450" indent="-171450">
              <a:buFont typeface="Arial" panose="020B0604020202020204" pitchFamily="34" charset="0"/>
              <a:buChar char="•"/>
            </a:pPr>
            <a:r>
              <a:rPr lang="en-CA" baseline="0" dirty="0" smtClean="0"/>
              <a:t>In places where there isn’t a university or where I’m farther than 5 miles from a campus, there are hardly any yaks</a:t>
            </a:r>
          </a:p>
          <a:p>
            <a:pPr marL="171450" indent="-171450">
              <a:buFont typeface="Arial" panose="020B0604020202020204" pitchFamily="34" charset="0"/>
              <a:buChar char="•"/>
            </a:pPr>
            <a:r>
              <a:rPr lang="en-CA" baseline="0" dirty="0" smtClean="0"/>
              <a:t>But when you’re near a university – </a:t>
            </a:r>
            <a:r>
              <a:rPr lang="en-CA" baseline="0" dirty="0" err="1" smtClean="0"/>
              <a:t>Yik</a:t>
            </a:r>
            <a:r>
              <a:rPr lang="en-CA" baseline="0" dirty="0" smtClean="0"/>
              <a:t> Yak is on fire</a:t>
            </a:r>
          </a:p>
          <a:p>
            <a:pPr marL="171450" indent="-171450">
              <a:buFont typeface="Arial" panose="020B0604020202020204" pitchFamily="34" charset="0"/>
              <a:buChar char="•"/>
            </a:pPr>
            <a:r>
              <a:rPr lang="en-CA" baseline="0" dirty="0" smtClean="0"/>
              <a:t>they primarily yak about campus life</a:t>
            </a:r>
          </a:p>
          <a:p>
            <a:pPr marL="171450" indent="-171450">
              <a:buFont typeface="Arial" panose="020B0604020202020204" pitchFamily="34" charset="0"/>
              <a:buChar char="•"/>
            </a:pPr>
            <a:r>
              <a:rPr lang="en-CA" baseline="0" dirty="0" err="1" smtClean="0"/>
              <a:t>Yik</a:t>
            </a:r>
            <a:r>
              <a:rPr lang="en-CA" baseline="0" dirty="0" smtClean="0"/>
              <a:t> Yak promotes its service by saying - “</a:t>
            </a:r>
            <a:r>
              <a:rPr lang="en-CA" dirty="0" smtClean="0"/>
              <a:t>Always know what's going on around you.</a:t>
            </a:r>
            <a:r>
              <a:rPr lang="en-CA" baseline="0" dirty="0" smtClean="0"/>
              <a:t>”</a:t>
            </a:r>
            <a:endParaRPr lang="en-CA"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So as an academic library I thought I needed to check out </a:t>
            </a:r>
            <a:r>
              <a:rPr lang="en-CA" baseline="0" dirty="0" err="1" smtClean="0"/>
              <a:t>Yik</a:t>
            </a:r>
            <a:r>
              <a:rPr lang="en-CA" baseline="0" dirty="0" smtClean="0"/>
              <a:t> Yak and see if anyone was yakking about the library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I have been monitoring it since last September, and whenever the library got mentioned, I would take a screen shot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As I mentioned, Yaks expire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So you do have to monitor it regularly – you can’t go back and search through Yaks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And part of the appeal of </a:t>
            </a:r>
            <a:r>
              <a:rPr lang="en-CA" baseline="0" dirty="0" err="1" smtClean="0"/>
              <a:t>Yik</a:t>
            </a:r>
            <a:r>
              <a:rPr lang="en-CA" baseline="0" dirty="0" smtClean="0"/>
              <a:t> Yak is its immediacy, as I will talk about shortly so it is something you want to be checking frequently</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So do you want to know what they yakked about us?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I have divided the types of Yaks I recorded into 7 categories (I totally made them up myself)</a:t>
            </a:r>
            <a:endParaRPr lang="en-CA" dirty="0" smtClean="0"/>
          </a:p>
          <a:p>
            <a:endParaRPr lang="en-CA" dirty="0" smtClean="0"/>
          </a:p>
          <a:p>
            <a:r>
              <a:rPr lang="en-CA" dirty="0" err="1" smtClean="0"/>
              <a:t>Shontell</a:t>
            </a:r>
            <a:r>
              <a:rPr lang="en-CA" dirty="0" smtClean="0"/>
              <a:t>, A. 2015. How 2 Georgia fraternity brothers created </a:t>
            </a:r>
            <a:r>
              <a:rPr lang="en-CA" dirty="0" err="1" smtClean="0"/>
              <a:t>Yik</a:t>
            </a:r>
            <a:r>
              <a:rPr lang="en-CA" dirty="0" smtClean="0"/>
              <a:t> Yak, a controversial app that became a $400 million business in 365 days. </a:t>
            </a:r>
            <a:r>
              <a:rPr lang="en-CA" i="1" dirty="0" smtClean="0"/>
              <a:t>Business</a:t>
            </a:r>
            <a:r>
              <a:rPr lang="en-CA" i="1" baseline="0" dirty="0" smtClean="0"/>
              <a:t> Insider</a:t>
            </a:r>
            <a:r>
              <a:rPr lang="en-CA" baseline="0" dirty="0" smtClean="0"/>
              <a:t>. http://www.businessinsider.com/the-inside-story-of-yik-yak-2015-3</a:t>
            </a:r>
            <a:r>
              <a:rPr lang="en-CA" dirty="0" smtClean="0"/>
              <a:t> </a:t>
            </a:r>
            <a:endParaRPr lang="en-CA" dirty="0"/>
          </a:p>
        </p:txBody>
      </p:sp>
      <p:sp>
        <p:nvSpPr>
          <p:cNvPr id="4" name="Slide Number Placeholder 3"/>
          <p:cNvSpPr>
            <a:spLocks noGrp="1"/>
          </p:cNvSpPr>
          <p:nvPr>
            <p:ph type="sldNum" sz="quarter" idx="10"/>
          </p:nvPr>
        </p:nvSpPr>
        <p:spPr/>
        <p:txBody>
          <a:bodyPr/>
          <a:lstStyle/>
          <a:p>
            <a:fld id="{EED8DA2D-CA87-49EE-8DC6-BB388689AE5A}" type="slidenum">
              <a:rPr lang="en-CA" smtClean="0"/>
              <a:t>9</a:t>
            </a:fld>
            <a:endParaRPr lang="en-CA"/>
          </a:p>
        </p:txBody>
      </p:sp>
    </p:spTree>
    <p:extLst>
      <p:ext uri="{BB962C8B-B14F-4D97-AF65-F5344CB8AC3E}">
        <p14:creationId xmlns:p14="http://schemas.microsoft.com/office/powerpoint/2010/main" val="306536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2687B404-06AC-4B10-8265-BD4C9B0B3770}" type="datetimeFigureOut">
              <a:rPr lang="en-CA" smtClean="0"/>
              <a:t>07/06/2016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274668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687B404-06AC-4B10-8265-BD4C9B0B3770}" type="datetimeFigureOut">
              <a:rPr lang="en-CA" smtClean="0"/>
              <a:t>07/06/2016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3078057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687B404-06AC-4B10-8265-BD4C9B0B3770}" type="datetimeFigureOut">
              <a:rPr lang="en-CA" smtClean="0"/>
              <a:t>07/06/2016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1666542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2687B404-06AC-4B10-8265-BD4C9B0B3770}" type="datetimeFigureOut">
              <a:rPr lang="en-CA" smtClean="0"/>
              <a:t>07/06/2016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359600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87B404-06AC-4B10-8265-BD4C9B0B3770}" type="datetimeFigureOut">
              <a:rPr lang="en-CA" smtClean="0"/>
              <a:t>07/06/2016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225766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2687B404-06AC-4B10-8265-BD4C9B0B3770}" type="datetimeFigureOut">
              <a:rPr lang="en-CA" smtClean="0"/>
              <a:t>07/06/2016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178356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2687B404-06AC-4B10-8265-BD4C9B0B3770}" type="datetimeFigureOut">
              <a:rPr lang="en-CA" smtClean="0"/>
              <a:t>07/06/2016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874980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2687B404-06AC-4B10-8265-BD4C9B0B3770}" type="datetimeFigureOut">
              <a:rPr lang="en-CA" smtClean="0"/>
              <a:t>07/06/2016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256482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7B404-06AC-4B10-8265-BD4C9B0B3770}" type="datetimeFigureOut">
              <a:rPr lang="en-CA" smtClean="0"/>
              <a:t>07/06/2016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24684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87B404-06AC-4B10-8265-BD4C9B0B3770}" type="datetimeFigureOut">
              <a:rPr lang="en-CA" smtClean="0"/>
              <a:t>07/06/2016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2070591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87B404-06AC-4B10-8265-BD4C9B0B3770}" type="datetimeFigureOut">
              <a:rPr lang="en-CA" smtClean="0"/>
              <a:t>07/06/2016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163623C-8C3F-45B7-8E15-0022A1F9520D}" type="slidenum">
              <a:rPr lang="en-CA" smtClean="0"/>
              <a:t>‹#›</a:t>
            </a:fld>
            <a:endParaRPr lang="en-CA"/>
          </a:p>
        </p:txBody>
      </p:sp>
    </p:spTree>
    <p:extLst>
      <p:ext uri="{BB962C8B-B14F-4D97-AF65-F5344CB8AC3E}">
        <p14:creationId xmlns:p14="http://schemas.microsoft.com/office/powerpoint/2010/main" val="109362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7B404-06AC-4B10-8265-BD4C9B0B3770}" type="datetimeFigureOut">
              <a:rPr lang="en-CA" smtClean="0"/>
              <a:t>07/06/2016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3623C-8C3F-45B7-8E15-0022A1F9520D}" type="slidenum">
              <a:rPr lang="en-CA" smtClean="0"/>
              <a:t>‹#›</a:t>
            </a:fld>
            <a:endParaRPr lang="en-CA"/>
          </a:p>
        </p:txBody>
      </p:sp>
    </p:spTree>
    <p:extLst>
      <p:ext uri="{BB962C8B-B14F-4D97-AF65-F5344CB8AC3E}">
        <p14:creationId xmlns:p14="http://schemas.microsoft.com/office/powerpoint/2010/main" val="110947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D6B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297" r="25608" b="7398"/>
          <a:stretch/>
        </p:blipFill>
        <p:spPr>
          <a:xfrm>
            <a:off x="0" y="1618712"/>
            <a:ext cx="4636395" cy="5239287"/>
          </a:xfrm>
          <a:prstGeom prst="rect">
            <a:avLst/>
          </a:prstGeom>
        </p:spPr>
      </p:pic>
      <p:sp>
        <p:nvSpPr>
          <p:cNvPr id="7" name="Rectangle 6"/>
          <p:cNvSpPr/>
          <p:nvPr/>
        </p:nvSpPr>
        <p:spPr>
          <a:xfrm>
            <a:off x="505249" y="264755"/>
            <a:ext cx="11282288" cy="1569660"/>
          </a:xfrm>
          <a:prstGeom prst="rect">
            <a:avLst/>
          </a:prstGeom>
        </p:spPr>
        <p:txBody>
          <a:bodyPr wrap="square">
            <a:spAutoFit/>
          </a:bodyPr>
          <a:lstStyle/>
          <a:p>
            <a:pPr algn="ctr"/>
            <a:r>
              <a:rPr lang="en-CA" sz="4800" b="1" dirty="0" smtClean="0">
                <a:solidFill>
                  <a:schemeClr val="bg1"/>
                </a:solidFill>
                <a:effectLst/>
              </a:rPr>
              <a:t>What Everyone’s </a:t>
            </a:r>
            <a:r>
              <a:rPr lang="en-CA" sz="4800" b="1" dirty="0" err="1" smtClean="0">
                <a:solidFill>
                  <a:schemeClr val="bg1"/>
                </a:solidFill>
                <a:effectLst/>
              </a:rPr>
              <a:t>Yakkin</a:t>
            </a:r>
            <a:r>
              <a:rPr lang="en-CA" sz="4800" b="1" dirty="0" smtClean="0">
                <a:solidFill>
                  <a:schemeClr val="bg1"/>
                </a:solidFill>
                <a:effectLst/>
              </a:rPr>
              <a:t> About!</a:t>
            </a:r>
          </a:p>
          <a:p>
            <a:pPr algn="ctr"/>
            <a:r>
              <a:rPr lang="en-CA" sz="4800" b="1" dirty="0">
                <a:solidFill>
                  <a:schemeClr val="bg1"/>
                </a:solidFill>
              </a:rPr>
              <a:t>o</a:t>
            </a:r>
            <a:r>
              <a:rPr lang="en-CA" sz="4800" b="1" dirty="0" smtClean="0">
                <a:solidFill>
                  <a:schemeClr val="bg1"/>
                </a:solidFill>
                <a:effectLst/>
              </a:rPr>
              <a:t>r Why Your Library Should be on </a:t>
            </a:r>
            <a:r>
              <a:rPr lang="en-CA" sz="4800" b="1" dirty="0" err="1" smtClean="0">
                <a:solidFill>
                  <a:schemeClr val="bg1"/>
                </a:solidFill>
                <a:effectLst/>
              </a:rPr>
              <a:t>Yik</a:t>
            </a:r>
            <a:r>
              <a:rPr lang="en-CA" sz="4800" b="1" dirty="0" smtClean="0">
                <a:solidFill>
                  <a:schemeClr val="bg1"/>
                </a:solidFill>
                <a:effectLst/>
              </a:rPr>
              <a:t> Yak</a:t>
            </a:r>
            <a:endParaRPr lang="en-CA" sz="4800" dirty="0">
              <a:solidFill>
                <a:schemeClr val="bg1"/>
              </a:solidFill>
            </a:endParaRPr>
          </a:p>
        </p:txBody>
      </p:sp>
      <p:sp>
        <p:nvSpPr>
          <p:cNvPr id="9" name="Subtitle 3"/>
          <p:cNvSpPr>
            <a:spLocks noGrp="1"/>
          </p:cNvSpPr>
          <p:nvPr>
            <p:ph type="subTitle" idx="1"/>
          </p:nvPr>
        </p:nvSpPr>
        <p:spPr>
          <a:xfrm>
            <a:off x="4728230" y="2961635"/>
            <a:ext cx="6967472" cy="2553442"/>
          </a:xfrm>
        </p:spPr>
        <p:txBody>
          <a:bodyPr>
            <a:normAutofit fontScale="85000" lnSpcReduction="10000"/>
          </a:bodyPr>
          <a:lstStyle/>
          <a:p>
            <a:pPr>
              <a:spcBef>
                <a:spcPts val="0"/>
              </a:spcBef>
            </a:pPr>
            <a:r>
              <a:rPr lang="en-US" sz="5100" b="1" dirty="0" smtClean="0">
                <a:solidFill>
                  <a:schemeClr val="bg1"/>
                </a:solidFill>
              </a:rPr>
              <a:t>Crystal Rose</a:t>
            </a:r>
            <a:endParaRPr lang="en-US" sz="5100" dirty="0" smtClean="0">
              <a:solidFill>
                <a:schemeClr val="bg1"/>
              </a:solidFill>
            </a:endParaRPr>
          </a:p>
          <a:p>
            <a:pPr>
              <a:spcBef>
                <a:spcPts val="0"/>
              </a:spcBef>
            </a:pPr>
            <a:r>
              <a:rPr lang="en-US" sz="5100" dirty="0" smtClean="0">
                <a:solidFill>
                  <a:schemeClr val="bg1"/>
                </a:solidFill>
              </a:rPr>
              <a:t>Public Services Librarian</a:t>
            </a:r>
            <a:br>
              <a:rPr lang="en-US" sz="5100" dirty="0" smtClean="0">
                <a:solidFill>
                  <a:schemeClr val="bg1"/>
                </a:solidFill>
              </a:rPr>
            </a:br>
            <a:r>
              <a:rPr lang="en-US" sz="5100" dirty="0" smtClean="0">
                <a:solidFill>
                  <a:schemeClr val="bg1"/>
                </a:solidFill>
              </a:rPr>
              <a:t>Memorial University Libraries</a:t>
            </a:r>
          </a:p>
          <a:p>
            <a:pPr>
              <a:spcBef>
                <a:spcPts val="0"/>
              </a:spcBef>
            </a:pPr>
            <a:r>
              <a:rPr lang="en-US" sz="5100" dirty="0" smtClean="0">
                <a:solidFill>
                  <a:schemeClr val="bg1"/>
                </a:solidFill>
              </a:rPr>
              <a:t>crose@grenfell.mun.ca</a:t>
            </a:r>
            <a:r>
              <a:rPr lang="en-US" sz="2800" dirty="0" smtClean="0">
                <a:solidFill>
                  <a:schemeClr val="bg1"/>
                </a:solidFill>
              </a:rPr>
              <a:t>  </a:t>
            </a:r>
          </a:p>
        </p:txBody>
      </p:sp>
    </p:spTree>
    <p:extLst>
      <p:ext uri="{BB962C8B-B14F-4D97-AF65-F5344CB8AC3E}">
        <p14:creationId xmlns:p14="http://schemas.microsoft.com/office/powerpoint/2010/main" val="32548555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3" y="0"/>
            <a:ext cx="10515600" cy="1325563"/>
          </a:xfrm>
        </p:spPr>
        <p:txBody>
          <a:bodyPr>
            <a:normAutofit/>
          </a:bodyPr>
          <a:lstStyle/>
          <a:p>
            <a:pPr algn="ctr"/>
            <a:r>
              <a:rPr lang="en-CA" sz="4800" b="1" dirty="0" smtClean="0">
                <a:solidFill>
                  <a:srgbClr val="09D5B0"/>
                </a:solidFill>
              </a:rPr>
              <a:t>Category #1: Umm…</a:t>
            </a:r>
            <a:endParaRPr lang="en-CA" sz="4800" b="1" dirty="0">
              <a:solidFill>
                <a:srgbClr val="09D5B0"/>
              </a:solidFill>
            </a:endParaRPr>
          </a:p>
        </p:txBody>
      </p:sp>
      <p:pic>
        <p:nvPicPr>
          <p:cNvPr id="3074" name="Picture 2" descr="http://memesvault.com/wp-content/uploads/Little-Girl-Meme-I-Dont-Know-16.jpg"/>
          <p:cNvPicPr>
            <a:picLocks noChangeAspect="1" noChangeArrowheads="1"/>
          </p:cNvPicPr>
          <p:nvPr/>
        </p:nvPicPr>
        <p:blipFill rotWithShape="1">
          <a:blip r:embed="rId3">
            <a:extLst>
              <a:ext uri="{28A0092B-C50C-407E-A947-70E740481C1C}">
                <a14:useLocalDpi xmlns:a14="http://schemas.microsoft.com/office/drawing/2010/main" val="0"/>
              </a:ext>
            </a:extLst>
          </a:blip>
          <a:srcRect t="14026" b="12690"/>
          <a:stretch/>
        </p:blipFill>
        <p:spPr bwMode="auto">
          <a:xfrm>
            <a:off x="3314920" y="1325563"/>
            <a:ext cx="5534025" cy="4586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241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7937"/>
            <a:ext cx="3855697" cy="6858000"/>
            <a:chOff x="4168151" y="0"/>
            <a:chExt cx="385569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151" y="0"/>
              <a:ext cx="3855697" cy="6858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765183" y="3953814"/>
              <a:ext cx="553792"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p:cNvSpPr/>
            <p:nvPr/>
          </p:nvSpPr>
          <p:spPr>
            <a:xfrm>
              <a:off x="5731099" y="3953814"/>
              <a:ext cx="461804"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580" y="7937"/>
            <a:ext cx="3855697" cy="6858000"/>
          </a:xfrm>
          <a:prstGeom prst="rect">
            <a:avLst/>
          </a:prstGeom>
          <a:ln>
            <a:noFill/>
          </a:ln>
          <a:effectLst>
            <a:outerShdw blurRad="292100" dist="139700" dir="2700000" algn="tl" rotWithShape="0">
              <a:srgbClr val="333333">
                <a:alpha val="65000"/>
              </a:srgbClr>
            </a:outerShdw>
          </a:effectLst>
        </p:spPr>
      </p:pic>
      <p:sp>
        <p:nvSpPr>
          <p:cNvPr id="6" name="AutoShape 2" descr="https://mail.swgc.ca/owa/service.svc/s/GetFileAttachment?id=AAMkADk3YTM2N2EwLWJkNWYtNGJiYi04MmJjLTlhZGRmZGQ2ODM5MwBGAAAAAABCmZ5binwCQJ2IMbJV0G3cBwBcmFS3UfZJS7pGnH0YS0nvACpMu4nhAABoMBAfwQVkR7aXkStC3gFbAAKMFGVSAAABEgAQAEQzkAIgRAtMggj7n8m6zcg%3D&amp;isImagePreview=True&amp;X-OWA-CANARY=R0YSsZn3VUmqs6Col3RiK75y6Z7jhNMIgWJD0IqBRdrIUaDHYbTZlEdUPrUXZ5wToNECu1B6N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5790"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07670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4133" y="21697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smtClean="0">
                <a:solidFill>
                  <a:srgbClr val="09D5B0"/>
                </a:solidFill>
              </a:rPr>
              <a:t>Category #2: Humorous Yaks</a:t>
            </a:r>
            <a:endParaRPr lang="en-CA" sz="4800" b="1" dirty="0">
              <a:solidFill>
                <a:srgbClr val="09D5B0"/>
              </a:solidFill>
            </a:endParaRPr>
          </a:p>
        </p:txBody>
      </p:sp>
      <p:pic>
        <p:nvPicPr>
          <p:cNvPr id="4098" name="Picture 2" descr="http://gryphland.com/wp-content/uploads/2015/10/21eeea574d0dc2ee766ce3a054f74606-1024x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133" y="1325105"/>
            <a:ext cx="975360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Arc 2"/>
          <p:cNvSpPr/>
          <p:nvPr/>
        </p:nvSpPr>
        <p:spPr>
          <a:xfrm rot="8900261">
            <a:off x="9918837" y="5052852"/>
            <a:ext cx="1254548" cy="462118"/>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 name="Oval Callout 3"/>
          <p:cNvSpPr/>
          <p:nvPr/>
        </p:nvSpPr>
        <p:spPr>
          <a:xfrm>
            <a:off x="1580827" y="2575437"/>
            <a:ext cx="2743200" cy="1890794"/>
          </a:xfrm>
          <a:prstGeom prst="wedgeEllipseCallout">
            <a:avLst>
              <a:gd name="adj1" fmla="val 83687"/>
              <a:gd name="adj2" fmla="val 5430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2359477" y="3105335"/>
            <a:ext cx="2340244" cy="830997"/>
          </a:xfrm>
          <a:prstGeom prst="rect">
            <a:avLst/>
          </a:prstGeom>
          <a:noFill/>
        </p:spPr>
        <p:txBody>
          <a:bodyPr wrap="square" rtlCol="0">
            <a:spAutoFit/>
          </a:bodyPr>
          <a:lstStyle/>
          <a:p>
            <a:r>
              <a:rPr lang="en-CA" sz="4800" dirty="0" smtClean="0"/>
              <a:t>Ha!</a:t>
            </a:r>
            <a:endParaRPr lang="en-CA" sz="4800" dirty="0"/>
          </a:p>
        </p:txBody>
      </p:sp>
    </p:spTree>
    <p:extLst>
      <p:ext uri="{BB962C8B-B14F-4D97-AF65-F5344CB8AC3E}">
        <p14:creationId xmlns:p14="http://schemas.microsoft.com/office/powerpoint/2010/main" val="3688414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164" y="0"/>
            <a:ext cx="3855697" cy="685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328"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962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6158" y="0"/>
            <a:ext cx="3855697" cy="685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2316" y="0"/>
            <a:ext cx="3855697" cy="6858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9771796" y="3222938"/>
            <a:ext cx="341195" cy="2299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6462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4133" y="21697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smtClean="0">
                <a:solidFill>
                  <a:srgbClr val="09D5B0"/>
                </a:solidFill>
              </a:rPr>
              <a:t>Category #3: Stress &amp; Anxiety</a:t>
            </a:r>
            <a:endParaRPr lang="en-CA" sz="4800" b="1" dirty="0">
              <a:solidFill>
                <a:srgbClr val="09D5B0"/>
              </a:solidFill>
            </a:endParaRPr>
          </a:p>
        </p:txBody>
      </p:sp>
      <p:pic>
        <p:nvPicPr>
          <p:cNvPr id="5122" name="Picture 2" descr="https://img.buzzfeed.com/buzzfeed-static/static/2014-12/18/1/enhanced/webdr08/enhanced-11423-1418884769-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462" y="1542540"/>
            <a:ext cx="5953125" cy="4029075"/>
          </a:xfrm>
          <a:prstGeom prst="rect">
            <a:avLst/>
          </a:prstGeom>
          <a:noFill/>
          <a:extLst>
            <a:ext uri="{909E8E84-426E-40DD-AFC4-6F175D3DCCD1}">
              <a14:hiddenFill xmlns:a14="http://schemas.microsoft.com/office/drawing/2010/main">
                <a:solidFill>
                  <a:srgbClr val="FFFFFF"/>
                </a:solidFill>
              </a14:hiddenFill>
            </a:ext>
          </a:extLst>
        </p:spPr>
      </p:pic>
      <p:sp>
        <p:nvSpPr>
          <p:cNvPr id="5" name="Arc 4"/>
          <p:cNvSpPr/>
          <p:nvPr/>
        </p:nvSpPr>
        <p:spPr>
          <a:xfrm rot="19988878">
            <a:off x="5021451" y="4804475"/>
            <a:ext cx="573437" cy="79041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7" name="Straight Connector 6"/>
          <p:cNvCxnSpPr/>
          <p:nvPr/>
        </p:nvCxnSpPr>
        <p:spPr>
          <a:xfrm flipV="1">
            <a:off x="6267024" y="2882685"/>
            <a:ext cx="0" cy="1704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617776" y="3239146"/>
            <a:ext cx="2324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926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3855697" cy="6858000"/>
            <a:chOff x="1292407" y="0"/>
            <a:chExt cx="3855697" cy="68580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407" y="0"/>
              <a:ext cx="3855697" cy="6858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021724" y="1306866"/>
              <a:ext cx="553792"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158" y="0"/>
            <a:ext cx="3855697" cy="6858000"/>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8218316" y="0"/>
            <a:ext cx="3855697" cy="6858000"/>
            <a:chOff x="8336303" y="0"/>
            <a:chExt cx="3855697" cy="685800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6303" y="0"/>
              <a:ext cx="3855697" cy="6858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919588" y="4984130"/>
              <a:ext cx="553792" cy="2060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063941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24133" y="21697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smtClean="0">
                <a:solidFill>
                  <a:srgbClr val="09D5B0"/>
                </a:solidFill>
              </a:rPr>
              <a:t>Category #4: Questions</a:t>
            </a:r>
            <a:endParaRPr lang="en-CA" sz="4800" b="1" dirty="0">
              <a:solidFill>
                <a:srgbClr val="09D5B0"/>
              </a:solidFill>
            </a:endParaRPr>
          </a:p>
        </p:txBody>
      </p:sp>
      <p:sp>
        <p:nvSpPr>
          <p:cNvPr id="5" name="Arc 4"/>
          <p:cNvSpPr/>
          <p:nvPr/>
        </p:nvSpPr>
        <p:spPr>
          <a:xfrm rot="19988878">
            <a:off x="5021451" y="4804475"/>
            <a:ext cx="573437" cy="79041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6146" name="Picture 2" descr="http://content7.flixster.com/photo/40/69/89/4069897_g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790" y="1031520"/>
            <a:ext cx="3762375" cy="570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96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6667"/>
          <a:stretch/>
        </p:blipFill>
        <p:spPr>
          <a:xfrm>
            <a:off x="0" y="0"/>
            <a:ext cx="3855697" cy="36576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378" y="0"/>
            <a:ext cx="3855697" cy="68580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47957"/>
          <a:stretch/>
        </p:blipFill>
        <p:spPr>
          <a:xfrm>
            <a:off x="312454" y="3288890"/>
            <a:ext cx="3855697" cy="356911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6303" y="0"/>
            <a:ext cx="3855697" cy="6858000"/>
          </a:xfrm>
          <a:prstGeom prst="rect">
            <a:avLst/>
          </a:prstGeom>
        </p:spPr>
      </p:pic>
    </p:spTree>
    <p:extLst>
      <p:ext uri="{BB962C8B-B14F-4D97-AF65-F5344CB8AC3E}">
        <p14:creationId xmlns:p14="http://schemas.microsoft.com/office/powerpoint/2010/main" val="14973382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303" y="0"/>
            <a:ext cx="3855697"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151" y="0"/>
            <a:ext cx="3855697" cy="6858000"/>
          </a:xfrm>
          <a:prstGeom prst="rect">
            <a:avLst/>
          </a:prstGeom>
          <a:ln>
            <a:noFill/>
          </a:ln>
          <a:effectLst>
            <a:outerShdw blurRad="292100" dist="139700" dir="2700000" algn="tl" rotWithShape="0">
              <a:srgbClr val="333333">
                <a:alpha val="65000"/>
              </a:srgbClr>
            </a:outerShdw>
          </a:effectLst>
        </p:spPr>
      </p:pic>
      <p:sp>
        <p:nvSpPr>
          <p:cNvPr id="8" name="Oval 7"/>
          <p:cNvSpPr/>
          <p:nvPr/>
        </p:nvSpPr>
        <p:spPr>
          <a:xfrm>
            <a:off x="3009034" y="2728452"/>
            <a:ext cx="1002890" cy="9291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7168804" y="3657600"/>
            <a:ext cx="1002890" cy="9291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3181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https://media.licdn.com/media/p/7/005/01c/32c/17817d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92" y="2038563"/>
            <a:ext cx="615315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library.mun.ca/media/MUNLibrary/branches/grenfell/grenfell_phase2-289b-SMALL-505x33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3818" y="1622876"/>
            <a:ext cx="4810125"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449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172"/>
          <a:stretch/>
        </p:blipFill>
        <p:spPr>
          <a:xfrm>
            <a:off x="0" y="0"/>
            <a:ext cx="3855697" cy="6297561"/>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8316" y="0"/>
            <a:ext cx="3855697" cy="6858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7096"/>
          <a:stretch/>
        </p:blipFill>
        <p:spPr>
          <a:xfrm>
            <a:off x="3855697" y="0"/>
            <a:ext cx="3855697" cy="5685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80503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912" y="0"/>
            <a:ext cx="3855697" cy="6858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824"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28406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0164" y="0"/>
            <a:ext cx="3855697" cy="685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8316"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8067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2043"/>
          <a:stretch/>
        </p:blipFill>
        <p:spPr>
          <a:xfrm>
            <a:off x="4103517" y="656303"/>
            <a:ext cx="3855697" cy="466049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59570"/>
          <a:stretch/>
        </p:blipFill>
        <p:spPr>
          <a:xfrm>
            <a:off x="8207034" y="0"/>
            <a:ext cx="3855697" cy="277269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46237"/>
          <a:stretch/>
        </p:blipFill>
        <p:spPr>
          <a:xfrm>
            <a:off x="8207034" y="2986548"/>
            <a:ext cx="3855697" cy="3687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27555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4133" y="21697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smtClean="0">
                <a:solidFill>
                  <a:srgbClr val="09D5B0"/>
                </a:solidFill>
              </a:rPr>
              <a:t>Category #5: Suggestions</a:t>
            </a:r>
            <a:endParaRPr lang="en-CA" sz="4800" b="1" dirty="0">
              <a:solidFill>
                <a:srgbClr val="09D5B0"/>
              </a:solidFill>
            </a:endParaRPr>
          </a:p>
        </p:txBody>
      </p:sp>
      <p:pic>
        <p:nvPicPr>
          <p:cNvPr id="8194" name="Picture 2" descr="http://www.stfrancislibrary.org/vertical/Sites/%7B78FB674F-49D3-443A-97EC-DF8595873698%7D/uploads/SuggestionBox.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1492" y="1407616"/>
            <a:ext cx="5555414" cy="529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95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912" y="0"/>
            <a:ext cx="3855697" cy="685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3063"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2115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24133" y="21697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smtClean="0">
                <a:solidFill>
                  <a:srgbClr val="09D5B0"/>
                </a:solidFill>
              </a:rPr>
              <a:t>Category #6: Criticism</a:t>
            </a:r>
            <a:endParaRPr lang="en-CA" sz="4800" b="1" dirty="0">
              <a:solidFill>
                <a:srgbClr val="09D5B0"/>
              </a:solidFill>
            </a:endParaRPr>
          </a:p>
        </p:txBody>
      </p:sp>
      <p:pic>
        <p:nvPicPr>
          <p:cNvPr id="9218" name="Picture 2" descr="http://i.kinja-img.com/gawker-media/image/upload/qymhr4748b8d8kb6xi4e.jpg"/>
          <p:cNvPicPr>
            <a:picLocks noChangeAspect="1" noChangeArrowheads="1"/>
          </p:cNvPicPr>
          <p:nvPr/>
        </p:nvPicPr>
        <p:blipFill rotWithShape="1">
          <a:blip r:embed="rId3">
            <a:extLst>
              <a:ext uri="{28A0092B-C50C-407E-A947-70E740481C1C}">
                <a14:useLocalDpi xmlns:a14="http://schemas.microsoft.com/office/drawing/2010/main" val="0"/>
              </a:ext>
            </a:extLst>
          </a:blip>
          <a:srcRect l="49935"/>
          <a:stretch/>
        </p:blipFill>
        <p:spPr bwMode="auto">
          <a:xfrm>
            <a:off x="3591990" y="1061277"/>
            <a:ext cx="4979885" cy="5595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692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979" y="0"/>
            <a:ext cx="3855697" cy="685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3958" y="0"/>
            <a:ext cx="3855697" cy="685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2795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7742"/>
          <a:stretch/>
        </p:blipFill>
        <p:spPr>
          <a:xfrm>
            <a:off x="0" y="0"/>
            <a:ext cx="3855697" cy="632705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9591" b="8259"/>
          <a:stretch/>
        </p:blipFill>
        <p:spPr>
          <a:xfrm>
            <a:off x="3855697" y="0"/>
            <a:ext cx="3855697" cy="563388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9591"/>
          <a:stretch/>
        </p:blipFill>
        <p:spPr>
          <a:xfrm>
            <a:off x="7711394" y="0"/>
            <a:ext cx="3855697" cy="6200274"/>
          </a:xfrm>
          <a:prstGeom prst="rect">
            <a:avLst/>
          </a:prstGeom>
        </p:spPr>
      </p:pic>
    </p:spTree>
    <p:extLst>
      <p:ext uri="{BB962C8B-B14F-4D97-AF65-F5344CB8AC3E}">
        <p14:creationId xmlns:p14="http://schemas.microsoft.com/office/powerpoint/2010/main" val="27715678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8172"/>
          <a:stretch/>
        </p:blipFill>
        <p:spPr>
          <a:xfrm>
            <a:off x="0" y="0"/>
            <a:ext cx="3855697" cy="6297561"/>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63011"/>
          <a:stretch/>
        </p:blipFill>
        <p:spPr>
          <a:xfrm>
            <a:off x="3855697" y="0"/>
            <a:ext cx="3855697" cy="2536723"/>
          </a:xfrm>
          <a:prstGeom prst="rect">
            <a:avLst/>
          </a:prstGeom>
        </p:spPr>
      </p:pic>
      <p:sp>
        <p:nvSpPr>
          <p:cNvPr id="4" name="Rectangle 3"/>
          <p:cNvSpPr/>
          <p:nvPr/>
        </p:nvSpPr>
        <p:spPr>
          <a:xfrm>
            <a:off x="1687251" y="3747336"/>
            <a:ext cx="515047" cy="19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9824" y="0"/>
            <a:ext cx="3855697" cy="6858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59570"/>
          <a:stretch/>
        </p:blipFill>
        <p:spPr>
          <a:xfrm>
            <a:off x="4031823" y="3148780"/>
            <a:ext cx="3855697" cy="27726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22185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4943" y="3881316"/>
            <a:ext cx="3901440" cy="25984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16" t="563" r="51480" b="1221"/>
          <a:stretch/>
        </p:blipFill>
        <p:spPr>
          <a:xfrm>
            <a:off x="631066" y="0"/>
            <a:ext cx="3915176" cy="6894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1550" y="161630"/>
            <a:ext cx="6568226" cy="3448318"/>
          </a:xfrm>
          <a:prstGeom prst="rect">
            <a:avLst/>
          </a:prstGeom>
        </p:spPr>
      </p:pic>
    </p:spTree>
    <p:extLst>
      <p:ext uri="{BB962C8B-B14F-4D97-AF65-F5344CB8AC3E}">
        <p14:creationId xmlns:p14="http://schemas.microsoft.com/office/powerpoint/2010/main" val="2237347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rlv.zcache.com/happy_derp_valentine_in_love_meme_note_pad-r48de5bb15cfc435d8812759445a9c9b1_amb08_8byvr_1024.jpg"/>
          <p:cNvPicPr>
            <a:picLocks noChangeAspect="1" noChangeArrowheads="1"/>
          </p:cNvPicPr>
          <p:nvPr/>
        </p:nvPicPr>
        <p:blipFill rotWithShape="1">
          <a:blip r:embed="rId3">
            <a:extLst>
              <a:ext uri="{28A0092B-C50C-407E-A947-70E740481C1C}">
                <a14:useLocalDpi xmlns:a14="http://schemas.microsoft.com/office/drawing/2010/main" val="0"/>
              </a:ext>
            </a:extLst>
          </a:blip>
          <a:srcRect b="10757"/>
          <a:stretch/>
        </p:blipFill>
        <p:spPr bwMode="auto">
          <a:xfrm>
            <a:off x="2952970" y="663658"/>
            <a:ext cx="6257925" cy="5584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824133" y="21697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b="1" dirty="0" smtClean="0">
                <a:solidFill>
                  <a:srgbClr val="09D5B0"/>
                </a:solidFill>
              </a:rPr>
              <a:t>Category #7: Yak Love &lt;3</a:t>
            </a:r>
            <a:endParaRPr lang="en-CA" sz="4800" b="1" dirty="0">
              <a:solidFill>
                <a:srgbClr val="09D5B0"/>
              </a:solidFill>
            </a:endParaRPr>
          </a:p>
        </p:txBody>
      </p:sp>
    </p:spTree>
    <p:extLst>
      <p:ext uri="{BB962C8B-B14F-4D97-AF65-F5344CB8AC3E}">
        <p14:creationId xmlns:p14="http://schemas.microsoft.com/office/powerpoint/2010/main" val="596165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0000"/>
          <a:stretch/>
        </p:blipFill>
        <p:spPr>
          <a:xfrm>
            <a:off x="0" y="0"/>
            <a:ext cx="3855697" cy="2743200"/>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60234"/>
          <a:stretch/>
        </p:blipFill>
        <p:spPr>
          <a:xfrm>
            <a:off x="176463" y="1677342"/>
            <a:ext cx="3855697" cy="272715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59298"/>
          <a:stretch/>
        </p:blipFill>
        <p:spPr>
          <a:xfrm>
            <a:off x="8159839" y="0"/>
            <a:ext cx="3855697" cy="279132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46433"/>
          <a:stretch/>
        </p:blipFill>
        <p:spPr>
          <a:xfrm>
            <a:off x="8159839" y="3040921"/>
            <a:ext cx="3855697" cy="367364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b="63467"/>
          <a:stretch/>
        </p:blipFill>
        <p:spPr>
          <a:xfrm>
            <a:off x="244458" y="3906984"/>
            <a:ext cx="3855697" cy="250545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8151" y="0"/>
            <a:ext cx="3855697" cy="6858000"/>
          </a:xfrm>
          <a:prstGeom prst="rect">
            <a:avLst/>
          </a:prstGeom>
        </p:spPr>
      </p:pic>
    </p:spTree>
    <p:extLst>
      <p:ext uri="{BB962C8B-B14F-4D97-AF65-F5344CB8AC3E}">
        <p14:creationId xmlns:p14="http://schemas.microsoft.com/office/powerpoint/2010/main" val="2880707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682" y="0"/>
            <a:ext cx="3855697" cy="6858000"/>
          </a:xfrm>
          <a:prstGeom prst="rect">
            <a:avLst/>
          </a:prstGeom>
          <a:ln>
            <a:noFill/>
          </a:ln>
          <a:effectLst>
            <a:outerShdw blurRad="292100" dist="139700" dir="2700000" algn="tl" rotWithShape="0">
              <a:srgbClr val="333333">
                <a:alpha val="65000"/>
              </a:srgbClr>
            </a:outerShdw>
          </a:effectLst>
        </p:spPr>
      </p:pic>
      <p:pic>
        <p:nvPicPr>
          <p:cNvPr id="15362" name="Picture 2" descr="https://scontent-yyz1-1.xx.fbcdn.net/t31.0-8/s960x960/12885750_1064398283624718_984607155129078903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49582">
            <a:off x="6314230" y="663023"/>
            <a:ext cx="4275739" cy="553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9647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2891" y="0"/>
            <a:ext cx="3855697" cy="6858000"/>
          </a:xfrm>
          <a:prstGeom prst="rect">
            <a:avLst/>
          </a:prstGeom>
          <a:ln>
            <a:noFill/>
          </a:ln>
          <a:effectLst>
            <a:outerShdw blurRad="292100" dist="139700" dir="2700000" algn="tl" rotWithShape="0">
              <a:srgbClr val="333333">
                <a:alpha val="65000"/>
              </a:srgbClr>
            </a:outerShdw>
          </a:effectLst>
        </p:spPr>
      </p:pic>
      <p:pic>
        <p:nvPicPr>
          <p:cNvPr id="11266" name="Picture 2" descr="https://scontent-yyz1-1.xx.fbcdn.net/v/t1.0-9/12299235_995550490509498_3102495545214037274_n.jpg?oh=7a0e811c35345f91fd6f7c90009edba6&amp;oe=57E4B3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231" y="437882"/>
            <a:ext cx="4230769" cy="5720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696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59570"/>
          <a:stretch/>
        </p:blipFill>
        <p:spPr>
          <a:xfrm>
            <a:off x="6316943" y="161364"/>
            <a:ext cx="3855697" cy="277269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9570"/>
          <a:stretch/>
        </p:blipFill>
        <p:spPr>
          <a:xfrm>
            <a:off x="8100328" y="3274142"/>
            <a:ext cx="3855697" cy="2772697"/>
          </a:xfrm>
          <a:prstGeom prst="rect">
            <a:avLst/>
          </a:prstGeom>
          <a:ln>
            <a:noFill/>
          </a:ln>
          <a:effectLst>
            <a:outerShdw blurRad="292100" dist="139700" dir="2700000" algn="tl" rotWithShape="0">
              <a:srgbClr val="333333">
                <a:alpha val="65000"/>
              </a:srgbClr>
            </a:outerShdw>
          </a:effectLst>
        </p:spPr>
      </p:pic>
      <p:pic>
        <p:nvPicPr>
          <p:cNvPr id="12290" name="Picture 2" descr="https://pbs.twimg.com/media/CePiKkkWQAA6WjY.jpg:lar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0889"/>
            <a:ext cx="6316943" cy="4737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217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0215"/>
          <a:stretch/>
        </p:blipFill>
        <p:spPr>
          <a:xfrm>
            <a:off x="299226" y="189706"/>
            <a:ext cx="3855697" cy="272845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9785"/>
          <a:stretch/>
        </p:blipFill>
        <p:spPr>
          <a:xfrm>
            <a:off x="2034552" y="3341766"/>
            <a:ext cx="3855697" cy="2757948"/>
          </a:xfrm>
          <a:prstGeom prst="rect">
            <a:avLst/>
          </a:prstGeom>
          <a:ln>
            <a:noFill/>
          </a:ln>
          <a:effectLst>
            <a:outerShdw blurRad="292100" dist="139700" dir="2700000" algn="tl" rotWithShape="0">
              <a:srgbClr val="333333">
                <a:alpha val="65000"/>
              </a:srgbClr>
            </a:outerShdw>
          </a:effectLst>
        </p:spPr>
      </p:pic>
      <p:pic>
        <p:nvPicPr>
          <p:cNvPr id="13314" name="Picture 2" descr="https://scontent-yyz1-1.xx.fbcdn.net/v/t1.0-9/12342857_994531920611355_3554332194748175093_n.jpg?oh=7aa89733cddd3021a78e951f0b72f0b5&amp;oe=57CD13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89706"/>
            <a:ext cx="4662423" cy="6304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0078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9785"/>
          <a:stretch/>
        </p:blipFill>
        <p:spPr>
          <a:xfrm>
            <a:off x="7403974" y="762145"/>
            <a:ext cx="3855697" cy="2757948"/>
          </a:xfrm>
          <a:prstGeom prst="rect">
            <a:avLst/>
          </a:prstGeom>
          <a:ln>
            <a:noFill/>
          </a:ln>
          <a:effectLst>
            <a:outerShdw blurRad="292100" dist="139700" dir="2700000" algn="tl" rotWithShape="0">
              <a:srgbClr val="333333">
                <a:alpha val="65000"/>
              </a:srgbClr>
            </a:outerShdw>
          </a:effectLst>
        </p:spPr>
      </p:pic>
      <p:pic>
        <p:nvPicPr>
          <p:cNvPr id="14338" name="Picture 2" descr="https://scontent-yyz1-1.xx.fbcdn.net/v/t1.0-9/11084304_877085622355986_6380418105277301473_n.jpg?oh=c0a80cf69861ef5afb25c301a94a31db&amp;oe=579C12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248" y="603257"/>
            <a:ext cx="5602754" cy="583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029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259" y="0"/>
            <a:ext cx="3855697" cy="6858000"/>
          </a:xfrm>
          <a:prstGeom prst="rect">
            <a:avLst/>
          </a:prstGeom>
          <a:ln>
            <a:noFill/>
          </a:ln>
          <a:effectLst>
            <a:outerShdw blurRad="292100" dist="139700" dir="2700000" algn="tl" rotWithShape="0">
              <a:srgbClr val="333333">
                <a:alpha val="65000"/>
              </a:srgbClr>
            </a:outerShdw>
          </a:effectLst>
        </p:spPr>
      </p:pic>
      <p:pic>
        <p:nvPicPr>
          <p:cNvPr id="16386" name="Picture 2" descr="Borrow a broad spectrum Happy 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50282">
            <a:off x="6717739" y="1299881"/>
            <a:ext cx="4114800" cy="28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063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802" y="0"/>
            <a:ext cx="3855697" cy="6858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635"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09704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607" y="0"/>
            <a:ext cx="3855697" cy="68580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8473" y="0"/>
            <a:ext cx="3855697"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61131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881" t="11965" r="2659"/>
          <a:stretch/>
        </p:blipFill>
        <p:spPr>
          <a:xfrm>
            <a:off x="13648" y="300251"/>
            <a:ext cx="12160155" cy="6104530"/>
          </a:xfrm>
          <a:prstGeom prst="rect">
            <a:avLst/>
          </a:prstGeom>
        </p:spPr>
      </p:pic>
      <p:sp>
        <p:nvSpPr>
          <p:cNvPr id="5" name="Oval 4"/>
          <p:cNvSpPr/>
          <p:nvPr/>
        </p:nvSpPr>
        <p:spPr>
          <a:xfrm>
            <a:off x="4121624" y="527429"/>
            <a:ext cx="5813946" cy="54093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
        <p:nvSpPr>
          <p:cNvPr id="7" name="TextBox 6"/>
          <p:cNvSpPr txBox="1"/>
          <p:nvPr/>
        </p:nvSpPr>
        <p:spPr>
          <a:xfrm>
            <a:off x="5854343" y="3240371"/>
            <a:ext cx="3002507" cy="707886"/>
          </a:xfrm>
          <a:prstGeom prst="rect">
            <a:avLst/>
          </a:prstGeom>
          <a:noFill/>
        </p:spPr>
        <p:txBody>
          <a:bodyPr wrap="square" rtlCol="0">
            <a:spAutoFit/>
          </a:bodyPr>
          <a:lstStyle/>
          <a:p>
            <a:r>
              <a:rPr lang="en-CA" sz="4000" dirty="0" smtClean="0"/>
              <a:t>5 mile radius</a:t>
            </a:r>
            <a:endParaRPr lang="en-CA" sz="4000" dirty="0"/>
          </a:p>
        </p:txBody>
      </p:sp>
      <p:cxnSp>
        <p:nvCxnSpPr>
          <p:cNvPr id="9" name="Straight Arrow Connector 8"/>
          <p:cNvCxnSpPr/>
          <p:nvPr/>
        </p:nvCxnSpPr>
        <p:spPr>
          <a:xfrm flipH="1" flipV="1">
            <a:off x="5212080" y="1243584"/>
            <a:ext cx="1816517" cy="19885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236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9D5B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0902"/>
          <a:stretch/>
        </p:blipFill>
        <p:spPr>
          <a:xfrm>
            <a:off x="237564" y="1647265"/>
            <a:ext cx="11430000" cy="4520452"/>
          </a:xfrm>
          <a:prstGeom prst="rect">
            <a:avLst/>
          </a:prstGeom>
        </p:spPr>
      </p:pic>
      <p:sp>
        <p:nvSpPr>
          <p:cNvPr id="3" name="Rectangle 2"/>
          <p:cNvSpPr/>
          <p:nvPr/>
        </p:nvSpPr>
        <p:spPr>
          <a:xfrm>
            <a:off x="523179" y="569554"/>
            <a:ext cx="11282288" cy="830997"/>
          </a:xfrm>
          <a:prstGeom prst="rect">
            <a:avLst/>
          </a:prstGeom>
        </p:spPr>
        <p:txBody>
          <a:bodyPr wrap="square">
            <a:spAutoFit/>
          </a:bodyPr>
          <a:lstStyle/>
          <a:p>
            <a:pPr algn="ctr"/>
            <a:r>
              <a:rPr lang="en-CA" sz="4800" b="1" dirty="0" smtClean="0">
                <a:solidFill>
                  <a:schemeClr val="bg1"/>
                </a:solidFill>
                <a:effectLst/>
              </a:rPr>
              <a:t>What’s everyone </a:t>
            </a:r>
            <a:r>
              <a:rPr lang="en-CA" sz="4800" b="1" dirty="0" err="1" smtClean="0">
                <a:solidFill>
                  <a:schemeClr val="bg1"/>
                </a:solidFill>
                <a:effectLst/>
              </a:rPr>
              <a:t>Yakkin</a:t>
            </a:r>
            <a:r>
              <a:rPr lang="en-CA" sz="4800" b="1" dirty="0" smtClean="0">
                <a:solidFill>
                  <a:schemeClr val="bg1"/>
                </a:solidFill>
                <a:effectLst/>
              </a:rPr>
              <a:t> about you?</a:t>
            </a:r>
          </a:p>
        </p:txBody>
      </p:sp>
    </p:spTree>
    <p:extLst>
      <p:ext uri="{BB962C8B-B14F-4D97-AF65-F5344CB8AC3E}">
        <p14:creationId xmlns:p14="http://schemas.microsoft.com/office/powerpoint/2010/main" val="3490101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772" y="3049333"/>
            <a:ext cx="5715000" cy="31908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097" y="191833"/>
            <a:ext cx="6610350" cy="2857500"/>
          </a:xfrm>
          <a:prstGeom prst="rect">
            <a:avLst/>
          </a:prstGeom>
        </p:spPr>
      </p:pic>
    </p:spTree>
    <p:extLst>
      <p:ext uri="{BB962C8B-B14F-4D97-AF65-F5344CB8AC3E}">
        <p14:creationId xmlns:p14="http://schemas.microsoft.com/office/powerpoint/2010/main" val="1196386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1D6D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7812"/>
          <a:stretch/>
        </p:blipFill>
        <p:spPr>
          <a:xfrm>
            <a:off x="3200400" y="361950"/>
            <a:ext cx="8991600" cy="64960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92" y="361950"/>
            <a:ext cx="3810000" cy="3810000"/>
          </a:xfrm>
          <a:prstGeom prst="rect">
            <a:avLst/>
          </a:prstGeom>
        </p:spPr>
      </p:pic>
    </p:spTree>
    <p:extLst>
      <p:ext uri="{BB962C8B-B14F-4D97-AF65-F5344CB8AC3E}">
        <p14:creationId xmlns:p14="http://schemas.microsoft.com/office/powerpoint/2010/main" val="4226776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hoolpress.cdn.whipplehill.net/milkenschool618/5/files/2014/10/photo-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295" y="179119"/>
            <a:ext cx="4343400" cy="625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2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wo Minutes, Two Downv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68" y="628523"/>
            <a:ext cx="6477000" cy="4257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reen Shot 2015-02-18 at 10.03.33 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5980" y="1442910"/>
            <a:ext cx="2857500"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943600" y="1810512"/>
            <a:ext cx="1554480" cy="15436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Tree>
    <p:extLst>
      <p:ext uri="{BB962C8B-B14F-4D97-AF65-F5344CB8AC3E}">
        <p14:creationId xmlns:p14="http://schemas.microsoft.com/office/powerpoint/2010/main" val="314569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34" y="0"/>
            <a:ext cx="10900132" cy="6858000"/>
          </a:xfrm>
          <a:prstGeom prst="rect">
            <a:avLst/>
          </a:prstGeom>
        </p:spPr>
      </p:pic>
    </p:spTree>
    <p:extLst>
      <p:ext uri="{BB962C8B-B14F-4D97-AF65-F5344CB8AC3E}">
        <p14:creationId xmlns:p14="http://schemas.microsoft.com/office/powerpoint/2010/main" val="1183284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1510</Words>
  <Application>Microsoft Office PowerPoint</Application>
  <PresentationFormat>Custom</PresentationFormat>
  <Paragraphs>151</Paragraphs>
  <Slides>40</Slides>
  <Notes>39</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Category #1: Umm…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dc:creator>
  <cp:lastModifiedBy>Mitchelmore, Rhonda M.</cp:lastModifiedBy>
  <cp:revision>102</cp:revision>
  <dcterms:created xsi:type="dcterms:W3CDTF">2016-05-08T13:10:27Z</dcterms:created>
  <dcterms:modified xsi:type="dcterms:W3CDTF">2016-06-07T16:25:05Z</dcterms:modified>
</cp:coreProperties>
</file>