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9"/>
  </p:notesMasterIdLst>
  <p:sldIdLst>
    <p:sldId id="258" r:id="rId2"/>
    <p:sldId id="260" r:id="rId3"/>
    <p:sldId id="286" r:id="rId4"/>
    <p:sldId id="261" r:id="rId5"/>
    <p:sldId id="262" r:id="rId6"/>
    <p:sldId id="299" r:id="rId7"/>
    <p:sldId id="321" r:id="rId8"/>
    <p:sldId id="263" r:id="rId9"/>
    <p:sldId id="322" r:id="rId10"/>
    <p:sldId id="304" r:id="rId11"/>
    <p:sldId id="305" r:id="rId12"/>
    <p:sldId id="306" r:id="rId13"/>
    <p:sldId id="287" r:id="rId14"/>
    <p:sldId id="265" r:id="rId15"/>
    <p:sldId id="266" r:id="rId16"/>
    <p:sldId id="307" r:id="rId17"/>
    <p:sldId id="293" r:id="rId18"/>
    <p:sldId id="300" r:id="rId19"/>
    <p:sldId id="311" r:id="rId20"/>
    <p:sldId id="291" r:id="rId21"/>
    <p:sldId id="301" r:id="rId22"/>
    <p:sldId id="308" r:id="rId23"/>
    <p:sldId id="309" r:id="rId24"/>
    <p:sldId id="310" r:id="rId25"/>
    <p:sldId id="312" r:id="rId26"/>
    <p:sldId id="313" r:id="rId27"/>
    <p:sldId id="315" r:id="rId28"/>
    <p:sldId id="316" r:id="rId29"/>
    <p:sldId id="320" r:id="rId30"/>
    <p:sldId id="317" r:id="rId31"/>
    <p:sldId id="259" r:id="rId32"/>
    <p:sldId id="318" r:id="rId33"/>
    <p:sldId id="319" r:id="rId34"/>
    <p:sldId id="285" r:id="rId35"/>
    <p:sldId id="323" r:id="rId36"/>
    <p:sldId id="324" r:id="rId37"/>
    <p:sldId id="325"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790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301" autoAdjust="0"/>
  </p:normalViewPr>
  <p:slideViewPr>
    <p:cSldViewPr>
      <p:cViewPr>
        <p:scale>
          <a:sx n="70" d="100"/>
          <a:sy n="70" d="100"/>
        </p:scale>
        <p:origin x="-2820" y="-5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0E05942-169F-4706-B803-834937366412}" type="datetimeFigureOut">
              <a:rPr lang="en-US" smtClean="0"/>
              <a:pPr/>
              <a:t>6/17/2015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6C1B78D-454B-473D-945C-398178AC88A6}" type="slidenum">
              <a:rPr lang="en-US" smtClean="0"/>
              <a:pPr/>
              <a:t>‹#›</a:t>
            </a:fld>
            <a:endParaRPr lang="en-US"/>
          </a:p>
        </p:txBody>
      </p:sp>
    </p:spTree>
    <p:extLst>
      <p:ext uri="{BB962C8B-B14F-4D97-AF65-F5344CB8AC3E}">
        <p14:creationId xmlns:p14="http://schemas.microsoft.com/office/powerpoint/2010/main" val="3739570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crose@grenfell.mun.c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Presented at the </a:t>
            </a:r>
            <a:r>
              <a:rPr lang="en-US" sz="1200" kern="1200" dirty="0" smtClean="0">
                <a:solidFill>
                  <a:schemeClr val="tx1"/>
                </a:solidFill>
                <a:effectLst/>
                <a:latin typeface="+mn-lt"/>
                <a:ea typeface="+mn-ea"/>
                <a:cs typeface="+mn-cs"/>
              </a:rPr>
              <a:t>Atlantic Provinces Library Association Annual Conference, St. John, NB, May 14, 2010</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Contact Info:</a:t>
            </a:r>
          </a:p>
          <a:p>
            <a:r>
              <a:rPr lang="en-US" sz="1200" kern="1200" dirty="0" smtClean="0">
                <a:solidFill>
                  <a:schemeClr val="tx1"/>
                </a:solidFill>
                <a:effectLst/>
                <a:latin typeface="+mn-lt"/>
                <a:ea typeface="+mn-ea"/>
                <a:cs typeface="+mn-cs"/>
              </a:rPr>
              <a:t>Crystal Rose</a:t>
            </a:r>
          </a:p>
          <a:p>
            <a:r>
              <a:rPr lang="en-US" sz="1200" kern="1200" dirty="0" smtClean="0">
                <a:solidFill>
                  <a:schemeClr val="tx1"/>
                </a:solidFill>
                <a:effectLst/>
                <a:latin typeface="+mn-lt"/>
                <a:ea typeface="+mn-ea"/>
                <a:cs typeface="+mn-cs"/>
              </a:rPr>
              <a:t>Public Services Librarian</a:t>
            </a:r>
          </a:p>
          <a:p>
            <a:r>
              <a:rPr lang="en-US" sz="1200" kern="1200" dirty="0" smtClean="0">
                <a:solidFill>
                  <a:schemeClr val="tx1"/>
                </a:solidFill>
                <a:effectLst/>
                <a:latin typeface="+mn-lt"/>
                <a:ea typeface="+mn-ea"/>
                <a:cs typeface="+mn-cs"/>
              </a:rPr>
              <a:t>Grenfell Campus</a:t>
            </a:r>
          </a:p>
          <a:p>
            <a:r>
              <a:rPr lang="en-US" sz="1200" kern="1200" dirty="0" smtClean="0">
                <a:solidFill>
                  <a:schemeClr val="tx1"/>
                </a:solidFill>
                <a:effectLst/>
                <a:latin typeface="+mn-lt"/>
                <a:ea typeface="+mn-ea"/>
                <a:cs typeface="+mn-cs"/>
              </a:rPr>
              <a:t>Memorial University of Newfoundland</a:t>
            </a:r>
          </a:p>
          <a:p>
            <a:r>
              <a:rPr lang="en-US" sz="1200" kern="1200" dirty="0" smtClean="0">
                <a:solidFill>
                  <a:schemeClr val="tx1"/>
                </a:solidFill>
                <a:effectLst/>
                <a:latin typeface="+mn-lt"/>
                <a:ea typeface="+mn-ea"/>
                <a:cs typeface="+mn-cs"/>
                <a:hlinkClick r:id="rId3"/>
              </a:rPr>
              <a:t>crose@grenfell.mun.ca</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709-637-2183</a:t>
            </a:r>
          </a:p>
          <a:p>
            <a:endParaRPr lang="en-US" dirty="0"/>
          </a:p>
        </p:txBody>
      </p:sp>
      <p:sp>
        <p:nvSpPr>
          <p:cNvPr id="4" name="Slide Number Placeholder 3"/>
          <p:cNvSpPr>
            <a:spLocks noGrp="1"/>
          </p:cNvSpPr>
          <p:nvPr>
            <p:ph type="sldNum" sz="quarter" idx="10"/>
          </p:nvPr>
        </p:nvSpPr>
        <p:spPr/>
        <p:txBody>
          <a:bodyPr/>
          <a:lstStyle/>
          <a:p>
            <a:fld id="{86C1B78D-454B-473D-945C-398178AC88A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dirty="0" smtClean="0"/>
              <a:t>A trade paperback published in 1978</a:t>
            </a:r>
          </a:p>
          <a:p>
            <a:pPr lvl="0">
              <a:buFont typeface="Arial" pitchFamily="34" charset="0"/>
              <a:buChar char="•"/>
            </a:pPr>
            <a:r>
              <a:rPr lang="en-US" dirty="0" smtClean="0"/>
              <a:t>Described on the title page as a "comic novel"</a:t>
            </a:r>
          </a:p>
          <a:p>
            <a:pPr lvl="0">
              <a:buFont typeface="Arial" pitchFamily="34" charset="0"/>
              <a:buChar char="•"/>
            </a:pPr>
            <a:r>
              <a:rPr lang="en-US" dirty="0" smtClean="0"/>
              <a:t>Referred to as a "graphic album" by the authors</a:t>
            </a:r>
          </a:p>
          <a:p>
            <a:pPr lvl="0">
              <a:buFont typeface="Arial" pitchFamily="34" charset="0"/>
              <a:buChar char="•"/>
            </a:pPr>
            <a:r>
              <a:rPr lang="en-US" dirty="0" smtClean="0"/>
              <a:t>Set in a futuristic dystopia, and featured violence and homosexuality</a:t>
            </a:r>
          </a:p>
          <a:p>
            <a:pPr lvl="0">
              <a:buFont typeface="Arial" pitchFamily="34" charset="0"/>
              <a:buChar char="•"/>
            </a:pPr>
            <a:r>
              <a:rPr lang="en-US" dirty="0" smtClean="0"/>
              <a:t>Was the first graphic novel that granted full copyright ownership and sales royalties to its creators</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6C1B78D-454B-473D-945C-398178AC88A6}"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dirty="0" smtClean="0"/>
              <a:t>First </a:t>
            </a:r>
            <a:r>
              <a:rPr lang="en-US" i="1" dirty="0" err="1" smtClean="0"/>
              <a:t>Elfquest</a:t>
            </a:r>
            <a:r>
              <a:rPr lang="en-US" dirty="0" smtClean="0"/>
              <a:t> story was published in 1978 in an underground comic book </a:t>
            </a:r>
            <a:r>
              <a:rPr lang="en-US" i="1" dirty="0" smtClean="0"/>
              <a:t>Fantasy Quarterly</a:t>
            </a:r>
            <a:endParaRPr lang="en-US" dirty="0" smtClean="0"/>
          </a:p>
          <a:p>
            <a:pPr lvl="0">
              <a:buFont typeface="Arial" pitchFamily="34" charset="0"/>
              <a:buChar char="•"/>
            </a:pPr>
            <a:r>
              <a:rPr lang="en-US" dirty="0" smtClean="0"/>
              <a:t>Authors started their own company and self-published</a:t>
            </a:r>
          </a:p>
          <a:p>
            <a:pPr lvl="0">
              <a:buFont typeface="Arial" pitchFamily="34" charset="0"/>
              <a:buChar char="•"/>
            </a:pPr>
            <a:r>
              <a:rPr lang="en-US" dirty="0" smtClean="0"/>
              <a:t>First creator owned series to receive mass market distribution in mainstream bookstores</a:t>
            </a:r>
          </a:p>
          <a:p>
            <a:endParaRPr lang="en-US" dirty="0"/>
          </a:p>
        </p:txBody>
      </p:sp>
      <p:sp>
        <p:nvSpPr>
          <p:cNvPr id="4" name="Slide Number Placeholder 3"/>
          <p:cNvSpPr>
            <a:spLocks noGrp="1"/>
          </p:cNvSpPr>
          <p:nvPr>
            <p:ph type="sldNum" sz="quarter" idx="10"/>
          </p:nvPr>
        </p:nvSpPr>
        <p:spPr/>
        <p:txBody>
          <a:bodyPr/>
          <a:lstStyle/>
          <a:p>
            <a:fld id="{86C1B78D-454B-473D-945C-398178AC88A6}"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was it different?</a:t>
            </a:r>
          </a:p>
          <a:p>
            <a:pPr lvl="0">
              <a:buFont typeface="Arial" pitchFamily="34" charset="0"/>
              <a:buChar char="•"/>
            </a:pPr>
            <a:r>
              <a:rPr lang="en-US" dirty="0" smtClean="0"/>
              <a:t>Set in a Bronx apartment building in the 1930s, about the mainly Jewish tenants </a:t>
            </a:r>
          </a:p>
          <a:p>
            <a:pPr lvl="0">
              <a:buFont typeface="Arial" pitchFamily="34" charset="0"/>
              <a:buChar char="•"/>
            </a:pPr>
            <a:r>
              <a:rPr lang="en-US" dirty="0" smtClean="0"/>
              <a:t>Eisner was Jewish, and the graphic novel is semi-autobiographical (based on his experiences growing up in NY at that time) </a:t>
            </a:r>
          </a:p>
          <a:p>
            <a:pPr lvl="0">
              <a:buFont typeface="Arial" pitchFamily="34" charset="0"/>
              <a:buChar char="•"/>
            </a:pPr>
            <a:r>
              <a:rPr lang="en-US" dirty="0" smtClean="0"/>
              <a:t>Very mature content, complex, dark</a:t>
            </a:r>
          </a:p>
          <a:p>
            <a:pPr lvl="0">
              <a:buFont typeface="Arial" pitchFamily="34" charset="0"/>
              <a:buChar char="•"/>
            </a:pPr>
            <a:r>
              <a:rPr lang="en-US" dirty="0" smtClean="0"/>
              <a:t>Focused on the lives of ordinary people in the real world (not superheroes, fantasy or animal characters)</a:t>
            </a:r>
          </a:p>
          <a:p>
            <a:pPr lvl="0">
              <a:buFont typeface="Arial" pitchFamily="34" charset="0"/>
              <a:buChar char="•"/>
            </a:pPr>
            <a:r>
              <a:rPr lang="en-US" dirty="0" smtClean="0"/>
              <a:t>Dealt with serious and real themes</a:t>
            </a:r>
          </a:p>
          <a:p>
            <a:pPr lvl="0">
              <a:buFont typeface="Arial" pitchFamily="34" charset="0"/>
              <a:buChar char="•"/>
            </a:pPr>
            <a:r>
              <a:rPr lang="en-US" dirty="0" smtClean="0"/>
              <a:t>Opened up the story-telling potential of the genre of comics that hadn’t really been explored yet</a:t>
            </a:r>
          </a:p>
          <a:p>
            <a:pPr>
              <a:buFont typeface="Arial" pitchFamily="34" charset="0"/>
              <a:buChar char="•"/>
            </a:pPr>
            <a:r>
              <a:rPr lang="en-US" dirty="0" smtClean="0"/>
              <a:t>Marketed to adults and sold in bookstores</a:t>
            </a:r>
          </a:p>
          <a:p>
            <a:pPr lvl="0">
              <a:buFont typeface="Arial" pitchFamily="34" charset="0"/>
              <a:buChar char="•"/>
            </a:pPr>
            <a:r>
              <a:rPr lang="en-US" dirty="0" smtClean="0"/>
              <a:t>May not have been “the first graphic novel”, but it was the first extremely popular, well-known graphic novel</a:t>
            </a:r>
          </a:p>
          <a:p>
            <a:pPr lvl="0">
              <a:buFont typeface="Arial" pitchFamily="34" charset="0"/>
              <a:buChar char="•"/>
            </a:pPr>
            <a:r>
              <a:rPr lang="en-US" dirty="0" smtClean="0"/>
              <a:t>Arguably the work that was responsible for getting the term out there in people’s consciousness</a:t>
            </a:r>
          </a:p>
          <a:p>
            <a:endParaRPr lang="en-US" dirty="0"/>
          </a:p>
        </p:txBody>
      </p:sp>
      <p:sp>
        <p:nvSpPr>
          <p:cNvPr id="4" name="Slide Number Placeholder 3"/>
          <p:cNvSpPr>
            <a:spLocks noGrp="1"/>
          </p:cNvSpPr>
          <p:nvPr>
            <p:ph type="sldNum" sz="quarter" idx="10"/>
          </p:nvPr>
        </p:nvSpPr>
        <p:spPr/>
        <p:txBody>
          <a:bodyPr/>
          <a:lstStyle/>
          <a:p>
            <a:fld id="{86C1B78D-454B-473D-945C-398178AC88A6}"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1986 saw the publication of 3 landmark graphic novels: Art </a:t>
            </a:r>
            <a:r>
              <a:rPr lang="en-US" dirty="0" err="1" smtClean="0"/>
              <a:t>Spiegelman’s</a:t>
            </a:r>
            <a:r>
              <a:rPr lang="en-US" dirty="0" smtClean="0"/>
              <a:t> </a:t>
            </a:r>
            <a:r>
              <a:rPr lang="en-US" i="1" dirty="0" err="1" smtClean="0"/>
              <a:t>Maus</a:t>
            </a:r>
            <a:r>
              <a:rPr lang="en-US" i="1" dirty="0" smtClean="0"/>
              <a:t>, </a:t>
            </a:r>
            <a:r>
              <a:rPr lang="en-US" dirty="0" smtClean="0"/>
              <a:t>Alan Moore’s </a:t>
            </a:r>
            <a:r>
              <a:rPr lang="en-US" i="1" dirty="0" smtClean="0"/>
              <a:t>The Watchmen</a:t>
            </a:r>
            <a:r>
              <a:rPr lang="en-US" dirty="0" smtClean="0"/>
              <a:t>, and </a:t>
            </a:r>
          </a:p>
          <a:p>
            <a:r>
              <a:rPr lang="en-US" dirty="0" smtClean="0"/>
              <a:t>Frank Miller’s </a:t>
            </a:r>
            <a:r>
              <a:rPr lang="en-US" i="1" dirty="0" smtClean="0"/>
              <a:t>Batman: The Dark Knight Returns </a:t>
            </a:r>
          </a:p>
          <a:p>
            <a:endParaRPr lang="en-US" dirty="0"/>
          </a:p>
        </p:txBody>
      </p:sp>
      <p:sp>
        <p:nvSpPr>
          <p:cNvPr id="4" name="Slide Number Placeholder 3"/>
          <p:cNvSpPr>
            <a:spLocks noGrp="1"/>
          </p:cNvSpPr>
          <p:nvPr>
            <p:ph type="sldNum" sz="quarter" idx="10"/>
          </p:nvPr>
        </p:nvSpPr>
        <p:spPr/>
        <p:txBody>
          <a:bodyPr/>
          <a:lstStyle/>
          <a:p>
            <a:fld id="{86C1B78D-454B-473D-945C-398178AC88A6}"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dirty="0" smtClean="0"/>
              <a:t>Brilliantly told story of the Holocaust, where the Jews are depicted as mice, and the Nazis depicted as cats</a:t>
            </a:r>
          </a:p>
          <a:p>
            <a:pPr lvl="0">
              <a:buFont typeface="Arial" pitchFamily="34" charset="0"/>
              <a:buChar char="•"/>
            </a:pPr>
            <a:r>
              <a:rPr lang="en-US" dirty="0" smtClean="0"/>
              <a:t>Word </a:t>
            </a:r>
            <a:r>
              <a:rPr lang="en-US" dirty="0" err="1" smtClean="0"/>
              <a:t>maus</a:t>
            </a:r>
            <a:r>
              <a:rPr lang="en-US" dirty="0" smtClean="0"/>
              <a:t> is German for “mouse”</a:t>
            </a:r>
          </a:p>
          <a:p>
            <a:pPr lvl="0">
              <a:buFont typeface="Arial" pitchFamily="34" charset="0"/>
              <a:buChar char="•"/>
            </a:pPr>
            <a:r>
              <a:rPr lang="en-US" dirty="0" err="1" smtClean="0"/>
              <a:t>Spiegelman</a:t>
            </a:r>
            <a:r>
              <a:rPr lang="en-US" dirty="0" smtClean="0"/>
              <a:t> won the Pulitzer Prize for </a:t>
            </a:r>
            <a:r>
              <a:rPr lang="en-US" i="1" dirty="0" err="1" smtClean="0"/>
              <a:t>Maus</a:t>
            </a:r>
            <a:endParaRPr lang="en-US" dirty="0" smtClean="0"/>
          </a:p>
          <a:p>
            <a:pPr lvl="0">
              <a:buFont typeface="Arial" pitchFamily="34" charset="0"/>
              <a:buChar char="•"/>
            </a:pPr>
            <a:r>
              <a:rPr lang="en-US" dirty="0" smtClean="0"/>
              <a:t>Single-handedly because of </a:t>
            </a:r>
            <a:r>
              <a:rPr lang="en-US" i="1" dirty="0" err="1" smtClean="0"/>
              <a:t>Maus</a:t>
            </a:r>
            <a:r>
              <a:rPr lang="en-US" i="1" dirty="0" smtClean="0"/>
              <a:t>, </a:t>
            </a:r>
            <a:r>
              <a:rPr lang="en-US" dirty="0" smtClean="0"/>
              <a:t>that</a:t>
            </a:r>
            <a:r>
              <a:rPr lang="en-US" i="1" dirty="0" smtClean="0"/>
              <a:t> </a:t>
            </a:r>
            <a:r>
              <a:rPr lang="en-US" dirty="0" smtClean="0"/>
              <a:t>graphic novels as a genre begin to gain critical recognition</a:t>
            </a:r>
          </a:p>
          <a:p>
            <a:pPr lvl="0">
              <a:buFont typeface="Arial" pitchFamily="34" charset="0"/>
              <a:buChar char="•"/>
            </a:pPr>
            <a:r>
              <a:rPr lang="en-US" i="1" dirty="0" err="1" smtClean="0"/>
              <a:t>Maus</a:t>
            </a:r>
            <a:r>
              <a:rPr lang="en-US" dirty="0" smtClean="0"/>
              <a:t> had literary value (nominated for several literary awards), historical value, and, for the first time, an issue like the holocaust was done using a “comics” format</a:t>
            </a:r>
          </a:p>
          <a:p>
            <a:pPr lvl="0">
              <a:buFont typeface="Arial" pitchFamily="34" charset="0"/>
              <a:buChar char="•"/>
            </a:pPr>
            <a:r>
              <a:rPr lang="en-US" dirty="0" smtClean="0"/>
              <a:t>Like </a:t>
            </a:r>
            <a:r>
              <a:rPr lang="en-US" i="1" dirty="0" smtClean="0"/>
              <a:t>A Contract with God, </a:t>
            </a:r>
            <a:r>
              <a:rPr lang="en-US" i="1" dirty="0" err="1" smtClean="0"/>
              <a:t>Maus</a:t>
            </a:r>
            <a:r>
              <a:rPr lang="en-US" i="1" dirty="0" smtClean="0"/>
              <a:t> </a:t>
            </a:r>
            <a:r>
              <a:rPr lang="en-US" dirty="0" smtClean="0"/>
              <a:t>was</a:t>
            </a:r>
            <a:r>
              <a:rPr lang="en-US" i="1" dirty="0" smtClean="0"/>
              <a:t> </a:t>
            </a:r>
            <a:r>
              <a:rPr lang="en-US" dirty="0" smtClean="0"/>
              <a:t>self-published </a:t>
            </a:r>
          </a:p>
          <a:p>
            <a:pPr lvl="0">
              <a:buFont typeface="Arial" pitchFamily="34" charset="0"/>
              <a:buChar char="•"/>
            </a:pPr>
            <a:r>
              <a:rPr lang="en-US" dirty="0" smtClean="0"/>
              <a:t>He is another artist who doesn’t quite know what to make of the term. Prefers ''comic book that needs a bookmark”</a:t>
            </a:r>
          </a:p>
          <a:p>
            <a:endParaRPr lang="en-US" dirty="0"/>
          </a:p>
        </p:txBody>
      </p:sp>
      <p:sp>
        <p:nvSpPr>
          <p:cNvPr id="4" name="Slide Number Placeholder 3"/>
          <p:cNvSpPr>
            <a:spLocks noGrp="1"/>
          </p:cNvSpPr>
          <p:nvPr>
            <p:ph type="sldNum" sz="quarter" idx="10"/>
          </p:nvPr>
        </p:nvSpPr>
        <p:spPr/>
        <p:txBody>
          <a:bodyPr/>
          <a:lstStyle/>
          <a:p>
            <a:fld id="{86C1B78D-454B-473D-945C-398178AC88A6}"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dirty="0" smtClean="0"/>
              <a:t>Many classic novels and plays have been turned into graphic novels</a:t>
            </a:r>
          </a:p>
          <a:p>
            <a:pPr lvl="0">
              <a:buFont typeface="Arial" pitchFamily="34" charset="0"/>
              <a:buChar char="•"/>
            </a:pPr>
            <a:r>
              <a:rPr lang="en-US" dirty="0" smtClean="0"/>
              <a:t>Relevant and useful for an academic library collection</a:t>
            </a:r>
          </a:p>
          <a:p>
            <a:pPr lvl="0">
              <a:buFont typeface="Arial" pitchFamily="34" charset="0"/>
              <a:buChar char="•"/>
            </a:pPr>
            <a:r>
              <a:rPr lang="en-US" dirty="0" smtClean="0"/>
              <a:t>Requested by faculty</a:t>
            </a:r>
          </a:p>
          <a:p>
            <a:pPr lvl="0">
              <a:buFont typeface="Arial" pitchFamily="34" charset="0"/>
              <a:buChar char="•"/>
            </a:pPr>
            <a:r>
              <a:rPr lang="en-US" dirty="0" smtClean="0"/>
              <a:t>Be careful! Many don’t use the actual text from the original works!</a:t>
            </a:r>
          </a:p>
          <a:p>
            <a:pPr lvl="0">
              <a:buFont typeface="Arial" pitchFamily="34" charset="0"/>
              <a:buChar char="•"/>
            </a:pPr>
            <a:r>
              <a:rPr lang="en-US" dirty="0" smtClean="0"/>
              <a:t>Avoid “quick text version”, or “updated text”, or “modernized text”</a:t>
            </a:r>
            <a:endParaRPr lang="en-US" dirty="0"/>
          </a:p>
        </p:txBody>
      </p:sp>
      <p:sp>
        <p:nvSpPr>
          <p:cNvPr id="4" name="Slide Number Placeholder 3"/>
          <p:cNvSpPr>
            <a:spLocks noGrp="1"/>
          </p:cNvSpPr>
          <p:nvPr>
            <p:ph type="sldNum" sz="quarter" idx="10"/>
          </p:nvPr>
        </p:nvSpPr>
        <p:spPr/>
        <p:txBody>
          <a:bodyPr/>
          <a:lstStyle/>
          <a:p>
            <a:fld id="{86C1B78D-454B-473D-945C-398178AC88A6}"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dirty="0" err="1" smtClean="0"/>
              <a:t>Manga</a:t>
            </a:r>
            <a:r>
              <a:rPr lang="en-US" dirty="0" smtClean="0"/>
              <a:t> are Japanese comics and graphic novels</a:t>
            </a:r>
          </a:p>
          <a:p>
            <a:pPr lvl="0">
              <a:buFont typeface="Arial" pitchFamily="34" charset="0"/>
              <a:buChar char="•"/>
            </a:pPr>
            <a:r>
              <a:rPr lang="en-US" dirty="0" smtClean="0"/>
              <a:t>Have a very different history than North American Comics (different conventions, different types of stories)</a:t>
            </a:r>
          </a:p>
          <a:p>
            <a:pPr lvl="0">
              <a:buFont typeface="Arial" pitchFamily="34" charset="0"/>
              <a:buChar char="•"/>
            </a:pPr>
            <a:r>
              <a:rPr lang="en-US" dirty="0" smtClean="0"/>
              <a:t>Main difficulty with </a:t>
            </a:r>
            <a:r>
              <a:rPr lang="en-US" dirty="0" err="1" smtClean="0"/>
              <a:t>Manga</a:t>
            </a:r>
            <a:r>
              <a:rPr lang="en-US" dirty="0" smtClean="0"/>
              <a:t> is there aren’t many self contained, 1 volume stories</a:t>
            </a:r>
          </a:p>
          <a:p>
            <a:pPr lvl="0">
              <a:buFont typeface="Arial" pitchFamily="34" charset="0"/>
              <a:buChar char="•"/>
            </a:pPr>
            <a:r>
              <a:rPr lang="en-US" dirty="0" smtClean="0"/>
              <a:t>A typical </a:t>
            </a:r>
            <a:r>
              <a:rPr lang="en-US" dirty="0" err="1" smtClean="0"/>
              <a:t>Manga</a:t>
            </a:r>
            <a:r>
              <a:rPr lang="en-US" dirty="0" smtClean="0"/>
              <a:t> series can be 20-30 volumes and up</a:t>
            </a:r>
          </a:p>
          <a:p>
            <a:pPr lvl="0">
              <a:buFont typeface="Arial" pitchFamily="34" charset="0"/>
              <a:buChar char="•"/>
            </a:pPr>
            <a:r>
              <a:rPr lang="en-US" dirty="0" smtClean="0"/>
              <a:t>One solution: Secondary sources about </a:t>
            </a:r>
            <a:r>
              <a:rPr lang="en-US" dirty="0" err="1" smtClean="0"/>
              <a:t>Manga</a:t>
            </a:r>
            <a:r>
              <a:rPr lang="en-US" dirty="0" smtClean="0"/>
              <a:t> and </a:t>
            </a:r>
            <a:r>
              <a:rPr lang="en-US" dirty="0" err="1" smtClean="0"/>
              <a:t>Manga</a:t>
            </a:r>
            <a:r>
              <a:rPr lang="en-US" dirty="0" smtClean="0"/>
              <a:t> anthologies</a:t>
            </a:r>
          </a:p>
          <a:p>
            <a:pPr lvl="0">
              <a:buFont typeface="Arial" pitchFamily="34" charset="0"/>
              <a:buChar char="•"/>
            </a:pPr>
            <a:r>
              <a:rPr lang="en-US" dirty="0" smtClean="0"/>
              <a:t>Another difficulty is that some of the important, classic </a:t>
            </a:r>
            <a:r>
              <a:rPr lang="en-US" dirty="0" err="1" smtClean="0"/>
              <a:t>Manga</a:t>
            </a:r>
            <a:r>
              <a:rPr lang="en-US" dirty="0" smtClean="0"/>
              <a:t> has never been translated to English and published in North America, or if it had been is no longer in print</a:t>
            </a:r>
          </a:p>
          <a:p>
            <a:pPr lvl="0">
              <a:buFont typeface="Arial" pitchFamily="34" charset="0"/>
              <a:buChar char="•"/>
            </a:pPr>
            <a:r>
              <a:rPr lang="en-US" dirty="0" smtClean="0"/>
              <a:t>Difficulty finding certain titles</a:t>
            </a:r>
          </a:p>
          <a:p>
            <a:pPr lvl="0">
              <a:buFont typeface="Arial" pitchFamily="34" charset="0"/>
              <a:buChar char="•"/>
            </a:pPr>
            <a:r>
              <a:rPr lang="en-US" dirty="0" smtClean="0"/>
              <a:t>Purchased several series second-hand</a:t>
            </a:r>
          </a:p>
          <a:p>
            <a:endParaRPr lang="en-US" dirty="0"/>
          </a:p>
        </p:txBody>
      </p:sp>
      <p:sp>
        <p:nvSpPr>
          <p:cNvPr id="4" name="Slide Number Placeholder 3"/>
          <p:cNvSpPr>
            <a:spLocks noGrp="1"/>
          </p:cNvSpPr>
          <p:nvPr>
            <p:ph type="sldNum" sz="quarter" idx="10"/>
          </p:nvPr>
        </p:nvSpPr>
        <p:spPr/>
        <p:txBody>
          <a:bodyPr/>
          <a:lstStyle/>
          <a:p>
            <a:fld id="{86C1B78D-454B-473D-945C-398178AC88A6}"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buFont typeface="Arial" pitchFamily="34" charset="0"/>
              <a:buChar char="•"/>
              <a:defRPr/>
            </a:pPr>
            <a:r>
              <a:rPr lang="en-US" dirty="0" smtClean="0"/>
              <a:t>To consider – Does my library have secondary sources about graphic novels and </a:t>
            </a:r>
            <a:r>
              <a:rPr lang="en-US" dirty="0" err="1" smtClean="0"/>
              <a:t>manga</a:t>
            </a:r>
            <a:r>
              <a:rPr lang="en-US" dirty="0" smtClean="0"/>
              <a:t>?</a:t>
            </a:r>
          </a:p>
          <a:p>
            <a:pPr defTabSz="931774">
              <a:buFont typeface="Arial" pitchFamily="34" charset="0"/>
              <a:buChar char="•"/>
              <a:defRPr/>
            </a:pPr>
            <a:r>
              <a:rPr lang="en-US" dirty="0" smtClean="0"/>
              <a:t>There are peer-reviewed and non-peer reviewed journals about comics and graphic novels, plus thousands of articles about in peer-reviewed English journals, Pop Culture journals, Art journals, etc.</a:t>
            </a:r>
          </a:p>
          <a:p>
            <a:pPr defTabSz="931774">
              <a:buFont typeface="Arial" pitchFamily="34" charset="0"/>
              <a:buChar char="•"/>
              <a:defRPr/>
            </a:pPr>
            <a:r>
              <a:rPr lang="en-US" dirty="0" smtClean="0"/>
              <a:t>Numerous scholarly books</a:t>
            </a:r>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6C1B78D-454B-473D-945C-398178AC88A6}"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dirty="0" smtClean="0"/>
              <a:t>Some universities have citation guides for scholarly writing about graphic novels (Northern Kentucky University) </a:t>
            </a:r>
          </a:p>
          <a:p>
            <a:pPr defTabSz="931774">
              <a:buFont typeface="Arial" pitchFamily="34" charset="0"/>
              <a:buChar char="•"/>
              <a:defRPr/>
            </a:pPr>
            <a:r>
              <a:rPr lang="en-US" dirty="0" smtClean="0"/>
              <a:t>The new 2009 edition of the </a:t>
            </a:r>
            <a:r>
              <a:rPr lang="en-US" i="1" dirty="0" smtClean="0"/>
              <a:t>MLA Handbook for Writers of Research Papers </a:t>
            </a:r>
            <a:r>
              <a:rPr lang="en-US" dirty="0" smtClean="0"/>
              <a:t>(7th ed.) even included an entire section on how to cite graphic novels: 5.5.12. An Illustrated Book or a Graphic Narrative</a:t>
            </a:r>
          </a:p>
          <a:p>
            <a:pPr>
              <a:buFont typeface="Arial" pitchFamily="34" charset="0"/>
              <a:buChar char="•"/>
            </a:pPr>
            <a:endParaRPr lang="en-US" b="0" dirty="0"/>
          </a:p>
        </p:txBody>
      </p:sp>
      <p:sp>
        <p:nvSpPr>
          <p:cNvPr id="4" name="Slide Number Placeholder 3"/>
          <p:cNvSpPr>
            <a:spLocks noGrp="1"/>
          </p:cNvSpPr>
          <p:nvPr>
            <p:ph type="sldNum" sz="quarter" idx="10"/>
          </p:nvPr>
        </p:nvSpPr>
        <p:spPr/>
        <p:txBody>
          <a:bodyPr/>
          <a:lstStyle/>
          <a:p>
            <a:fld id="{86C1B78D-454B-473D-945C-398178AC88A6}"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dirty="0" smtClean="0"/>
              <a:t>Graphic novels are still in their infancy</a:t>
            </a:r>
          </a:p>
          <a:p>
            <a:pPr lvl="0">
              <a:buFont typeface="Arial" pitchFamily="34" charset="0"/>
              <a:buChar char="•"/>
            </a:pPr>
            <a:r>
              <a:rPr lang="en-US" dirty="0" smtClean="0"/>
              <a:t>A new genre, with a lot of unexplored potential</a:t>
            </a:r>
          </a:p>
          <a:p>
            <a:pPr lvl="0">
              <a:buFont typeface="Arial" pitchFamily="34" charset="0"/>
              <a:buChar char="•"/>
            </a:pPr>
            <a:r>
              <a:rPr lang="en-US" dirty="0" smtClean="0"/>
              <a:t>What's unique about them is that they are images that create a narrative either on their own, or when combined with text</a:t>
            </a:r>
          </a:p>
          <a:p>
            <a:pPr lvl="0">
              <a:buFont typeface="Arial" pitchFamily="34" charset="0"/>
              <a:buChar char="•"/>
            </a:pPr>
            <a:r>
              <a:rPr lang="en-US" dirty="0" smtClean="0"/>
              <a:t>The text on its own looses something or is entirely different, even incomprehensible, without the images</a:t>
            </a:r>
          </a:p>
          <a:p>
            <a:pPr lvl="0">
              <a:buFont typeface="Arial" pitchFamily="34" charset="0"/>
              <a:buChar char="•"/>
            </a:pPr>
            <a:r>
              <a:rPr lang="en-US" dirty="0" smtClean="0"/>
              <a:t>This combination creates a whole that’s greater than the sum of its parts</a:t>
            </a:r>
          </a:p>
          <a:p>
            <a:pPr lvl="0">
              <a:buFont typeface="Arial" pitchFamily="34" charset="0"/>
              <a:buChar char="•"/>
            </a:pPr>
            <a:r>
              <a:rPr lang="en-US" dirty="0" smtClean="0"/>
              <a:t>Graphic novels have been referred to as an entirely new medium</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6C1B78D-454B-473D-945C-398178AC88A6}"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dirty="0" smtClean="0"/>
              <a:t>Many different definitions for “graphic novel” have been put forward, often by the artists and writers creating them</a:t>
            </a:r>
          </a:p>
          <a:p>
            <a:pPr lvl="0">
              <a:buFont typeface="Arial" pitchFamily="34" charset="0"/>
              <a:buChar char="•"/>
            </a:pPr>
            <a:r>
              <a:rPr lang="en-US" dirty="0" smtClean="0"/>
              <a:t>Alternate terms have been suggested instead: “graphic narratives”, “sequential art”, “graphic literature”, “graphic story"</a:t>
            </a:r>
          </a:p>
          <a:p>
            <a:endParaRPr lang="en-US" dirty="0"/>
          </a:p>
        </p:txBody>
      </p:sp>
      <p:sp>
        <p:nvSpPr>
          <p:cNvPr id="4" name="Slide Number Placeholder 3"/>
          <p:cNvSpPr>
            <a:spLocks noGrp="1"/>
          </p:cNvSpPr>
          <p:nvPr>
            <p:ph type="sldNum" sz="quarter" idx="10"/>
          </p:nvPr>
        </p:nvSpPr>
        <p:spPr/>
        <p:txBody>
          <a:bodyPr/>
          <a:lstStyle/>
          <a:p>
            <a:fld id="{86C1B78D-454B-473D-945C-398178AC88A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dirty="0" smtClean="0"/>
              <a:t>I sent emails to each faculty who I thought would be particularly interested (Visual Art, English, Social/Cultural Studies) and received an excellent response</a:t>
            </a:r>
          </a:p>
          <a:p>
            <a:pPr lvl="0">
              <a:buFont typeface="Arial" pitchFamily="34" charset="0"/>
              <a:buChar char="•"/>
            </a:pPr>
            <a:r>
              <a:rPr lang="en-US" dirty="0" smtClean="0"/>
              <a:t>Faculty members excited and interested, and sent me suggestions for titles and authors</a:t>
            </a:r>
          </a:p>
          <a:p>
            <a:pPr lvl="0">
              <a:buFont typeface="Arial" pitchFamily="34" charset="0"/>
              <a:buChar char="•"/>
            </a:pPr>
            <a:r>
              <a:rPr lang="en-US" dirty="0" smtClean="0"/>
              <a:t>Were already incorporating graphic novels into their courses: English, Social/Cultural Studies, Folklore</a:t>
            </a:r>
            <a:endParaRPr lang="en-US" dirty="0"/>
          </a:p>
        </p:txBody>
      </p:sp>
      <p:sp>
        <p:nvSpPr>
          <p:cNvPr id="4" name="Slide Number Placeholder 3"/>
          <p:cNvSpPr>
            <a:spLocks noGrp="1"/>
          </p:cNvSpPr>
          <p:nvPr>
            <p:ph type="sldNum" sz="quarter" idx="10"/>
          </p:nvPr>
        </p:nvSpPr>
        <p:spPr/>
        <p:txBody>
          <a:bodyPr/>
          <a:lstStyle/>
          <a:p>
            <a:fld id="{86C1B78D-454B-473D-945C-398178AC88A6}" type="slidenum">
              <a:rPr lang="en-US"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dirty="0" smtClean="0"/>
              <a:t>A Folklore Professor teaching Supernatural Folklore used the 2-volume</a:t>
            </a:r>
            <a:r>
              <a:rPr lang="en-US" i="1" dirty="0" smtClean="0"/>
              <a:t> Beasts</a:t>
            </a:r>
            <a:r>
              <a:rPr lang="en-US" dirty="0" smtClean="0"/>
              <a:t> by Jacob Covey in his class</a:t>
            </a:r>
          </a:p>
          <a:p>
            <a:pPr lvl="0">
              <a:buFont typeface="Arial" pitchFamily="34" charset="0"/>
              <a:buChar char="•"/>
            </a:pPr>
            <a:r>
              <a:rPr lang="en-US" i="1" dirty="0" smtClean="0"/>
              <a:t>Beasts</a:t>
            </a:r>
            <a:r>
              <a:rPr lang="en-US" dirty="0" smtClean="0"/>
              <a:t>  - An anthology of supernatural beings, only creatures that were thought at one time to actually exist, based on actual folklore</a:t>
            </a:r>
          </a:p>
          <a:p>
            <a:pPr lvl="0">
              <a:buFont typeface="Arial" pitchFamily="34" charset="0"/>
              <a:buChar char="•"/>
            </a:pPr>
            <a:r>
              <a:rPr lang="en-US" dirty="0" smtClean="0"/>
              <a:t>Many of the “beasts” were ones being studied in that class</a:t>
            </a:r>
          </a:p>
          <a:p>
            <a:endParaRPr lang="en-US" dirty="0"/>
          </a:p>
        </p:txBody>
      </p:sp>
      <p:sp>
        <p:nvSpPr>
          <p:cNvPr id="4" name="Slide Number Placeholder 3"/>
          <p:cNvSpPr>
            <a:spLocks noGrp="1"/>
          </p:cNvSpPr>
          <p:nvPr>
            <p:ph type="sldNum" sz="quarter" idx="10"/>
          </p:nvPr>
        </p:nvSpPr>
        <p:spPr/>
        <p:txBody>
          <a:bodyPr/>
          <a:lstStyle/>
          <a:p>
            <a:fld id="{86C1B78D-454B-473D-945C-398178AC88A6}" type="slidenum">
              <a:rPr lang="en-US" smtClean="0"/>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buFont typeface="Arial" pitchFamily="34" charset="0"/>
              <a:buChar char="•"/>
              <a:defRPr/>
            </a:pPr>
            <a:r>
              <a:rPr lang="en-US" dirty="0" smtClean="0"/>
              <a:t>Math Professor using </a:t>
            </a:r>
            <a:r>
              <a:rPr lang="en-US" i="1" dirty="0" err="1" smtClean="0"/>
              <a:t>Logicomix</a:t>
            </a:r>
            <a:r>
              <a:rPr lang="en-US" dirty="0" smtClean="0"/>
              <a:t> in one of his classes</a:t>
            </a:r>
          </a:p>
          <a:p>
            <a:pPr defTabSz="931774">
              <a:buFont typeface="Arial" pitchFamily="34" charset="0"/>
              <a:buChar char="•"/>
              <a:defRPr/>
            </a:pPr>
            <a:r>
              <a:rPr lang="en-US" i="1" dirty="0" err="1" smtClean="0"/>
              <a:t>Logicomix</a:t>
            </a:r>
            <a:r>
              <a:rPr lang="en-US" dirty="0" smtClean="0"/>
              <a:t>  - A non-fiction book about the history of mathematics</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6C1B78D-454B-473D-945C-398178AC88A6}" type="slidenum">
              <a:rPr lang="en-US" smtClean="0"/>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dirty="0" smtClean="0"/>
              <a:t>Annual  Graphic Novel awards: </a:t>
            </a:r>
            <a:r>
              <a:rPr lang="en-US" dirty="0" err="1" smtClean="0"/>
              <a:t>Reubens</a:t>
            </a:r>
            <a:r>
              <a:rPr lang="en-US" dirty="0" smtClean="0"/>
              <a:t>, </a:t>
            </a:r>
            <a:r>
              <a:rPr lang="en-US" dirty="0" err="1" smtClean="0"/>
              <a:t>Eisners</a:t>
            </a:r>
            <a:r>
              <a:rPr lang="en-US" dirty="0" smtClean="0"/>
              <a:t>, </a:t>
            </a:r>
            <a:r>
              <a:rPr lang="en-US" dirty="0" err="1" smtClean="0"/>
              <a:t>Harveys</a:t>
            </a:r>
            <a:r>
              <a:rPr lang="en-US" dirty="0" smtClean="0"/>
              <a:t>, and Canadian Doug Wright Awards</a:t>
            </a:r>
          </a:p>
          <a:p>
            <a:pPr lvl="0">
              <a:buFont typeface="Arial" pitchFamily="34" charset="0"/>
              <a:buChar char="•"/>
            </a:pPr>
            <a:r>
              <a:rPr lang="en-US" dirty="0" smtClean="0"/>
              <a:t>Associations (like ALA) put out annual lists of “Great Graphic Novels” as do publications like Quill &amp; Quire, Booklist</a:t>
            </a:r>
          </a:p>
          <a:p>
            <a:pPr lvl="0">
              <a:buFont typeface="Arial" pitchFamily="34" charset="0"/>
              <a:buChar char="•"/>
            </a:pPr>
            <a:r>
              <a:rPr lang="en-US" dirty="0" smtClean="0"/>
              <a:t>They also include regular reviews of Graphic Novels</a:t>
            </a:r>
          </a:p>
          <a:p>
            <a:pPr lvl="0">
              <a:buFont typeface="Arial" pitchFamily="34" charset="0"/>
              <a:buChar char="•"/>
            </a:pPr>
            <a:r>
              <a:rPr lang="en-US" dirty="0" smtClean="0"/>
              <a:t>Suggestion box in the library</a:t>
            </a:r>
          </a:p>
          <a:p>
            <a:pPr lvl="0">
              <a:buFont typeface="Arial" pitchFamily="34" charset="0"/>
              <a:buChar char="•"/>
            </a:pPr>
            <a:r>
              <a:rPr lang="en-US" dirty="0" smtClean="0"/>
              <a:t>Include Canadian Graphic Novels</a:t>
            </a:r>
          </a:p>
          <a:p>
            <a:pPr lvl="0">
              <a:buFont typeface="Arial" pitchFamily="34" charset="0"/>
              <a:buChar char="•"/>
            </a:pPr>
            <a:r>
              <a:rPr lang="en-US" dirty="0" smtClean="0"/>
              <a:t>Considering multi-volume Graphic Novels. How many do you buy? I have purchased complete series for some (</a:t>
            </a:r>
            <a:r>
              <a:rPr lang="en-US" i="1" dirty="0" smtClean="0"/>
              <a:t>Sandman, Sin City, Love &amp; Rockets</a:t>
            </a:r>
            <a:r>
              <a:rPr lang="en-US" dirty="0" smtClean="0"/>
              <a:t>)</a:t>
            </a:r>
          </a:p>
          <a:p>
            <a:pPr lvl="0">
              <a:buFont typeface="Arial" pitchFamily="34" charset="0"/>
              <a:buChar char="•"/>
            </a:pPr>
            <a:r>
              <a:rPr lang="en-US" dirty="0" smtClean="0"/>
              <a:t>Because I was just starting the collection, I thought it was best to have as many different artists represented as possible, so for other series I’ve started by purchasing just the 1</a:t>
            </a:r>
            <a:r>
              <a:rPr lang="en-US" baseline="30000" dirty="0" smtClean="0"/>
              <a:t>st</a:t>
            </a:r>
            <a:r>
              <a:rPr lang="en-US" dirty="0" smtClean="0"/>
              <a:t> volume, with the intention of purchasing additional volumes later</a:t>
            </a:r>
          </a:p>
          <a:p>
            <a:pPr>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86C1B78D-454B-473D-945C-398178AC88A6}" type="slidenum">
              <a:rPr lang="en-US" smtClean="0"/>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dirty="0" smtClean="0"/>
              <a:t>Another challenge frequently encountered by libraries is cataloguing graphic novels</a:t>
            </a:r>
          </a:p>
          <a:p>
            <a:pPr lvl="0">
              <a:buFont typeface="Arial" pitchFamily="34" charset="0"/>
              <a:buChar char="•"/>
            </a:pPr>
            <a:r>
              <a:rPr lang="en-US" dirty="0" smtClean="0"/>
              <a:t>Range of different LC subject headings being used:</a:t>
            </a:r>
          </a:p>
          <a:p>
            <a:pPr>
              <a:buFont typeface="Arial" pitchFamily="34" charset="0"/>
              <a:buNone/>
            </a:pPr>
            <a:r>
              <a:rPr lang="en-US" dirty="0" smtClean="0"/>
              <a:t>	Comic Books, Strips, etc.</a:t>
            </a:r>
          </a:p>
          <a:p>
            <a:pPr>
              <a:buFont typeface="Arial" pitchFamily="34" charset="0"/>
              <a:buNone/>
            </a:pPr>
            <a:r>
              <a:rPr lang="en-US" dirty="0" smtClean="0"/>
              <a:t>	Caricatures and cartoons</a:t>
            </a:r>
          </a:p>
          <a:p>
            <a:pPr>
              <a:buFont typeface="Arial" pitchFamily="34" charset="0"/>
              <a:buNone/>
            </a:pPr>
            <a:r>
              <a:rPr lang="en-US" dirty="0" smtClean="0"/>
              <a:t>	Cartoons and comics</a:t>
            </a:r>
          </a:p>
          <a:p>
            <a:pPr>
              <a:buFont typeface="Arial" pitchFamily="34" charset="0"/>
              <a:buNone/>
            </a:pPr>
            <a:r>
              <a:rPr lang="en-US" dirty="0" smtClean="0"/>
              <a:t>	Stories without words  </a:t>
            </a:r>
          </a:p>
          <a:p>
            <a:pPr>
              <a:buFont typeface="Arial" pitchFamily="34" charset="0"/>
              <a:buNone/>
            </a:pPr>
            <a:r>
              <a:rPr lang="en-US" dirty="0" smtClean="0"/>
              <a:t>	Graphic Novels</a:t>
            </a:r>
          </a:p>
          <a:p>
            <a:pPr lvl="0">
              <a:buFont typeface="Arial" pitchFamily="34" charset="0"/>
              <a:buChar char="•"/>
            </a:pPr>
            <a:r>
              <a:rPr lang="en-US" dirty="0" smtClean="0"/>
              <a:t>Solution: Cataloguing department at Memorial added </a:t>
            </a:r>
            <a:r>
              <a:rPr lang="en-CA" dirty="0" smtClean="0"/>
              <a:t>655  field - Genre/Form to each record and listed Genre/Form as “Graphic Novel”</a:t>
            </a:r>
            <a:endParaRPr lang="en-US" dirty="0" smtClean="0"/>
          </a:p>
          <a:p>
            <a:r>
              <a:rPr lang="en-CA" dirty="0" smtClean="0"/>
              <a:t> </a:t>
            </a:r>
            <a:endParaRPr lang="en-US" dirty="0" smtClean="0"/>
          </a:p>
          <a:p>
            <a:r>
              <a:rPr lang="en-CA"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86C1B78D-454B-473D-945C-398178AC88A6}" type="slidenum">
              <a:rPr lang="en-US" smtClean="0"/>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dirty="0" smtClean="0"/>
              <a:t>Because of LC classification they are not all shelved together</a:t>
            </a:r>
          </a:p>
          <a:p>
            <a:pPr lvl="0">
              <a:buFont typeface="Arial" pitchFamily="34" charset="0"/>
              <a:buChar char="•"/>
            </a:pPr>
            <a:r>
              <a:rPr lang="en-US" dirty="0" smtClean="0"/>
              <a:t>Students want to browse this collection particularly</a:t>
            </a:r>
          </a:p>
          <a:p>
            <a:pPr lvl="0">
              <a:buFont typeface="Arial" pitchFamily="34" charset="0"/>
              <a:buChar char="•"/>
            </a:pPr>
            <a:r>
              <a:rPr lang="en-US" dirty="0" smtClean="0"/>
              <a:t>Mostly in PN 6727-6790, but non-fiction are not (</a:t>
            </a:r>
            <a:r>
              <a:rPr lang="en-US" i="1" dirty="0" err="1" smtClean="0"/>
              <a:t>Maus</a:t>
            </a:r>
            <a:r>
              <a:rPr lang="en-US" dirty="0" smtClean="0"/>
              <a:t> is under D 810 for Holocaust)</a:t>
            </a:r>
          </a:p>
          <a:p>
            <a:pPr lvl="0">
              <a:buFont typeface="Arial" pitchFamily="34" charset="0"/>
              <a:buChar char="•"/>
            </a:pPr>
            <a:r>
              <a:rPr lang="en-US" dirty="0" smtClean="0"/>
              <a:t>Others with art books in the Ns</a:t>
            </a:r>
          </a:p>
          <a:p>
            <a:pPr lvl="0">
              <a:buFont typeface="Arial" pitchFamily="34" charset="0"/>
              <a:buChar char="•"/>
            </a:pPr>
            <a:r>
              <a:rPr lang="en-US" dirty="0" smtClean="0"/>
              <a:t>Solution: Displays! </a:t>
            </a:r>
          </a:p>
          <a:p>
            <a:pPr lvl="0">
              <a:buFont typeface="Arial" pitchFamily="34" charset="0"/>
              <a:buChar char="•"/>
            </a:pPr>
            <a:r>
              <a:rPr lang="en-US" dirty="0" smtClean="0"/>
              <a:t>Pull them from different sections and display them together</a:t>
            </a:r>
          </a:p>
          <a:p>
            <a:pPr lvl="0">
              <a:buFont typeface="Arial" pitchFamily="34" charset="0"/>
              <a:buChar char="•"/>
            </a:pPr>
            <a:r>
              <a:rPr lang="en-US" dirty="0" smtClean="0"/>
              <a:t>When I had a class come to the library, I pulled the graphic novels for them and placed them on carts</a:t>
            </a:r>
          </a:p>
          <a:p>
            <a:endParaRPr lang="en-US" dirty="0"/>
          </a:p>
        </p:txBody>
      </p:sp>
      <p:sp>
        <p:nvSpPr>
          <p:cNvPr id="4" name="Slide Number Placeholder 3"/>
          <p:cNvSpPr>
            <a:spLocks noGrp="1"/>
          </p:cNvSpPr>
          <p:nvPr>
            <p:ph type="sldNum" sz="quarter" idx="10"/>
          </p:nvPr>
        </p:nvSpPr>
        <p:spPr/>
        <p:txBody>
          <a:bodyPr/>
          <a:lstStyle/>
          <a:p>
            <a:fld id="{86C1B78D-454B-473D-945C-398178AC88A6}" type="slidenum">
              <a:rPr lang="en-US" smtClean="0"/>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dirty="0" smtClean="0"/>
              <a:t>Since we had never had graphic novels in the library before, if we just bought them and put them in the </a:t>
            </a:r>
            <a:r>
              <a:rPr lang="en-US" dirty="0" err="1" smtClean="0"/>
              <a:t>bookstacks</a:t>
            </a:r>
            <a:r>
              <a:rPr lang="en-US" dirty="0" smtClean="0"/>
              <a:t>, how would anybody know about them?</a:t>
            </a:r>
          </a:p>
          <a:p>
            <a:pPr lvl="0">
              <a:buFont typeface="Arial" pitchFamily="34" charset="0"/>
              <a:buChar char="•"/>
            </a:pPr>
            <a:r>
              <a:rPr lang="en-US" dirty="0" smtClean="0"/>
              <a:t>Important to advertise outside the library, to potentially attract people who may not be heavy users of the library</a:t>
            </a:r>
          </a:p>
          <a:p>
            <a:pPr lvl="0">
              <a:buFont typeface="Arial" pitchFamily="34" charset="0"/>
              <a:buChar char="•"/>
            </a:pPr>
            <a:r>
              <a:rPr lang="en-US" dirty="0" smtClean="0"/>
              <a:t>Designed a poster and put them up around campus, and as part of in-library displays</a:t>
            </a:r>
          </a:p>
          <a:p>
            <a:pPr lvl="0">
              <a:buFont typeface="Arial" pitchFamily="34" charset="0"/>
              <a:buChar char="•"/>
            </a:pPr>
            <a:r>
              <a:rPr lang="en-US" dirty="0" smtClean="0"/>
              <a:t>Created to look like a graphic novel cover - eye-catching, used recognizable characters, and only characters from graphic novels library owned</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86C1B78D-454B-473D-945C-398178AC88A6}" type="slidenum">
              <a:rPr lang="en-US" smtClean="0"/>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dirty="0" smtClean="0"/>
              <a:t>“Featured graphic novels” (similar to book store website) change about every month or two</a:t>
            </a:r>
          </a:p>
          <a:p>
            <a:pPr lvl="0">
              <a:buFont typeface="Arial" pitchFamily="34" charset="0"/>
              <a:buChar char="•"/>
            </a:pPr>
            <a:r>
              <a:rPr lang="en-US" dirty="0" smtClean="0"/>
              <a:t>Link “View complete list of graphic novels” -  Canned OPAC search with subject search string “comic books or graphic novels or stories without words or caricatures or cartoons or comics”</a:t>
            </a:r>
          </a:p>
          <a:p>
            <a:pPr lvl="0">
              <a:buFont typeface="Arial" pitchFamily="34" charset="0"/>
              <a:buChar char="•"/>
            </a:pPr>
            <a:r>
              <a:rPr lang="en-US" dirty="0" smtClean="0"/>
              <a:t>Suggestions are welcome! </a:t>
            </a:r>
          </a:p>
        </p:txBody>
      </p:sp>
      <p:sp>
        <p:nvSpPr>
          <p:cNvPr id="4" name="Slide Number Placeholder 3"/>
          <p:cNvSpPr>
            <a:spLocks noGrp="1"/>
          </p:cNvSpPr>
          <p:nvPr>
            <p:ph type="sldNum" sz="quarter" idx="10"/>
          </p:nvPr>
        </p:nvSpPr>
        <p:spPr/>
        <p:txBody>
          <a:bodyPr/>
          <a:lstStyle/>
          <a:p>
            <a:fld id="{86C1B78D-454B-473D-945C-398178AC88A6}" type="slidenum">
              <a:rPr lang="en-US" smtClean="0"/>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1B78D-454B-473D-945C-398178AC88A6}" type="slidenum">
              <a:rPr lang="en-US" smtClean="0"/>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dirty="0" smtClean="0"/>
              <a:t>Initially allocated $500 of the general book buying budget</a:t>
            </a:r>
          </a:p>
          <a:p>
            <a:pPr lvl="0">
              <a:buFont typeface="Arial" pitchFamily="34" charset="0"/>
              <a:buChar char="•"/>
            </a:pPr>
            <a:r>
              <a:rPr lang="en-US" dirty="0" smtClean="0"/>
              <a:t>Our budget is broken down into subject areas, so the funds were coming from English, Visual Art, or other areas depending on the call number</a:t>
            </a:r>
          </a:p>
          <a:p>
            <a:pPr lvl="0">
              <a:buFont typeface="Arial" pitchFamily="34" charset="0"/>
              <a:buChar char="•"/>
            </a:pPr>
            <a:r>
              <a:rPr lang="en-US" dirty="0" smtClean="0"/>
              <a:t>Now we have an actual “graphic novel” fund category</a:t>
            </a:r>
          </a:p>
          <a:p>
            <a:pPr lvl="0">
              <a:buFont typeface="Arial" pitchFamily="34" charset="0"/>
              <a:buChar char="•"/>
            </a:pPr>
            <a:r>
              <a:rPr lang="en-US" dirty="0" smtClean="0"/>
              <a:t>The average price of the graphic novels we’ve purchased is $20.16 </a:t>
            </a:r>
          </a:p>
          <a:p>
            <a:pPr lvl="0">
              <a:buFont typeface="Arial" pitchFamily="34" charset="0"/>
              <a:buChar char="•"/>
            </a:pPr>
            <a:r>
              <a:rPr lang="en-US" dirty="0" smtClean="0"/>
              <a:t>However, I had been purchasing paperbacks, and I’ve found that several have terrible binding and almost instantly started to fall apart. We have had to send them to get bound which adds slightly to cost</a:t>
            </a:r>
          </a:p>
          <a:p>
            <a:pPr lvl="0">
              <a:buFont typeface="Arial" pitchFamily="34" charset="0"/>
              <a:buChar char="•"/>
            </a:pPr>
            <a:r>
              <a:rPr lang="en-US" dirty="0" smtClean="0"/>
              <a:t>Decided to start only purchasing hardcover when available</a:t>
            </a:r>
          </a:p>
          <a:p>
            <a:pPr lvl="0">
              <a:buFont typeface="Arial" pitchFamily="34" charset="0"/>
              <a:buChar char="•"/>
            </a:pPr>
            <a:r>
              <a:rPr lang="en-US" dirty="0" smtClean="0"/>
              <a:t>Still very affordable compared to the prices of other academic books</a:t>
            </a:r>
          </a:p>
          <a:p>
            <a:pPr lvl="0">
              <a:buFont typeface="Arial" pitchFamily="34" charset="0"/>
              <a:buChar char="•"/>
            </a:pPr>
            <a:r>
              <a:rPr lang="en-US" dirty="0" smtClean="0"/>
              <a:t>Common concern: Theft</a:t>
            </a:r>
          </a:p>
          <a:p>
            <a:pPr lvl="0">
              <a:buFont typeface="Arial" pitchFamily="34" charset="0"/>
              <a:buChar char="•"/>
            </a:pPr>
            <a:r>
              <a:rPr lang="en-US" dirty="0" smtClean="0"/>
              <a:t>We have not had a single theft</a:t>
            </a:r>
          </a:p>
          <a:p>
            <a:pPr>
              <a:buFont typeface="Arial" pitchFamily="34" charset="0"/>
              <a:buChar char="•"/>
            </a:pPr>
            <a:r>
              <a:rPr lang="en-US" dirty="0" smtClean="0"/>
              <a:t>They aren’t particularly expensive, so not something to be overly concerned about </a:t>
            </a:r>
          </a:p>
          <a:p>
            <a:pPr lvl="0">
              <a:buFont typeface="Arial" pitchFamily="34" charset="0"/>
              <a:buChar char="•"/>
            </a:pPr>
            <a:r>
              <a:rPr lang="en-US" dirty="0" smtClean="0"/>
              <a:t>87% have circulated at least once</a:t>
            </a:r>
          </a:p>
          <a:p>
            <a:pPr lvl="0">
              <a:buFont typeface="Arial" pitchFamily="34" charset="0"/>
              <a:buChar char="•"/>
            </a:pPr>
            <a:r>
              <a:rPr lang="en-US" dirty="0" smtClean="0"/>
              <a:t>65% have circulated more than once</a:t>
            </a:r>
          </a:p>
          <a:p>
            <a:pPr lvl="0">
              <a:buFont typeface="Arial" pitchFamily="34" charset="0"/>
              <a:buChar char="•"/>
            </a:pPr>
            <a:r>
              <a:rPr lang="en-US" dirty="0" smtClean="0"/>
              <a:t>Combine with the low cost, you get a lot of bang for your buck!</a:t>
            </a:r>
          </a:p>
          <a:p>
            <a:r>
              <a:rPr lang="en-US" dirty="0" smtClean="0"/>
              <a:t> </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86C1B78D-454B-473D-945C-398178AC88A6}"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Q. When did the term “graphic novel” first appear? A. 1970s</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86C1B78D-454B-473D-945C-398178AC88A6}"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little friends who helped with the presentation</a:t>
            </a:r>
            <a:r>
              <a:rPr lang="en-US" baseline="0" dirty="0" smtClean="0"/>
              <a:t>, courtesy of animator Amy Winfrey. Check out her websites!</a:t>
            </a:r>
            <a:endParaRPr lang="en-US" dirty="0"/>
          </a:p>
        </p:txBody>
      </p:sp>
      <p:sp>
        <p:nvSpPr>
          <p:cNvPr id="4" name="Slide Number Placeholder 3"/>
          <p:cNvSpPr>
            <a:spLocks noGrp="1"/>
          </p:cNvSpPr>
          <p:nvPr>
            <p:ph type="sldNum" sz="quarter" idx="10"/>
          </p:nvPr>
        </p:nvSpPr>
        <p:spPr/>
        <p:txBody>
          <a:bodyPr/>
          <a:lstStyle/>
          <a:p>
            <a:fld id="{86C1B78D-454B-473D-945C-398178AC88A6}" type="slidenum">
              <a:rPr lang="en-US" smtClean="0"/>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dirty="0" smtClean="0"/>
              <a:t>The term “Graphic Novel” was popularized by Will Eisner’s 1978 </a:t>
            </a:r>
            <a:r>
              <a:rPr lang="en-US" i="1" dirty="0" smtClean="0"/>
              <a:t>A Contract with God, and Other Tenement Stories</a:t>
            </a:r>
            <a:endParaRPr lang="en-US" dirty="0" smtClean="0"/>
          </a:p>
          <a:p>
            <a:pPr lvl="0">
              <a:buFont typeface="Arial" pitchFamily="34" charset="0"/>
              <a:buChar char="•"/>
            </a:pPr>
            <a:r>
              <a:rPr lang="en-US" dirty="0" smtClean="0"/>
              <a:t>Eisner claims to have come up with the term, but that’s incorrect</a:t>
            </a:r>
          </a:p>
          <a:p>
            <a:pPr lvl="0">
              <a:buFont typeface="Arial" pitchFamily="34" charset="0"/>
              <a:buChar char="•"/>
            </a:pPr>
            <a:r>
              <a:rPr lang="en-US" i="1" dirty="0" smtClean="0"/>
              <a:t>A Contract with God </a:t>
            </a:r>
            <a:r>
              <a:rPr lang="en-US" dirty="0" smtClean="0"/>
              <a:t>is often referred to as “the first graphic novel”, or the first work to describe itself as a graphic novel, but this is also incorrect (other publishers had been using the term)</a:t>
            </a:r>
          </a:p>
          <a:p>
            <a:pPr lvl="0">
              <a:buFont typeface="Arial" pitchFamily="34" charset="0"/>
              <a:buChar char="•"/>
            </a:pPr>
            <a:r>
              <a:rPr lang="en-US" dirty="0" smtClean="0"/>
              <a:t>Why did Eisner use the term “Graphic Novel” instead of “comic book” to describe </a:t>
            </a:r>
            <a:r>
              <a:rPr lang="en-US" i="1" dirty="0" smtClean="0"/>
              <a:t>A Contract with God</a:t>
            </a:r>
            <a:r>
              <a:rPr lang="en-US" dirty="0" smtClean="0"/>
              <a:t>?</a:t>
            </a:r>
          </a:p>
          <a:p>
            <a:pPr lvl="0">
              <a:buFont typeface="Arial" pitchFamily="34" charset="0"/>
              <a:buChar char="•"/>
            </a:pPr>
            <a:r>
              <a:rPr lang="en-US" dirty="0" smtClean="0"/>
              <a:t>In an interview Eisner said, “I tried to do a book that would physically look like a 'legitimate' book and at the same time write about a subject matter that would never have been addressed in comic form, which is man's relationship with God." </a:t>
            </a:r>
          </a:p>
          <a:p>
            <a:pPr lvl="0">
              <a:buFont typeface="Arial" pitchFamily="34" charset="0"/>
              <a:buChar char="•"/>
            </a:pPr>
            <a:r>
              <a:rPr lang="en-US" dirty="0" smtClean="0"/>
              <a:t>When promoting the book to potential publishers, he says “a little voice inside me said, 'Hey stupid, don't tell him it’s a comic or he'll hang up on you.' So I said, 'It's a graphic novel.'" </a:t>
            </a:r>
          </a:p>
          <a:p>
            <a:pPr lvl="0">
              <a:buFont typeface="Arial" pitchFamily="34" charset="0"/>
              <a:buChar char="•"/>
            </a:pPr>
            <a:r>
              <a:rPr lang="en-US" dirty="0" smtClean="0"/>
              <a:t>Eisner used the term "graphic novel" intentionally, to distinguish it from traditional comic books</a:t>
            </a:r>
          </a:p>
          <a:p>
            <a:pPr>
              <a:buFont typeface="Arial" pitchFamily="34" charset="0"/>
              <a:buChar char="•"/>
            </a:pPr>
            <a:r>
              <a:rPr lang="en-US" dirty="0" smtClean="0"/>
              <a:t>What made </a:t>
            </a:r>
            <a:r>
              <a:rPr lang="en-US" i="1" dirty="0" smtClean="0"/>
              <a:t>A Contract with God</a:t>
            </a:r>
            <a:r>
              <a:rPr lang="en-US" dirty="0" smtClean="0"/>
              <a:t> different? </a:t>
            </a:r>
          </a:p>
          <a:p>
            <a:endParaRPr lang="en-US" dirty="0"/>
          </a:p>
        </p:txBody>
      </p:sp>
      <p:sp>
        <p:nvSpPr>
          <p:cNvPr id="4" name="Slide Number Placeholder 3"/>
          <p:cNvSpPr>
            <a:spLocks noGrp="1"/>
          </p:cNvSpPr>
          <p:nvPr>
            <p:ph type="sldNum" sz="quarter" idx="10"/>
          </p:nvPr>
        </p:nvSpPr>
        <p:spPr/>
        <p:txBody>
          <a:bodyPr/>
          <a:lstStyle/>
          <a:p>
            <a:fld id="{86C1B78D-454B-473D-945C-398178AC88A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buFont typeface="Arial" pitchFamily="34" charset="0"/>
              <a:buChar char="•"/>
              <a:defRPr/>
            </a:pPr>
            <a:r>
              <a:rPr lang="en-US" dirty="0" smtClean="0"/>
              <a:t>To put </a:t>
            </a:r>
            <a:r>
              <a:rPr lang="en-US" i="1" dirty="0" smtClean="0"/>
              <a:t>A Contract with God</a:t>
            </a:r>
            <a:r>
              <a:rPr lang="en-US" dirty="0" smtClean="0"/>
              <a:t>, and other works from the 70s referring to themselves as graphic novels in context, we need to look at what had been happening in comics in North America prior to that</a:t>
            </a:r>
          </a:p>
          <a:p>
            <a:pPr lvl="0">
              <a:buFont typeface="Arial" pitchFamily="34" charset="0"/>
              <a:buChar char="•"/>
            </a:pPr>
            <a:r>
              <a:rPr lang="en-US" dirty="0" smtClean="0"/>
              <a:t>Comic strips in newspapers (dates back to the early nineteenth century)</a:t>
            </a:r>
          </a:p>
          <a:p>
            <a:pPr lvl="0">
              <a:buFont typeface="Arial" pitchFamily="34" charset="0"/>
              <a:buChar char="•"/>
            </a:pPr>
            <a:r>
              <a:rPr lang="en-US" dirty="0" smtClean="0"/>
              <a:t>Serialized comic books (1930s) dominated by “Superheroes”</a:t>
            </a:r>
          </a:p>
          <a:p>
            <a:pPr lvl="0">
              <a:buFont typeface="Arial" pitchFamily="34" charset="0"/>
              <a:buChar char="•"/>
            </a:pPr>
            <a:r>
              <a:rPr lang="en-US" dirty="0" smtClean="0"/>
              <a:t>This is what a lot of people think of when you say the word “comic”</a:t>
            </a:r>
          </a:p>
          <a:p>
            <a:pPr lvl="0">
              <a:buFont typeface="Arial" pitchFamily="34" charset="0"/>
              <a:buChar char="•"/>
            </a:pPr>
            <a:r>
              <a:rPr lang="en-US" dirty="0" smtClean="0"/>
              <a:t>Main audience was children and teens</a:t>
            </a:r>
          </a:p>
          <a:p>
            <a:pPr lvl="0">
              <a:buFont typeface="Arial" pitchFamily="34" charset="0"/>
              <a:buChar char="•"/>
            </a:pPr>
            <a:r>
              <a:rPr lang="en-US" dirty="0" smtClean="0"/>
              <a:t>The stories, art, and printing were often not great quality</a:t>
            </a:r>
          </a:p>
          <a:p>
            <a:pPr lvl="0">
              <a:buFont typeface="Arial" pitchFamily="34" charset="0"/>
              <a:buChar char="•"/>
            </a:pPr>
            <a:r>
              <a:rPr lang="en-US" dirty="0" smtClean="0"/>
              <a:t>In the 1950s, there was concern about the content of comic books</a:t>
            </a:r>
          </a:p>
          <a:p>
            <a:pPr lvl="0">
              <a:buFont typeface="Arial" pitchFamily="34" charset="0"/>
              <a:buChar char="•"/>
            </a:pPr>
            <a:r>
              <a:rPr lang="en-US" dirty="0" smtClean="0"/>
              <a:t>American psychiatrist, Fredric </a:t>
            </a:r>
            <a:r>
              <a:rPr lang="en-US" dirty="0" err="1" smtClean="0"/>
              <a:t>Wertham's</a:t>
            </a:r>
            <a:r>
              <a:rPr lang="en-US" dirty="0" smtClean="0"/>
              <a:t> 1954 book </a:t>
            </a:r>
            <a:r>
              <a:rPr lang="en-US" i="1" dirty="0" smtClean="0"/>
              <a:t>Seduction of the Innocent</a:t>
            </a:r>
            <a:r>
              <a:rPr lang="en-US" dirty="0" smtClean="0"/>
              <a:t> argued that comics were harmful to children and contributed to juvenile delinquency</a:t>
            </a:r>
          </a:p>
          <a:p>
            <a:pPr lvl="0">
              <a:buFont typeface="Arial" pitchFamily="34" charset="0"/>
              <a:buChar char="•"/>
            </a:pPr>
            <a:r>
              <a:rPr lang="en-US" dirty="0" smtClean="0"/>
              <a:t>In the US, in 1954, the Comics Code was instituted which restricted the content of comic books, limiting language, violence, and depictions of crime, sex or drugs</a:t>
            </a:r>
          </a:p>
        </p:txBody>
      </p:sp>
      <p:sp>
        <p:nvSpPr>
          <p:cNvPr id="4" name="Slide Number Placeholder 3"/>
          <p:cNvSpPr>
            <a:spLocks noGrp="1"/>
          </p:cNvSpPr>
          <p:nvPr>
            <p:ph type="sldNum" sz="quarter" idx="10"/>
          </p:nvPr>
        </p:nvSpPr>
        <p:spPr/>
        <p:txBody>
          <a:bodyPr/>
          <a:lstStyle/>
          <a:p>
            <a:fld id="{86C1B78D-454B-473D-945C-398178AC88A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Characteristics of traditional comic books:</a:t>
            </a:r>
          </a:p>
          <a:p>
            <a:pPr lvl="0">
              <a:buFont typeface="Arial" pitchFamily="34" charset="0"/>
              <a:buChar char="•"/>
            </a:pPr>
            <a:r>
              <a:rPr lang="en-US" dirty="0" smtClean="0"/>
              <a:t>Content tended to be for kids</a:t>
            </a:r>
          </a:p>
          <a:p>
            <a:pPr lvl="0">
              <a:buFont typeface="Arial" pitchFamily="34" charset="0"/>
              <a:buChar char="•"/>
            </a:pPr>
            <a:r>
              <a:rPr lang="en-US" dirty="0" smtClean="0"/>
              <a:t>Formulaic</a:t>
            </a:r>
          </a:p>
          <a:p>
            <a:pPr lvl="0">
              <a:buFont typeface="Arial" pitchFamily="34" charset="0"/>
              <a:buChar char="•"/>
            </a:pPr>
            <a:r>
              <a:rPr lang="en-US" dirty="0" smtClean="0"/>
              <a:t>Commercial (produced cheaply with sole intention of making a profit)</a:t>
            </a:r>
          </a:p>
          <a:p>
            <a:pPr lvl="0">
              <a:buFont typeface="Arial" pitchFamily="34" charset="0"/>
              <a:buChar char="•"/>
            </a:pPr>
            <a:r>
              <a:rPr lang="en-US" dirty="0" smtClean="0"/>
              <a:t>Copyright of the characters was held by the publishers</a:t>
            </a:r>
          </a:p>
          <a:p>
            <a:pPr lvl="0">
              <a:buFont typeface="Arial" pitchFamily="34" charset="0"/>
              <a:buChar char="•"/>
            </a:pPr>
            <a:r>
              <a:rPr lang="en-US" dirty="0" smtClean="0"/>
              <a:t>Authors/artists were hired by corporations as part of a “work-for-hire” system</a:t>
            </a:r>
          </a:p>
          <a:p>
            <a:pPr lvl="0">
              <a:buFont typeface="Arial" pitchFamily="34" charset="0"/>
              <a:buChar char="•"/>
            </a:pPr>
            <a:r>
              <a:rPr lang="en-US" dirty="0" smtClean="0"/>
              <a:t>Artists literally copying a style or a character, not creating their own original work</a:t>
            </a:r>
          </a:p>
          <a:p>
            <a:pPr lvl="0">
              <a:buFont typeface="Arial" pitchFamily="34" charset="0"/>
              <a:buChar char="•"/>
            </a:pPr>
            <a:r>
              <a:rPr lang="en-US" dirty="0" smtClean="0"/>
              <a:t>“assembly line” production</a:t>
            </a:r>
            <a:endParaRPr lang="en-US" dirty="0"/>
          </a:p>
        </p:txBody>
      </p:sp>
      <p:sp>
        <p:nvSpPr>
          <p:cNvPr id="4" name="Slide Number Placeholder 3"/>
          <p:cNvSpPr>
            <a:spLocks noGrp="1"/>
          </p:cNvSpPr>
          <p:nvPr>
            <p:ph type="sldNum" sz="quarter" idx="10"/>
          </p:nvPr>
        </p:nvSpPr>
        <p:spPr/>
        <p:txBody>
          <a:bodyPr/>
          <a:lstStyle/>
          <a:p>
            <a:fld id="{86C1B78D-454B-473D-945C-398178AC88A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buFont typeface="Arial" pitchFamily="34" charset="0"/>
              <a:buChar char="•"/>
              <a:defRPr/>
            </a:pPr>
            <a:r>
              <a:rPr lang="en-US" dirty="0" smtClean="0"/>
              <a:t>To put </a:t>
            </a:r>
            <a:r>
              <a:rPr lang="en-US" i="1" dirty="0" smtClean="0"/>
              <a:t>A Contract with God</a:t>
            </a:r>
            <a:r>
              <a:rPr lang="en-US" dirty="0" smtClean="0"/>
              <a:t>, and other works from the 70s referring to themselves as graphic novels in context, we need to look at what had been happening in comics in North America prior to that</a:t>
            </a:r>
          </a:p>
          <a:p>
            <a:pPr lvl="0">
              <a:buFont typeface="Arial" pitchFamily="34" charset="0"/>
              <a:buChar char="•"/>
            </a:pPr>
            <a:r>
              <a:rPr lang="en-US" dirty="0" smtClean="0"/>
              <a:t>Comic strips in newspapers (dates back to the early nineteenth century)</a:t>
            </a:r>
          </a:p>
          <a:p>
            <a:pPr lvl="0">
              <a:buFont typeface="Arial" pitchFamily="34" charset="0"/>
              <a:buChar char="•"/>
            </a:pPr>
            <a:r>
              <a:rPr lang="en-US" dirty="0" smtClean="0"/>
              <a:t>Serialized comic books (1930s) dominated by “Superheroes”</a:t>
            </a:r>
          </a:p>
          <a:p>
            <a:pPr lvl="0">
              <a:buFont typeface="Arial" pitchFamily="34" charset="0"/>
              <a:buChar char="•"/>
            </a:pPr>
            <a:r>
              <a:rPr lang="en-US" dirty="0" smtClean="0"/>
              <a:t>This is what a lot of people think of when you say the word “comic”</a:t>
            </a:r>
          </a:p>
          <a:p>
            <a:pPr lvl="0">
              <a:buFont typeface="Arial" pitchFamily="34" charset="0"/>
              <a:buChar char="•"/>
            </a:pPr>
            <a:r>
              <a:rPr lang="en-US" dirty="0" smtClean="0"/>
              <a:t>Main audience was children and teens</a:t>
            </a:r>
          </a:p>
          <a:p>
            <a:pPr lvl="0">
              <a:buFont typeface="Arial" pitchFamily="34" charset="0"/>
              <a:buChar char="•"/>
            </a:pPr>
            <a:r>
              <a:rPr lang="en-US" dirty="0" smtClean="0"/>
              <a:t>The stories, art, and printing were often not great quality</a:t>
            </a:r>
          </a:p>
          <a:p>
            <a:pPr lvl="0">
              <a:buFont typeface="Arial" pitchFamily="34" charset="0"/>
              <a:buChar char="•"/>
            </a:pPr>
            <a:r>
              <a:rPr lang="en-US" dirty="0" smtClean="0"/>
              <a:t>In the 1950s, there was concern about the content of comic books</a:t>
            </a:r>
          </a:p>
          <a:p>
            <a:pPr lvl="0">
              <a:buFont typeface="Arial" pitchFamily="34" charset="0"/>
              <a:buChar char="•"/>
            </a:pPr>
            <a:r>
              <a:rPr lang="en-US" dirty="0" smtClean="0"/>
              <a:t>American psychiatrist, Fredric </a:t>
            </a:r>
            <a:r>
              <a:rPr lang="en-US" dirty="0" err="1" smtClean="0"/>
              <a:t>Wertham's</a:t>
            </a:r>
            <a:r>
              <a:rPr lang="en-US" dirty="0" smtClean="0"/>
              <a:t> 1954 book </a:t>
            </a:r>
            <a:r>
              <a:rPr lang="en-US" i="1" dirty="0" smtClean="0"/>
              <a:t>Seduction of the Innocent</a:t>
            </a:r>
            <a:r>
              <a:rPr lang="en-US" dirty="0" smtClean="0"/>
              <a:t> argued that comics were harmful to children and contributed to juvenile delinquency</a:t>
            </a:r>
          </a:p>
          <a:p>
            <a:pPr lvl="0">
              <a:buFont typeface="Arial" pitchFamily="34" charset="0"/>
              <a:buChar char="•"/>
            </a:pPr>
            <a:r>
              <a:rPr lang="en-US" dirty="0" smtClean="0"/>
              <a:t>In the US, in 1954, the Comics Code was instituted which restricted the content of comic books, limiting language, violence, and depictions of crime, sex or drugs</a:t>
            </a:r>
          </a:p>
        </p:txBody>
      </p:sp>
      <p:sp>
        <p:nvSpPr>
          <p:cNvPr id="4" name="Slide Number Placeholder 3"/>
          <p:cNvSpPr>
            <a:spLocks noGrp="1"/>
          </p:cNvSpPr>
          <p:nvPr>
            <p:ph type="sldNum" sz="quarter" idx="10"/>
          </p:nvPr>
        </p:nvSpPr>
        <p:spPr/>
        <p:txBody>
          <a:bodyPr/>
          <a:lstStyle/>
          <a:p>
            <a:fld id="{86C1B78D-454B-473D-945C-398178AC88A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dirty="0" smtClean="0"/>
              <a:t>Underground comics movement of the late 1960s/early 1970s</a:t>
            </a:r>
          </a:p>
          <a:p>
            <a:pPr lvl="0">
              <a:buFont typeface="Arial" pitchFamily="34" charset="0"/>
              <a:buChar char="•"/>
            </a:pPr>
            <a:r>
              <a:rPr lang="en-US" dirty="0" smtClean="0"/>
              <a:t>Reaction against “Comics”, or more specifically, against the comics code</a:t>
            </a:r>
          </a:p>
          <a:p>
            <a:pPr lvl="0">
              <a:buFont typeface="Arial" pitchFamily="34" charset="0"/>
              <a:buChar char="•"/>
            </a:pPr>
            <a:r>
              <a:rPr lang="en-US" dirty="0" smtClean="0"/>
              <a:t>“</a:t>
            </a:r>
            <a:r>
              <a:rPr lang="en-US" dirty="0" err="1" smtClean="0"/>
              <a:t>comix</a:t>
            </a:r>
            <a:r>
              <a:rPr lang="en-US" dirty="0" smtClean="0"/>
              <a:t>”- Chosen to set them apart from mainstream comics and the "x" emphasized that many were x-rated</a:t>
            </a:r>
          </a:p>
          <a:p>
            <a:pPr lvl="0">
              <a:buFont typeface="Arial" pitchFamily="34" charset="0"/>
              <a:buChar char="•"/>
            </a:pPr>
            <a:r>
              <a:rPr lang="en-US" dirty="0" smtClean="0"/>
              <a:t>Small press or self-published comic books </a:t>
            </a:r>
          </a:p>
          <a:p>
            <a:pPr lvl="0">
              <a:buFont typeface="Arial" pitchFamily="34" charset="0"/>
              <a:buChar char="•"/>
            </a:pPr>
            <a:r>
              <a:rPr lang="en-US" dirty="0" smtClean="0"/>
              <a:t>Depicted content forbidden by the Comics Code - drugs, sex, violence, language</a:t>
            </a:r>
          </a:p>
          <a:p>
            <a:pPr lvl="0">
              <a:buFont typeface="Arial" pitchFamily="34" charset="0"/>
              <a:buChar char="•"/>
            </a:pPr>
            <a:r>
              <a:rPr lang="en-US" dirty="0" smtClean="0"/>
              <a:t>Some tackled social and political subjects </a:t>
            </a:r>
          </a:p>
          <a:p>
            <a:pPr lvl="0">
              <a:buFont typeface="Arial" pitchFamily="34" charset="0"/>
              <a:buChar char="•"/>
            </a:pPr>
            <a:r>
              <a:rPr lang="en-US" dirty="0" err="1" smtClean="0"/>
              <a:t>Comix</a:t>
            </a:r>
            <a:r>
              <a:rPr lang="en-US" dirty="0" smtClean="0"/>
              <a:t> paved the way for the graphic novel movement of the 1970s</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6C1B78D-454B-473D-945C-398178AC88A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dirty="0" smtClean="0"/>
              <a:t>The Silver Surfer began as a character in the 1960s comic </a:t>
            </a:r>
            <a:r>
              <a:rPr lang="en-US" i="1" dirty="0" smtClean="0"/>
              <a:t>Fantastic Four</a:t>
            </a:r>
            <a:endParaRPr lang="en-US" dirty="0" smtClean="0"/>
          </a:p>
          <a:p>
            <a:pPr lvl="0">
              <a:buFont typeface="Arial" pitchFamily="34" charset="0"/>
              <a:buChar char="•"/>
            </a:pPr>
            <a:r>
              <a:rPr lang="en-US" dirty="0" smtClean="0"/>
              <a:t>In 1978, Stan Lee and Jack Kirby collaborated on a “graphic novel”</a:t>
            </a:r>
          </a:p>
          <a:p>
            <a:pPr lvl="0">
              <a:buFont typeface="Arial" pitchFamily="34" charset="0"/>
              <a:buChar char="•"/>
            </a:pPr>
            <a:r>
              <a:rPr lang="en-US" dirty="0" smtClean="0"/>
              <a:t>A self-contained story</a:t>
            </a:r>
          </a:p>
          <a:p>
            <a:pPr lvl="0">
              <a:buFont typeface="Arial" pitchFamily="34" charset="0"/>
              <a:buChar char="•"/>
            </a:pPr>
            <a:r>
              <a:rPr lang="en-US" dirty="0" smtClean="0"/>
              <a:t>100 page paperback </a:t>
            </a:r>
          </a:p>
          <a:p>
            <a:pPr lvl="0">
              <a:buFont typeface="Arial" pitchFamily="34" charset="0"/>
              <a:buChar char="•"/>
            </a:pPr>
            <a:r>
              <a:rPr lang="en-US" dirty="0" smtClean="0"/>
              <a:t>Published by a book publisher (Simon &amp; Schuster/Fireside Books) and distributed through bookstores</a:t>
            </a:r>
          </a:p>
          <a:p>
            <a:pPr>
              <a:buFont typeface="Arial"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86C1B78D-454B-473D-945C-398178AC88A6}"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3ADE0C42-7423-46F1-9416-E9D4F08D2842}" type="datetimeFigureOut">
              <a:rPr lang="en-US" smtClean="0"/>
              <a:pPr/>
              <a:t>6/17/2015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1898E104-F817-443F-AEEA-30B2A8AC321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ADE0C42-7423-46F1-9416-E9D4F08D2842}" type="datetimeFigureOut">
              <a:rPr lang="en-US" smtClean="0"/>
              <a:pPr/>
              <a:t>6/17/2015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898E104-F817-443F-AEEA-30B2A8AC321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ADE0C42-7423-46F1-9416-E9D4F08D2842}" type="datetimeFigureOut">
              <a:rPr lang="en-US" smtClean="0"/>
              <a:pPr/>
              <a:t>6/17/2015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898E104-F817-443F-AEEA-30B2A8AC321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ADE0C42-7423-46F1-9416-E9D4F08D2842}" type="datetimeFigureOut">
              <a:rPr lang="en-US" smtClean="0"/>
              <a:pPr/>
              <a:t>6/17/2015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898E104-F817-443F-AEEA-30B2A8AC321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ADE0C42-7423-46F1-9416-E9D4F08D2842}" type="datetimeFigureOut">
              <a:rPr lang="en-US" smtClean="0"/>
              <a:pPr/>
              <a:t>6/17/2015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898E104-F817-443F-AEEA-30B2A8AC321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ADE0C42-7423-46F1-9416-E9D4F08D2842}" type="datetimeFigureOut">
              <a:rPr lang="en-US" smtClean="0"/>
              <a:pPr/>
              <a:t>6/17/2015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898E104-F817-443F-AEEA-30B2A8AC321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ADE0C42-7423-46F1-9416-E9D4F08D2842}" type="datetimeFigureOut">
              <a:rPr lang="en-US" smtClean="0"/>
              <a:pPr/>
              <a:t>6/17/2015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898E104-F817-443F-AEEA-30B2A8AC321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ADE0C42-7423-46F1-9416-E9D4F08D2842}" type="datetimeFigureOut">
              <a:rPr lang="en-US" smtClean="0"/>
              <a:pPr/>
              <a:t>6/17/2015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898E104-F817-443F-AEEA-30B2A8AC321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3ADE0C42-7423-46F1-9416-E9D4F08D2842}" type="datetimeFigureOut">
              <a:rPr lang="en-US" smtClean="0"/>
              <a:pPr/>
              <a:t>6/17/2015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898E104-F817-443F-AEEA-30B2A8AC321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ADE0C42-7423-46F1-9416-E9D4F08D2842}" type="datetimeFigureOut">
              <a:rPr lang="en-US" smtClean="0"/>
              <a:pPr/>
              <a:t>6/17/2015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898E104-F817-443F-AEEA-30B2A8AC321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ADE0C42-7423-46F1-9416-E9D4F08D2842}" type="datetimeFigureOut">
              <a:rPr lang="en-US" smtClean="0"/>
              <a:pPr/>
              <a:t>6/17/2015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898E104-F817-443F-AEEA-30B2A8AC3218}"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ADE0C42-7423-46F1-9416-E9D4F08D2842}" type="datetimeFigureOut">
              <a:rPr lang="en-US" smtClean="0"/>
              <a:pPr/>
              <a:t>6/17/2015</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898E104-F817-443F-AEEA-30B2A8AC321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3.gif"/><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hyperlink" Target="http://www.big-bunny.com/" TargetMode="External"/><Relationship Id="rId4" Type="http://schemas.openxmlformats.org/officeDocument/2006/relationships/image" Target="../media/image44.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81000" y="457200"/>
            <a:ext cx="3171825" cy="4876800"/>
            <a:chOff x="457200" y="381000"/>
            <a:chExt cx="3171825" cy="4876800"/>
          </a:xfrm>
        </p:grpSpPr>
        <p:pic>
          <p:nvPicPr>
            <p:cNvPr id="38914" name="Picture 2" descr="http://www.terrybeatty.com/Batgirl.jpg"/>
            <p:cNvPicPr>
              <a:picLocks noChangeAspect="1" noChangeArrowheads="1"/>
            </p:cNvPicPr>
            <p:nvPr/>
          </p:nvPicPr>
          <p:blipFill>
            <a:blip r:embed="rId3" cstate="print"/>
            <a:srcRect l="2346" b="2103"/>
            <a:stretch>
              <a:fillRect/>
            </a:stretch>
          </p:blipFill>
          <p:spPr bwMode="auto">
            <a:xfrm>
              <a:off x="457200" y="381000"/>
              <a:ext cx="3171825" cy="4876800"/>
            </a:xfrm>
            <a:prstGeom prst="rect">
              <a:avLst/>
            </a:prstGeom>
            <a:noFill/>
          </p:spPr>
        </p:pic>
        <p:sp>
          <p:nvSpPr>
            <p:cNvPr id="6" name="Rectangle 5"/>
            <p:cNvSpPr/>
            <p:nvPr/>
          </p:nvSpPr>
          <p:spPr>
            <a:xfrm>
              <a:off x="1600200" y="4495800"/>
              <a:ext cx="685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4648200" y="228600"/>
            <a:ext cx="2590800" cy="2057400"/>
            <a:chOff x="4791030" y="313885"/>
            <a:chExt cx="2590800" cy="2057400"/>
          </a:xfrm>
        </p:grpSpPr>
        <p:sp>
          <p:nvSpPr>
            <p:cNvPr id="13" name="Explosion 1 12"/>
            <p:cNvSpPr/>
            <p:nvPr/>
          </p:nvSpPr>
          <p:spPr>
            <a:xfrm rot="21367235">
              <a:off x="4791030" y="313885"/>
              <a:ext cx="2590800" cy="2057400"/>
            </a:xfrm>
            <a:prstGeom prst="irregularSeal1">
              <a:avLst/>
            </a:prstGeom>
            <a:solidFill>
              <a:srgbClr val="F790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661530">
              <a:off x="5827991" y="864708"/>
              <a:ext cx="1035528" cy="584775"/>
            </a:xfrm>
            <a:prstGeom prst="rect">
              <a:avLst/>
            </a:prstGeom>
            <a:noFill/>
          </p:spPr>
          <p:txBody>
            <a:bodyPr wrap="square" rtlCol="0">
              <a:spAutoFit/>
            </a:bodyPr>
            <a:lstStyle/>
            <a:p>
              <a:r>
                <a:rPr lang="en-US" sz="3200" dirty="0" smtClean="0">
                  <a:solidFill>
                    <a:schemeClr val="bg1"/>
                  </a:solidFill>
                </a:rPr>
                <a:t>Biff!  </a:t>
              </a:r>
              <a:endParaRPr lang="en-US" sz="3200" dirty="0">
                <a:solidFill>
                  <a:schemeClr val="bg1"/>
                </a:solidFill>
              </a:endParaRPr>
            </a:p>
          </p:txBody>
        </p:sp>
      </p:grpSp>
      <p:grpSp>
        <p:nvGrpSpPr>
          <p:cNvPr id="10" name="Group 9"/>
          <p:cNvGrpSpPr/>
          <p:nvPr/>
        </p:nvGrpSpPr>
        <p:grpSpPr>
          <a:xfrm>
            <a:off x="3200400" y="762000"/>
            <a:ext cx="3124200" cy="2362200"/>
            <a:chOff x="3505200" y="304800"/>
            <a:chExt cx="3124200" cy="2362200"/>
          </a:xfrm>
        </p:grpSpPr>
        <p:sp>
          <p:nvSpPr>
            <p:cNvPr id="8" name="Explosion 2 7"/>
            <p:cNvSpPr/>
            <p:nvPr/>
          </p:nvSpPr>
          <p:spPr>
            <a:xfrm>
              <a:off x="3505200" y="304800"/>
              <a:ext cx="3124200" cy="23622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9866198">
              <a:off x="3907307" y="1245939"/>
              <a:ext cx="2169460" cy="646331"/>
            </a:xfrm>
            <a:prstGeom prst="rect">
              <a:avLst/>
            </a:prstGeom>
            <a:noFill/>
          </p:spPr>
          <p:txBody>
            <a:bodyPr wrap="square" rtlCol="0">
              <a:spAutoFit/>
            </a:bodyPr>
            <a:lstStyle/>
            <a:p>
              <a:r>
                <a:rPr lang="en-US" sz="3600" dirty="0" smtClean="0">
                  <a:solidFill>
                    <a:schemeClr val="bg1"/>
                  </a:solidFill>
                </a:rPr>
                <a:t>Zounds!  </a:t>
              </a:r>
              <a:endParaRPr lang="en-US" sz="3600" dirty="0">
                <a:solidFill>
                  <a:schemeClr val="bg1"/>
                </a:solidFill>
              </a:endParaRPr>
            </a:p>
          </p:txBody>
        </p:sp>
      </p:grpSp>
      <p:grpSp>
        <p:nvGrpSpPr>
          <p:cNvPr id="17" name="Group 16"/>
          <p:cNvGrpSpPr/>
          <p:nvPr/>
        </p:nvGrpSpPr>
        <p:grpSpPr>
          <a:xfrm>
            <a:off x="5715000" y="990600"/>
            <a:ext cx="3200400" cy="2108662"/>
            <a:chOff x="6069048" y="1975403"/>
            <a:chExt cx="3200400" cy="2108662"/>
          </a:xfrm>
        </p:grpSpPr>
        <p:sp>
          <p:nvSpPr>
            <p:cNvPr id="14" name="Explosion 2 13"/>
            <p:cNvSpPr/>
            <p:nvPr/>
          </p:nvSpPr>
          <p:spPr>
            <a:xfrm rot="1314656">
              <a:off x="6069048" y="1975403"/>
              <a:ext cx="3200400" cy="2108662"/>
            </a:xfrm>
            <a:prstGeom prst="irregularSeal2">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502436">
              <a:off x="6512500" y="2745327"/>
              <a:ext cx="2169460" cy="646331"/>
            </a:xfrm>
            <a:prstGeom prst="rect">
              <a:avLst/>
            </a:prstGeom>
            <a:noFill/>
          </p:spPr>
          <p:txBody>
            <a:bodyPr wrap="square" rtlCol="0">
              <a:spAutoFit/>
            </a:bodyPr>
            <a:lstStyle/>
            <a:p>
              <a:r>
                <a:rPr lang="en-US" sz="3600" dirty="0" err="1" smtClean="0">
                  <a:solidFill>
                    <a:schemeClr val="bg1"/>
                  </a:solidFill>
                </a:rPr>
                <a:t>Kablam</a:t>
              </a:r>
              <a:r>
                <a:rPr lang="en-US" sz="3600" dirty="0" smtClean="0">
                  <a:solidFill>
                    <a:schemeClr val="bg1"/>
                  </a:solidFill>
                </a:rPr>
                <a:t>!  </a:t>
              </a:r>
              <a:endParaRPr lang="en-US" sz="3600" dirty="0">
                <a:solidFill>
                  <a:schemeClr val="bg1"/>
                </a:solidFill>
              </a:endParaRPr>
            </a:p>
          </p:txBody>
        </p:sp>
      </p:grpSp>
      <p:sp>
        <p:nvSpPr>
          <p:cNvPr id="18" name="Title 1"/>
          <p:cNvSpPr txBox="1">
            <a:spLocks/>
          </p:cNvSpPr>
          <p:nvPr/>
        </p:nvSpPr>
        <p:spPr>
          <a:xfrm>
            <a:off x="2362200" y="3048000"/>
            <a:ext cx="6248400" cy="1356360"/>
          </a:xfrm>
          <a:prstGeom prst="rect">
            <a:avLst/>
          </a:prstGeom>
        </p:spPr>
        <p:txBody>
          <a:bodyPr vert="horz" anchor="b">
            <a:noAutofit/>
          </a:bodyPr>
          <a:lstStyle/>
          <a:p>
            <a:pPr lvl="0" algn="ctr">
              <a:spcBef>
                <a:spcPct val="0"/>
              </a:spcBef>
              <a:defRPr/>
            </a:pPr>
            <a:r>
              <a:rPr lang="en-US" sz="2800" b="1" dirty="0" smtClean="0">
                <a:solidFill>
                  <a:schemeClr val="accent1"/>
                </a:solidFill>
                <a:effectLst>
                  <a:outerShdw blurRad="38100" dist="38100" dir="2700000" algn="tl">
                    <a:srgbClr val="000000">
                      <a:alpha val="43137"/>
                    </a:srgbClr>
                  </a:outerShdw>
                </a:effectLst>
                <a:latin typeface="Comic Sans MS" pitchFamily="66" charset="0"/>
              </a:rPr>
              <a:t>or…</a:t>
            </a:r>
          </a:p>
          <a:p>
            <a:pPr lvl="0" algn="ctr">
              <a:spcBef>
                <a:spcPct val="0"/>
              </a:spcBef>
              <a:defRPr/>
            </a:pPr>
            <a:r>
              <a:rPr lang="en-US" sz="2800" b="1" dirty="0" smtClean="0">
                <a:solidFill>
                  <a:schemeClr val="accent1"/>
                </a:solidFill>
                <a:effectLst>
                  <a:outerShdw blurRad="38100" dist="38100" dir="2700000" algn="tl">
                    <a:srgbClr val="000000">
                      <a:alpha val="43137"/>
                    </a:srgbClr>
                  </a:outerShdw>
                </a:effectLst>
                <a:latin typeface="Comic Sans MS" pitchFamily="66" charset="0"/>
              </a:rPr>
              <a:t>How I Started a Graphic Novel Collection at My Academic Library</a:t>
            </a:r>
            <a:endParaRPr kumimoji="0" lang="en-US" sz="2800"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Comic Sans MS" pitchFamily="66" charset="0"/>
              <a:ea typeface="+mj-ea"/>
              <a:cs typeface="+mj-cs"/>
            </a:endParaRPr>
          </a:p>
        </p:txBody>
      </p:sp>
      <p:sp>
        <p:nvSpPr>
          <p:cNvPr id="3" name="Subtitle 2"/>
          <p:cNvSpPr>
            <a:spLocks noGrp="1"/>
          </p:cNvSpPr>
          <p:nvPr>
            <p:ph type="subTitle" idx="4294967295"/>
          </p:nvPr>
        </p:nvSpPr>
        <p:spPr>
          <a:xfrm>
            <a:off x="3200400" y="4572000"/>
            <a:ext cx="4114800" cy="1676400"/>
          </a:xfrm>
        </p:spPr>
        <p:txBody>
          <a:bodyPr>
            <a:normAutofit/>
          </a:bodyPr>
          <a:lstStyle/>
          <a:p>
            <a:pPr algn="ctr">
              <a:buNone/>
            </a:pPr>
            <a:r>
              <a:rPr lang="en-US" sz="2000" dirty="0" smtClean="0">
                <a:latin typeface="Comic Sans MS" pitchFamily="66" charset="0"/>
              </a:rPr>
              <a:t>Crystal Rose</a:t>
            </a:r>
          </a:p>
          <a:p>
            <a:pPr algn="ctr">
              <a:buNone/>
            </a:pPr>
            <a:r>
              <a:rPr lang="en-US" sz="2000" dirty="0" smtClean="0">
                <a:latin typeface="Comic Sans MS" pitchFamily="66" charset="0"/>
              </a:rPr>
              <a:t>Public Services Librarian</a:t>
            </a:r>
          </a:p>
          <a:p>
            <a:pPr algn="ctr">
              <a:buNone/>
            </a:pPr>
            <a:r>
              <a:rPr lang="en-US" sz="2000" dirty="0" err="1" smtClean="0">
                <a:latin typeface="Comic Sans MS" pitchFamily="66" charset="0"/>
              </a:rPr>
              <a:t>Ferriss</a:t>
            </a:r>
            <a:r>
              <a:rPr lang="en-US" sz="2000" dirty="0" smtClean="0">
                <a:latin typeface="Comic Sans MS" pitchFamily="66" charset="0"/>
              </a:rPr>
              <a:t> </a:t>
            </a:r>
            <a:r>
              <a:rPr lang="en-US" sz="2000" dirty="0" err="1" smtClean="0">
                <a:latin typeface="Comic Sans MS" pitchFamily="66" charset="0"/>
              </a:rPr>
              <a:t>Hodgett</a:t>
            </a:r>
            <a:r>
              <a:rPr lang="en-US" sz="2000" dirty="0" smtClean="0">
                <a:latin typeface="Comic Sans MS" pitchFamily="66" charset="0"/>
              </a:rPr>
              <a:t> Library</a:t>
            </a:r>
          </a:p>
          <a:p>
            <a:pPr algn="ctr">
              <a:buNone/>
            </a:pPr>
            <a:r>
              <a:rPr lang="en-US" sz="2000" dirty="0" smtClean="0">
                <a:latin typeface="Comic Sans MS" pitchFamily="66" charset="0"/>
              </a:rPr>
              <a:t>Memorial University</a:t>
            </a:r>
            <a:endParaRPr lang="en-US" sz="2000" dirty="0">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838200" y="533400"/>
            <a:ext cx="7391400" cy="5105400"/>
            <a:chOff x="533400" y="533400"/>
            <a:chExt cx="6858000" cy="4816299"/>
          </a:xfrm>
        </p:grpSpPr>
        <p:pic>
          <p:nvPicPr>
            <p:cNvPr id="53254" name="Picture 6" descr="http://www.dialbforblog.com/archives/79/surfer_fc.gif"/>
            <p:cNvPicPr>
              <a:picLocks noChangeAspect="1" noChangeArrowheads="1"/>
            </p:cNvPicPr>
            <p:nvPr/>
          </p:nvPicPr>
          <p:blipFill>
            <a:blip r:embed="rId3" cstate="print"/>
            <a:srcRect/>
            <a:stretch>
              <a:fillRect/>
            </a:stretch>
          </p:blipFill>
          <p:spPr bwMode="auto">
            <a:xfrm>
              <a:off x="533400" y="533400"/>
              <a:ext cx="3629025" cy="4800601"/>
            </a:xfrm>
            <a:prstGeom prst="rect">
              <a:avLst/>
            </a:prstGeom>
            <a:ln>
              <a:noFill/>
            </a:ln>
            <a:effectLst>
              <a:outerShdw blurRad="292100" dist="139700" dir="2700000" algn="tl" rotWithShape="0">
                <a:srgbClr val="333333">
                  <a:alpha val="65000"/>
                </a:srgbClr>
              </a:outerShdw>
            </a:effectLst>
          </p:spPr>
        </p:pic>
        <p:pic>
          <p:nvPicPr>
            <p:cNvPr id="53256" name="Picture 8" descr="http://www.dialbforblog.com/archives/79/surfer2.gif"/>
            <p:cNvPicPr>
              <a:picLocks noChangeAspect="1" noChangeArrowheads="1"/>
            </p:cNvPicPr>
            <p:nvPr/>
          </p:nvPicPr>
          <p:blipFill>
            <a:blip r:embed="rId4" cstate="print"/>
            <a:srcRect/>
            <a:stretch>
              <a:fillRect/>
            </a:stretch>
          </p:blipFill>
          <p:spPr bwMode="auto">
            <a:xfrm>
              <a:off x="4114800" y="533400"/>
              <a:ext cx="3276600" cy="4816299"/>
            </a:xfrm>
            <a:prstGeom prst="rect">
              <a:avLst/>
            </a:prstGeom>
            <a:ln>
              <a:noFill/>
            </a:ln>
            <a:effectLst>
              <a:outerShdw blurRad="292100" dist="139700" dir="2700000" algn="tl" rotWithShape="0">
                <a:srgbClr val="333333">
                  <a:alpha val="65000"/>
                </a:srgbClr>
              </a:outerShdw>
            </a:effectLst>
          </p:spPr>
        </p:pic>
      </p:grpSp>
      <p:sp>
        <p:nvSpPr>
          <p:cNvPr id="9" name="Title 1"/>
          <p:cNvSpPr txBox="1">
            <a:spLocks/>
          </p:cNvSpPr>
          <p:nvPr/>
        </p:nvSpPr>
        <p:spPr>
          <a:xfrm>
            <a:off x="457200" y="5410200"/>
            <a:ext cx="8336280" cy="1051560"/>
          </a:xfrm>
          <a:prstGeom prst="rect">
            <a:avLst/>
          </a:prstGeom>
        </p:spPr>
        <p:txBody>
          <a:bodyPr vert="horz" anchor="b">
            <a:normAutofit/>
          </a:bodyPr>
          <a:lstStyle/>
          <a:p>
            <a:pPr lvl="0" algn="r">
              <a:spcBef>
                <a:spcPct val="0"/>
              </a:spcBef>
              <a:defRPr/>
            </a:pPr>
            <a:r>
              <a:rPr lang="en-US" sz="2800" b="1" dirty="0" smtClean="0">
                <a:solidFill>
                  <a:schemeClr val="accent1"/>
                </a:solidFill>
                <a:effectLst>
                  <a:outerShdw blurRad="38100" dist="38100" dir="2700000" algn="tl">
                    <a:srgbClr val="000000">
                      <a:alpha val="43137"/>
                    </a:srgbClr>
                  </a:outerShdw>
                </a:effectLst>
                <a:latin typeface="Comic Sans MS" pitchFamily="66" charset="0"/>
              </a:rPr>
              <a:t>Lee &amp; Kirby's </a:t>
            </a:r>
            <a:r>
              <a:rPr lang="en-US" sz="2800" b="1" i="1" dirty="0" smtClean="0">
                <a:solidFill>
                  <a:schemeClr val="accent1"/>
                </a:solidFill>
                <a:effectLst>
                  <a:outerShdw blurRad="38100" dist="38100" dir="2700000" algn="tl">
                    <a:srgbClr val="000000">
                      <a:alpha val="43137"/>
                    </a:srgbClr>
                  </a:outerShdw>
                </a:effectLst>
                <a:latin typeface="Comic Sans MS" pitchFamily="66" charset="0"/>
              </a:rPr>
              <a:t>The Silver Surfer </a:t>
            </a:r>
            <a:r>
              <a:rPr lang="en-US" sz="2800" b="1" dirty="0" smtClean="0">
                <a:solidFill>
                  <a:schemeClr val="accent1"/>
                </a:solidFill>
                <a:effectLst>
                  <a:outerShdw blurRad="38100" dist="38100" dir="2700000" algn="tl">
                    <a:srgbClr val="000000">
                      <a:alpha val="43137"/>
                    </a:srgbClr>
                  </a:outerShdw>
                </a:effectLst>
                <a:latin typeface="Comic Sans MS" pitchFamily="66" charset="0"/>
              </a:rPr>
              <a:t>(1978)</a:t>
            </a:r>
            <a:endParaRPr kumimoji="0" lang="en-US" sz="2800"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Comic Sans MS" pitchFamily="66" charset="0"/>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netfiles.uiuc.edu/vbitters/www/001Sabre1.jpg"/>
          <p:cNvPicPr>
            <a:picLocks noChangeAspect="1" noChangeArrowheads="1"/>
          </p:cNvPicPr>
          <p:nvPr/>
        </p:nvPicPr>
        <p:blipFill>
          <a:blip r:embed="rId3" cstate="print"/>
          <a:srcRect/>
          <a:stretch>
            <a:fillRect/>
          </a:stretch>
        </p:blipFill>
        <p:spPr bwMode="auto">
          <a:xfrm>
            <a:off x="609600" y="506355"/>
            <a:ext cx="3886200" cy="5265499"/>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a:xfrm>
            <a:off x="457200" y="5410200"/>
            <a:ext cx="8336280" cy="1051560"/>
          </a:xfrm>
          <a:prstGeom prst="rect">
            <a:avLst/>
          </a:prstGeom>
        </p:spPr>
        <p:txBody>
          <a:bodyPr vert="horz" anchor="b">
            <a:normAutofit/>
          </a:bodyPr>
          <a:lstStyle/>
          <a:p>
            <a:pPr lvl="0" algn="r">
              <a:spcBef>
                <a:spcPct val="0"/>
              </a:spcBef>
              <a:defRPr/>
            </a:pPr>
            <a:r>
              <a:rPr lang="en-US" sz="2800" b="1" dirty="0" smtClean="0">
                <a:solidFill>
                  <a:schemeClr val="accent1"/>
                </a:solidFill>
                <a:effectLst>
                  <a:outerShdw blurRad="38100" dist="38100" dir="2700000" algn="tl">
                    <a:srgbClr val="000000">
                      <a:alpha val="43137"/>
                    </a:srgbClr>
                  </a:outerShdw>
                </a:effectLst>
                <a:latin typeface="Comic Sans MS" pitchFamily="66" charset="0"/>
              </a:rPr>
              <a:t>McGregor &amp; </a:t>
            </a:r>
            <a:r>
              <a:rPr lang="en-US" sz="2800" b="1" dirty="0" err="1" smtClean="0">
                <a:solidFill>
                  <a:schemeClr val="accent1"/>
                </a:solidFill>
                <a:effectLst>
                  <a:outerShdw blurRad="38100" dist="38100" dir="2700000" algn="tl">
                    <a:srgbClr val="000000">
                      <a:alpha val="43137"/>
                    </a:srgbClr>
                  </a:outerShdw>
                </a:effectLst>
                <a:latin typeface="Comic Sans MS" pitchFamily="66" charset="0"/>
              </a:rPr>
              <a:t>Gulacy’s</a:t>
            </a:r>
            <a:r>
              <a:rPr lang="en-US" sz="2800" b="1" dirty="0" smtClean="0">
                <a:solidFill>
                  <a:schemeClr val="accent1"/>
                </a:solidFill>
                <a:effectLst>
                  <a:outerShdw blurRad="38100" dist="38100" dir="2700000" algn="tl">
                    <a:srgbClr val="000000">
                      <a:alpha val="43137"/>
                    </a:srgbClr>
                  </a:outerShdw>
                </a:effectLst>
                <a:latin typeface="Comic Sans MS" pitchFamily="66" charset="0"/>
              </a:rPr>
              <a:t> </a:t>
            </a:r>
            <a:r>
              <a:rPr lang="en-US" sz="2800" b="1" i="1" dirty="0" err="1" smtClean="0">
                <a:solidFill>
                  <a:schemeClr val="accent1"/>
                </a:solidFill>
                <a:effectLst>
                  <a:outerShdw blurRad="38100" dist="38100" dir="2700000" algn="tl">
                    <a:srgbClr val="000000">
                      <a:alpha val="43137"/>
                    </a:srgbClr>
                  </a:outerShdw>
                </a:effectLst>
                <a:latin typeface="Comic Sans MS" pitchFamily="66" charset="0"/>
              </a:rPr>
              <a:t>Sabre</a:t>
            </a:r>
            <a:r>
              <a:rPr lang="en-US" sz="2800" b="1" i="1" dirty="0" smtClean="0">
                <a:solidFill>
                  <a:schemeClr val="accent1"/>
                </a:solidFill>
                <a:effectLst>
                  <a:outerShdw blurRad="38100" dist="38100" dir="2700000" algn="tl">
                    <a:srgbClr val="000000">
                      <a:alpha val="43137"/>
                    </a:srgbClr>
                  </a:outerShdw>
                </a:effectLst>
                <a:latin typeface="Comic Sans MS" pitchFamily="66" charset="0"/>
              </a:rPr>
              <a:t> </a:t>
            </a:r>
            <a:r>
              <a:rPr lang="en-US" sz="2800" b="1" dirty="0" smtClean="0">
                <a:solidFill>
                  <a:schemeClr val="accent1"/>
                </a:solidFill>
                <a:effectLst>
                  <a:outerShdw blurRad="38100" dist="38100" dir="2700000" algn="tl">
                    <a:srgbClr val="000000">
                      <a:alpha val="43137"/>
                    </a:srgbClr>
                  </a:outerShdw>
                </a:effectLst>
                <a:latin typeface="Comic Sans MS" pitchFamily="66" charset="0"/>
              </a:rPr>
              <a:t>(1978)</a:t>
            </a:r>
            <a:endParaRPr kumimoji="0" lang="en-US" sz="2800"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Comic Sans MS" pitchFamily="66" charset="0"/>
              <a:ea typeface="+mj-ea"/>
              <a:cs typeface="+mj-cs"/>
            </a:endParaRPr>
          </a:p>
        </p:txBody>
      </p:sp>
      <p:pic>
        <p:nvPicPr>
          <p:cNvPr id="54274" name="Picture 2" descr="http://2.bp.blogspot.com/_f3SZ5Tu916o/RvMkLv0C3-I/AAAAAAAABwg/amS5auf4nA4/s400/Sabre4.jpg"/>
          <p:cNvPicPr>
            <a:picLocks noChangeAspect="1" noChangeArrowheads="1"/>
          </p:cNvPicPr>
          <p:nvPr/>
        </p:nvPicPr>
        <p:blipFill>
          <a:blip r:embed="rId4" cstate="print"/>
          <a:srcRect/>
          <a:stretch>
            <a:fillRect/>
          </a:stretch>
        </p:blipFill>
        <p:spPr bwMode="auto">
          <a:xfrm>
            <a:off x="4724400" y="1143000"/>
            <a:ext cx="3810000" cy="3733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tbonecafe.files.wordpress.com/2008/03/elfquest.jpg"/>
          <p:cNvPicPr>
            <a:picLocks noChangeAspect="1" noChangeArrowheads="1"/>
          </p:cNvPicPr>
          <p:nvPr/>
        </p:nvPicPr>
        <p:blipFill>
          <a:blip r:embed="rId3" cstate="print"/>
          <a:srcRect l="19556" t="3217" r="20000" b="3238"/>
          <a:stretch>
            <a:fillRect/>
          </a:stretch>
        </p:blipFill>
        <p:spPr bwMode="auto">
          <a:xfrm>
            <a:off x="2819400" y="685800"/>
            <a:ext cx="3200400" cy="4953000"/>
          </a:xfrm>
          <a:prstGeom prst="rect">
            <a:avLst/>
          </a:prstGeom>
          <a:ln>
            <a:noFill/>
          </a:ln>
          <a:effectLst>
            <a:outerShdw blurRad="292100" dist="139700" dir="2700000" algn="tl" rotWithShape="0">
              <a:srgbClr val="333333">
                <a:alpha val="65000"/>
              </a:srgbClr>
            </a:outerShdw>
          </a:effectLst>
        </p:spPr>
      </p:pic>
      <p:sp>
        <p:nvSpPr>
          <p:cNvPr id="3" name="Title 1"/>
          <p:cNvSpPr txBox="1">
            <a:spLocks/>
          </p:cNvSpPr>
          <p:nvPr/>
        </p:nvSpPr>
        <p:spPr>
          <a:xfrm>
            <a:off x="457200" y="5410200"/>
            <a:ext cx="8336280" cy="1051560"/>
          </a:xfrm>
          <a:prstGeom prst="rect">
            <a:avLst/>
          </a:prstGeom>
        </p:spPr>
        <p:txBody>
          <a:bodyPr vert="horz" anchor="b">
            <a:normAutofit/>
          </a:bodyPr>
          <a:lstStyle/>
          <a:p>
            <a:pPr lvl="0" algn="r">
              <a:spcBef>
                <a:spcPct val="0"/>
              </a:spcBef>
              <a:defRPr/>
            </a:pPr>
            <a:r>
              <a:rPr lang="en-US" sz="2800" b="1" dirty="0" smtClean="0">
                <a:solidFill>
                  <a:schemeClr val="accent1"/>
                </a:solidFill>
                <a:effectLst>
                  <a:outerShdw blurRad="38100" dist="38100" dir="2700000" algn="tl">
                    <a:srgbClr val="000000">
                      <a:alpha val="43137"/>
                    </a:srgbClr>
                  </a:outerShdw>
                </a:effectLst>
                <a:latin typeface="Comic Sans MS" pitchFamily="66" charset="0"/>
              </a:rPr>
              <a:t>Wendy &amp; Richard </a:t>
            </a:r>
            <a:r>
              <a:rPr lang="en-US" sz="2800" b="1" dirty="0" err="1" smtClean="0">
                <a:solidFill>
                  <a:schemeClr val="accent1"/>
                </a:solidFill>
                <a:effectLst>
                  <a:outerShdw blurRad="38100" dist="38100" dir="2700000" algn="tl">
                    <a:srgbClr val="000000">
                      <a:alpha val="43137"/>
                    </a:srgbClr>
                  </a:outerShdw>
                </a:effectLst>
                <a:latin typeface="Comic Sans MS" pitchFamily="66" charset="0"/>
              </a:rPr>
              <a:t>Pini’s</a:t>
            </a:r>
            <a:r>
              <a:rPr lang="en-US" sz="2800" b="1" dirty="0" smtClean="0">
                <a:solidFill>
                  <a:schemeClr val="accent1"/>
                </a:solidFill>
                <a:effectLst>
                  <a:outerShdw blurRad="38100" dist="38100" dir="2700000" algn="tl">
                    <a:srgbClr val="000000">
                      <a:alpha val="43137"/>
                    </a:srgbClr>
                  </a:outerShdw>
                </a:effectLst>
                <a:latin typeface="Comic Sans MS" pitchFamily="66" charset="0"/>
              </a:rPr>
              <a:t> </a:t>
            </a:r>
            <a:r>
              <a:rPr lang="en-US" sz="2800" b="1" i="1" dirty="0" err="1" smtClean="0">
                <a:solidFill>
                  <a:schemeClr val="accent1"/>
                </a:solidFill>
                <a:effectLst>
                  <a:outerShdw blurRad="38100" dist="38100" dir="2700000" algn="tl">
                    <a:srgbClr val="000000">
                      <a:alpha val="43137"/>
                    </a:srgbClr>
                  </a:outerShdw>
                </a:effectLst>
                <a:latin typeface="Comic Sans MS" pitchFamily="66" charset="0"/>
              </a:rPr>
              <a:t>ElfQuest</a:t>
            </a:r>
            <a:r>
              <a:rPr lang="en-US" sz="2800" b="1" i="1" dirty="0" smtClean="0">
                <a:solidFill>
                  <a:schemeClr val="accent1"/>
                </a:solidFill>
                <a:effectLst>
                  <a:outerShdw blurRad="38100" dist="38100" dir="2700000" algn="tl">
                    <a:srgbClr val="000000">
                      <a:alpha val="43137"/>
                    </a:srgbClr>
                  </a:outerShdw>
                </a:effectLst>
                <a:latin typeface="Comic Sans MS" pitchFamily="66" charset="0"/>
              </a:rPr>
              <a:t> </a:t>
            </a:r>
            <a:r>
              <a:rPr lang="en-US" sz="2800" b="1" dirty="0" smtClean="0">
                <a:solidFill>
                  <a:schemeClr val="accent1"/>
                </a:solidFill>
                <a:effectLst>
                  <a:outerShdw blurRad="38100" dist="38100" dir="2700000" algn="tl">
                    <a:srgbClr val="000000">
                      <a:alpha val="43137"/>
                    </a:srgbClr>
                  </a:outerShdw>
                </a:effectLst>
                <a:latin typeface="Comic Sans MS" pitchFamily="66" charset="0"/>
              </a:rPr>
              <a:t>(1978)</a:t>
            </a:r>
            <a:endParaRPr kumimoji="0" lang="en-US" sz="2800"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Comic Sans MS" pitchFamily="66" charset="0"/>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2.lib.udel.edu/subj/lgst/resguide/GNEX/LockedInAPaperCage_files/main_data/news_data/ContractWithGod.jpg"/>
          <p:cNvPicPr>
            <a:picLocks noChangeAspect="1" noChangeArrowheads="1"/>
          </p:cNvPicPr>
          <p:nvPr/>
        </p:nvPicPr>
        <p:blipFill>
          <a:blip r:embed="rId3" cstate="print"/>
          <a:srcRect/>
          <a:stretch>
            <a:fillRect/>
          </a:stretch>
        </p:blipFill>
        <p:spPr bwMode="auto">
          <a:xfrm>
            <a:off x="685800" y="457200"/>
            <a:ext cx="3429000" cy="5345206"/>
          </a:xfrm>
          <a:prstGeom prst="rect">
            <a:avLst/>
          </a:prstGeom>
          <a:ln>
            <a:noFill/>
          </a:ln>
          <a:effectLst>
            <a:outerShdw blurRad="292100" dist="139700" dir="2700000" algn="tl" rotWithShape="0">
              <a:srgbClr val="333333">
                <a:alpha val="65000"/>
              </a:srgbClr>
            </a:outerShdw>
          </a:effectLst>
        </p:spPr>
      </p:pic>
      <p:sp>
        <p:nvSpPr>
          <p:cNvPr id="8" name="Title 1"/>
          <p:cNvSpPr txBox="1">
            <a:spLocks/>
          </p:cNvSpPr>
          <p:nvPr/>
        </p:nvSpPr>
        <p:spPr>
          <a:xfrm>
            <a:off x="457200" y="5410200"/>
            <a:ext cx="8336280" cy="1051560"/>
          </a:xfrm>
          <a:prstGeom prst="rect">
            <a:avLst/>
          </a:prstGeom>
        </p:spPr>
        <p:txBody>
          <a:bodyPr vert="horz" anchor="b">
            <a:normAutofit/>
          </a:bodyPr>
          <a:lstStyle/>
          <a:p>
            <a:pPr lvl="0" algn="r">
              <a:spcBef>
                <a:spcPct val="0"/>
              </a:spcBef>
              <a:defRPr/>
            </a:pPr>
            <a:r>
              <a:rPr lang="en-US" sz="2800" b="1" dirty="0" smtClean="0">
                <a:solidFill>
                  <a:schemeClr val="accent1"/>
                </a:solidFill>
                <a:effectLst>
                  <a:outerShdw blurRad="38100" dist="38100" dir="2700000" algn="tl">
                    <a:srgbClr val="000000">
                      <a:alpha val="43137"/>
                    </a:srgbClr>
                  </a:outerShdw>
                </a:effectLst>
                <a:latin typeface="Comic Sans MS" pitchFamily="66" charset="0"/>
              </a:rPr>
              <a:t>William Eisner’s </a:t>
            </a:r>
            <a:r>
              <a:rPr lang="en-US" sz="2800" b="1" i="1" dirty="0" smtClean="0">
                <a:solidFill>
                  <a:schemeClr val="accent1"/>
                </a:solidFill>
                <a:effectLst>
                  <a:outerShdw blurRad="38100" dist="38100" dir="2700000" algn="tl">
                    <a:srgbClr val="000000">
                      <a:alpha val="43137"/>
                    </a:srgbClr>
                  </a:outerShdw>
                </a:effectLst>
                <a:latin typeface="Comic Sans MS" pitchFamily="66" charset="0"/>
              </a:rPr>
              <a:t>A Contract with God </a:t>
            </a:r>
            <a:r>
              <a:rPr lang="en-US" sz="2800" b="1" dirty="0" smtClean="0">
                <a:solidFill>
                  <a:schemeClr val="accent1"/>
                </a:solidFill>
                <a:effectLst>
                  <a:outerShdw blurRad="38100" dist="38100" dir="2700000" algn="tl">
                    <a:srgbClr val="000000">
                      <a:alpha val="43137"/>
                    </a:srgbClr>
                  </a:outerShdw>
                </a:effectLst>
                <a:latin typeface="Comic Sans MS" pitchFamily="66" charset="0"/>
              </a:rPr>
              <a:t>(1978)</a:t>
            </a:r>
            <a:endParaRPr kumimoji="0" lang="en-US" sz="2800"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Comic Sans MS" pitchFamily="66" charset="0"/>
              <a:ea typeface="+mj-ea"/>
              <a:cs typeface="+mj-cs"/>
            </a:endParaRPr>
          </a:p>
        </p:txBody>
      </p:sp>
      <p:pic>
        <p:nvPicPr>
          <p:cNvPr id="7" name="Picture 6" descr="Contract w God0001.jpg"/>
          <p:cNvPicPr>
            <a:picLocks noChangeAspect="1"/>
          </p:cNvPicPr>
          <p:nvPr/>
        </p:nvPicPr>
        <p:blipFill>
          <a:blip r:embed="rId4" cstate="print"/>
          <a:srcRect t="13333" b="6667"/>
          <a:stretch>
            <a:fillRect/>
          </a:stretch>
        </p:blipFill>
        <p:spPr>
          <a:xfrm rot="10800000">
            <a:off x="4572000" y="457200"/>
            <a:ext cx="3914124" cy="534423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5486400"/>
            <a:ext cx="8183880" cy="1051560"/>
          </a:xfrm>
        </p:spPr>
        <p:txBody>
          <a:bodyPr>
            <a:normAutofit/>
          </a:bodyPr>
          <a:lstStyle/>
          <a:p>
            <a:pPr lvl="0" algn="r"/>
            <a:r>
              <a:rPr lang="en-US" dirty="0" smtClean="0">
                <a:latin typeface="Comic Sans MS" pitchFamily="66" charset="0"/>
              </a:rPr>
              <a:t>1986: A Good Year</a:t>
            </a:r>
            <a:endParaRPr lang="en-US" dirty="0">
              <a:latin typeface="Comic Sans MS" pitchFamily="66" charset="0"/>
            </a:endParaRPr>
          </a:p>
        </p:txBody>
      </p:sp>
      <p:pic>
        <p:nvPicPr>
          <p:cNvPr id="20482" name="Picture 2" descr="http://www.lagcc.cuny.edu/maus/images/cover.jpg"/>
          <p:cNvPicPr>
            <a:picLocks noChangeAspect="1" noChangeArrowheads="1"/>
          </p:cNvPicPr>
          <p:nvPr/>
        </p:nvPicPr>
        <p:blipFill>
          <a:blip r:embed="rId3" cstate="print"/>
          <a:srcRect l="2439" r="2439"/>
          <a:stretch>
            <a:fillRect/>
          </a:stretch>
        </p:blipFill>
        <p:spPr bwMode="auto">
          <a:xfrm>
            <a:off x="457200" y="457200"/>
            <a:ext cx="2971800" cy="4457700"/>
          </a:xfrm>
          <a:prstGeom prst="rect">
            <a:avLst/>
          </a:prstGeom>
          <a:ln>
            <a:noFill/>
          </a:ln>
          <a:effectLst>
            <a:outerShdw blurRad="292100" dist="139700" dir="2700000" algn="tl" rotWithShape="0">
              <a:srgbClr val="333333">
                <a:alpha val="65000"/>
              </a:srgbClr>
            </a:outerShdw>
          </a:effectLst>
        </p:spPr>
      </p:pic>
      <p:pic>
        <p:nvPicPr>
          <p:cNvPr id="20484" name="Picture 4" descr="http://editdesk.files.wordpress.com/2009/03/watchmen-cover1.jpg"/>
          <p:cNvPicPr>
            <a:picLocks noChangeAspect="1" noChangeArrowheads="1"/>
          </p:cNvPicPr>
          <p:nvPr/>
        </p:nvPicPr>
        <p:blipFill>
          <a:blip r:embed="rId4" cstate="print"/>
          <a:srcRect t="2581" r="4000" b="1935"/>
          <a:stretch>
            <a:fillRect/>
          </a:stretch>
        </p:blipFill>
        <p:spPr bwMode="auto">
          <a:xfrm>
            <a:off x="2971800" y="1066800"/>
            <a:ext cx="3048000" cy="4699000"/>
          </a:xfrm>
          <a:prstGeom prst="rect">
            <a:avLst/>
          </a:prstGeom>
          <a:ln>
            <a:noFill/>
          </a:ln>
          <a:effectLst>
            <a:outerShdw blurRad="292100" dist="139700" dir="2700000" algn="tl" rotWithShape="0">
              <a:srgbClr val="333333">
                <a:alpha val="65000"/>
              </a:srgbClr>
            </a:outerShdw>
          </a:effectLst>
        </p:spPr>
      </p:pic>
      <p:pic>
        <p:nvPicPr>
          <p:cNvPr id="20486" name="Picture 6" descr="http://tightsandcapes.files.wordpress.com/2009/03/batman-dark-knight-returns.jpg"/>
          <p:cNvPicPr>
            <a:picLocks noChangeAspect="1" noChangeArrowheads="1"/>
          </p:cNvPicPr>
          <p:nvPr/>
        </p:nvPicPr>
        <p:blipFill>
          <a:blip r:embed="rId5" cstate="print"/>
          <a:srcRect t="1424" b="1721"/>
          <a:stretch>
            <a:fillRect/>
          </a:stretch>
        </p:blipFill>
        <p:spPr bwMode="auto">
          <a:xfrm>
            <a:off x="5638800" y="762000"/>
            <a:ext cx="3031045" cy="457199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5486400"/>
            <a:ext cx="8183880" cy="1051560"/>
          </a:xfrm>
        </p:spPr>
        <p:txBody>
          <a:bodyPr>
            <a:normAutofit/>
          </a:bodyPr>
          <a:lstStyle/>
          <a:p>
            <a:pPr lvl="0" algn="r"/>
            <a:r>
              <a:rPr lang="en-US" dirty="0" smtClean="0">
                <a:latin typeface="Comic Sans MS" pitchFamily="66" charset="0"/>
              </a:rPr>
              <a:t>Art </a:t>
            </a:r>
            <a:r>
              <a:rPr lang="en-US" dirty="0" err="1" smtClean="0">
                <a:latin typeface="Comic Sans MS" pitchFamily="66" charset="0"/>
              </a:rPr>
              <a:t>Spiegelman’s</a:t>
            </a:r>
            <a:r>
              <a:rPr lang="en-US" dirty="0" smtClean="0">
                <a:latin typeface="Comic Sans MS" pitchFamily="66" charset="0"/>
              </a:rPr>
              <a:t> </a:t>
            </a:r>
            <a:r>
              <a:rPr lang="en-US" i="1" dirty="0" err="1" smtClean="0">
                <a:latin typeface="Comic Sans MS" pitchFamily="66" charset="0"/>
              </a:rPr>
              <a:t>Maus</a:t>
            </a:r>
            <a:r>
              <a:rPr lang="en-US" dirty="0" smtClean="0">
                <a:latin typeface="Comic Sans MS" pitchFamily="66" charset="0"/>
              </a:rPr>
              <a:t> (1986)</a:t>
            </a:r>
            <a:endParaRPr lang="en-US" dirty="0">
              <a:latin typeface="Comic Sans MS" pitchFamily="66" charset="0"/>
            </a:endParaRPr>
          </a:p>
        </p:txBody>
      </p:sp>
      <p:pic>
        <p:nvPicPr>
          <p:cNvPr id="3" name="Picture 2" descr="Maus0001.jpg"/>
          <p:cNvPicPr>
            <a:picLocks noChangeAspect="1"/>
          </p:cNvPicPr>
          <p:nvPr/>
        </p:nvPicPr>
        <p:blipFill>
          <a:blip r:embed="rId3" cstate="print"/>
          <a:srcRect l="2392" t="3333" r="4093" b="6667"/>
          <a:stretch>
            <a:fillRect/>
          </a:stretch>
        </p:blipFill>
        <p:spPr>
          <a:xfrm>
            <a:off x="4648200" y="457200"/>
            <a:ext cx="3657600" cy="5386647"/>
          </a:xfrm>
          <a:prstGeom prst="rect">
            <a:avLst/>
          </a:prstGeom>
          <a:ln>
            <a:noFill/>
          </a:ln>
          <a:effectLst>
            <a:outerShdw blurRad="292100" dist="139700" dir="2700000" algn="tl" rotWithShape="0">
              <a:srgbClr val="333333">
                <a:alpha val="65000"/>
              </a:srgbClr>
            </a:outerShdw>
          </a:effectLst>
        </p:spPr>
      </p:pic>
      <p:pic>
        <p:nvPicPr>
          <p:cNvPr id="5" name="Picture 2" descr="http://www.lagcc.cuny.edu/maus/images/cover.jpg"/>
          <p:cNvPicPr>
            <a:picLocks noChangeAspect="1" noChangeArrowheads="1"/>
          </p:cNvPicPr>
          <p:nvPr/>
        </p:nvPicPr>
        <p:blipFill>
          <a:blip r:embed="rId4" cstate="print"/>
          <a:srcRect l="2439" r="2439"/>
          <a:stretch>
            <a:fillRect/>
          </a:stretch>
        </p:blipFill>
        <p:spPr bwMode="auto">
          <a:xfrm>
            <a:off x="762000" y="457200"/>
            <a:ext cx="3581400" cy="53721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413248"/>
          </a:xfrm>
        </p:spPr>
        <p:txBody>
          <a:bodyPr>
            <a:normAutofit/>
          </a:bodyPr>
          <a:lstStyle/>
          <a:p>
            <a:pPr lvl="0"/>
            <a:r>
              <a:rPr lang="en-US" dirty="0" smtClean="0"/>
              <a:t>Adult</a:t>
            </a:r>
          </a:p>
          <a:p>
            <a:pPr lvl="0"/>
            <a:r>
              <a:rPr lang="en-US" dirty="0" smtClean="0"/>
              <a:t>Literary</a:t>
            </a:r>
          </a:p>
          <a:p>
            <a:pPr lvl="0"/>
            <a:r>
              <a:rPr lang="en-US" dirty="0" smtClean="0"/>
              <a:t>Typically a self-contained story, or a limited number of volumes that have a story arc</a:t>
            </a:r>
          </a:p>
          <a:p>
            <a:pPr lvl="0"/>
            <a:r>
              <a:rPr lang="en-US" dirty="0" smtClean="0"/>
              <a:t>Not a continuous, infinite run of issues</a:t>
            </a:r>
          </a:p>
          <a:p>
            <a:pPr lvl="0"/>
            <a:r>
              <a:rPr lang="en-US" dirty="0" smtClean="0"/>
              <a:t>Typically written and drawn by the same person</a:t>
            </a:r>
          </a:p>
          <a:p>
            <a:pPr lvl="0"/>
            <a:r>
              <a:rPr lang="en-US" dirty="0" smtClean="0"/>
              <a:t>Writers and artists hold the copyright</a:t>
            </a:r>
          </a:p>
          <a:p>
            <a:r>
              <a:rPr lang="en-US" dirty="0" smtClean="0"/>
              <a:t>Format – physically like a book</a:t>
            </a:r>
            <a:endParaRPr lang="en-US" dirty="0"/>
          </a:p>
        </p:txBody>
      </p:sp>
      <p:sp>
        <p:nvSpPr>
          <p:cNvPr id="4" name="Title 1"/>
          <p:cNvSpPr>
            <a:spLocks noGrp="1"/>
          </p:cNvSpPr>
          <p:nvPr>
            <p:ph type="title"/>
          </p:nvPr>
        </p:nvSpPr>
        <p:spPr>
          <a:xfrm>
            <a:off x="533400" y="5410200"/>
            <a:ext cx="8183880" cy="1051560"/>
          </a:xfrm>
        </p:spPr>
        <p:txBody>
          <a:bodyPr>
            <a:normAutofit/>
          </a:bodyPr>
          <a:lstStyle/>
          <a:p>
            <a:pPr lvl="0" algn="r"/>
            <a:r>
              <a:rPr lang="en-US" sz="3200" dirty="0" smtClean="0">
                <a:latin typeface="Comic Sans MS" pitchFamily="66" charset="0"/>
              </a:rPr>
              <a:t>Characteristics of the Graphic Novel</a:t>
            </a:r>
            <a:endParaRPr lang="en-US" sz="3200" dirty="0">
              <a:latin typeface="Comic Sans MS"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5486400"/>
            <a:ext cx="8183880" cy="1051560"/>
          </a:xfrm>
        </p:spPr>
        <p:txBody>
          <a:bodyPr>
            <a:normAutofit/>
          </a:bodyPr>
          <a:lstStyle/>
          <a:p>
            <a:pPr lvl="0" algn="r"/>
            <a:r>
              <a:rPr lang="en-US" dirty="0" smtClean="0"/>
              <a:t>Frankenstein</a:t>
            </a:r>
            <a:endParaRPr lang="en-US" dirty="0">
              <a:latin typeface="Comic Sans MS" pitchFamily="66" charset="0"/>
            </a:endParaRPr>
          </a:p>
        </p:txBody>
      </p:sp>
      <p:pic>
        <p:nvPicPr>
          <p:cNvPr id="8194" name="Picture 2" descr="http://forbiddenplanet.co.uk/blog/wp-content/uploads/2008/09/Frankenstein%20Original%20Text%20Jason%20Cobley%20Declan%20Shalvey.jpg"/>
          <p:cNvPicPr>
            <a:picLocks noChangeAspect="1" noChangeArrowheads="1"/>
          </p:cNvPicPr>
          <p:nvPr/>
        </p:nvPicPr>
        <p:blipFill>
          <a:blip r:embed="rId3" cstate="print"/>
          <a:srcRect l="2722" r="2000"/>
          <a:stretch>
            <a:fillRect/>
          </a:stretch>
        </p:blipFill>
        <p:spPr bwMode="auto">
          <a:xfrm>
            <a:off x="533400" y="990600"/>
            <a:ext cx="2667000" cy="4114800"/>
          </a:xfrm>
          <a:prstGeom prst="rect">
            <a:avLst/>
          </a:prstGeom>
          <a:ln>
            <a:noFill/>
          </a:ln>
          <a:effectLst>
            <a:outerShdw blurRad="292100" dist="139700" dir="2700000" algn="tl" rotWithShape="0">
              <a:srgbClr val="333333">
                <a:alpha val="65000"/>
              </a:srgbClr>
            </a:outerShdw>
          </a:effectLst>
        </p:spPr>
      </p:pic>
      <p:pic>
        <p:nvPicPr>
          <p:cNvPr id="1028" name="Picture 4"/>
          <p:cNvPicPr>
            <a:picLocks noChangeAspect="1" noChangeArrowheads="1"/>
          </p:cNvPicPr>
          <p:nvPr/>
        </p:nvPicPr>
        <p:blipFill>
          <a:blip r:embed="rId4" cstate="print"/>
          <a:srcRect l="27935" t="21968" r="25401" b="10108"/>
          <a:stretch>
            <a:fillRect/>
          </a:stretch>
        </p:blipFill>
        <p:spPr bwMode="auto">
          <a:xfrm>
            <a:off x="3352800" y="457200"/>
            <a:ext cx="5181600" cy="546529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1676400" y="685800"/>
            <a:ext cx="5796951" cy="4267200"/>
          </a:xfrm>
          <a:prstGeom prst="rect">
            <a:avLst/>
          </a:prstGeom>
          <a:noFill/>
          <a:ln w="9525">
            <a:noFill/>
            <a:miter lim="800000"/>
            <a:headEnd/>
            <a:tailEnd/>
          </a:ln>
        </p:spPr>
      </p:pic>
      <p:sp>
        <p:nvSpPr>
          <p:cNvPr id="5" name="Rectangle 4"/>
          <p:cNvSpPr/>
          <p:nvPr/>
        </p:nvSpPr>
        <p:spPr>
          <a:xfrm rot="20668269">
            <a:off x="1820309" y="1078839"/>
            <a:ext cx="306205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MANGA</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ephemerist.files.wordpress.com/2007/11/tempest_cover.jpg"/>
          <p:cNvPicPr>
            <a:picLocks noChangeAspect="1" noChangeArrowheads="1"/>
          </p:cNvPicPr>
          <p:nvPr/>
        </p:nvPicPr>
        <p:blipFill>
          <a:blip r:embed="rId2" cstate="print"/>
          <a:srcRect t="1530"/>
          <a:stretch>
            <a:fillRect/>
          </a:stretch>
        </p:blipFill>
        <p:spPr bwMode="auto">
          <a:xfrm>
            <a:off x="2971800" y="533400"/>
            <a:ext cx="3524250" cy="4905375"/>
          </a:xfrm>
          <a:prstGeom prst="rect">
            <a:avLst/>
          </a:prstGeom>
          <a:ln>
            <a:noFill/>
          </a:ln>
          <a:effectLst>
            <a:outerShdw blurRad="292100" dist="139700" dir="2700000" algn="tl" rotWithShape="0">
              <a:srgbClr val="333333">
                <a:alpha val="65000"/>
              </a:srgbClr>
            </a:outerShdw>
          </a:effectLst>
        </p:spPr>
      </p:pic>
      <p:sp>
        <p:nvSpPr>
          <p:cNvPr id="7" name="Title 1"/>
          <p:cNvSpPr>
            <a:spLocks noGrp="1"/>
          </p:cNvSpPr>
          <p:nvPr>
            <p:ph type="title"/>
          </p:nvPr>
        </p:nvSpPr>
        <p:spPr>
          <a:xfrm>
            <a:off x="533400" y="5410200"/>
            <a:ext cx="8183880" cy="1051560"/>
          </a:xfrm>
        </p:spPr>
        <p:txBody>
          <a:bodyPr/>
          <a:lstStyle/>
          <a:p>
            <a:pPr algn="r"/>
            <a:r>
              <a:rPr lang="en-US" dirty="0" err="1" smtClean="0"/>
              <a:t>Manga</a:t>
            </a:r>
            <a:r>
              <a:rPr lang="en-US" dirty="0" smtClean="0"/>
              <a:t> Shakespeare</a:t>
            </a:r>
            <a:endParaRPr lang="en-US" dirty="0"/>
          </a:p>
        </p:txBody>
      </p:sp>
      <p:pic>
        <p:nvPicPr>
          <p:cNvPr id="1026" name="Picture 2" descr="http://scribalterror.blogs.com/scribal_terror/images/2007/07/09/romeo.jpg"/>
          <p:cNvPicPr>
            <a:picLocks noChangeAspect="1" noChangeArrowheads="1"/>
          </p:cNvPicPr>
          <p:nvPr/>
        </p:nvPicPr>
        <p:blipFill>
          <a:blip r:embed="rId3" cstate="print"/>
          <a:srcRect l="16000" r="16000"/>
          <a:stretch>
            <a:fillRect/>
          </a:stretch>
        </p:blipFill>
        <p:spPr bwMode="auto">
          <a:xfrm rot="21428566">
            <a:off x="558785" y="1134493"/>
            <a:ext cx="2819400" cy="4146176"/>
          </a:xfrm>
          <a:prstGeom prst="rect">
            <a:avLst/>
          </a:prstGeom>
          <a:ln>
            <a:noFill/>
          </a:ln>
          <a:effectLst>
            <a:outerShdw blurRad="292100" dist="139700" dir="2700000" algn="tl" rotWithShape="0">
              <a:srgbClr val="333333">
                <a:alpha val="65000"/>
              </a:srgbClr>
            </a:outerShdw>
          </a:effectLst>
        </p:spPr>
      </p:pic>
      <p:pic>
        <p:nvPicPr>
          <p:cNvPr id="1028" name="Picture 4" descr="http://moonlitgarden.files.wordpress.com/2008/02/shakes-manga.jpg"/>
          <p:cNvPicPr>
            <a:picLocks noChangeAspect="1" noChangeArrowheads="1"/>
          </p:cNvPicPr>
          <p:nvPr/>
        </p:nvPicPr>
        <p:blipFill>
          <a:blip r:embed="rId4" cstate="print"/>
          <a:srcRect l="16000" r="16000"/>
          <a:stretch>
            <a:fillRect/>
          </a:stretch>
        </p:blipFill>
        <p:spPr bwMode="auto">
          <a:xfrm rot="402929">
            <a:off x="5705436" y="1818148"/>
            <a:ext cx="2653235" cy="390181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en/2/2b/Charlotte_(character).png"/>
          <p:cNvPicPr>
            <a:picLocks noChangeAspect="1" noChangeArrowheads="1"/>
          </p:cNvPicPr>
          <p:nvPr/>
        </p:nvPicPr>
        <p:blipFill>
          <a:blip r:embed="rId3" cstate="print"/>
          <a:srcRect/>
          <a:stretch>
            <a:fillRect/>
          </a:stretch>
        </p:blipFill>
        <p:spPr bwMode="auto">
          <a:xfrm>
            <a:off x="3733800" y="457200"/>
            <a:ext cx="4953000" cy="5410200"/>
          </a:xfrm>
          <a:prstGeom prst="rect">
            <a:avLst/>
          </a:prstGeom>
          <a:noFill/>
        </p:spPr>
      </p:pic>
      <p:grpSp>
        <p:nvGrpSpPr>
          <p:cNvPr id="8" name="Group 7"/>
          <p:cNvGrpSpPr/>
          <p:nvPr/>
        </p:nvGrpSpPr>
        <p:grpSpPr>
          <a:xfrm>
            <a:off x="457200" y="533400"/>
            <a:ext cx="3581400" cy="2514600"/>
            <a:chOff x="457200" y="533400"/>
            <a:chExt cx="3581400" cy="2514600"/>
          </a:xfrm>
        </p:grpSpPr>
        <p:sp>
          <p:nvSpPr>
            <p:cNvPr id="9" name="Cloud 8"/>
            <p:cNvSpPr/>
            <p:nvPr/>
          </p:nvSpPr>
          <p:spPr>
            <a:xfrm>
              <a:off x="457200" y="533400"/>
              <a:ext cx="3581400" cy="2514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14400" y="914400"/>
              <a:ext cx="2743200" cy="1569660"/>
            </a:xfrm>
            <a:prstGeom prst="rect">
              <a:avLst/>
            </a:prstGeom>
            <a:noFill/>
          </p:spPr>
          <p:txBody>
            <a:bodyPr wrap="square" rtlCol="0">
              <a:spAutoFit/>
            </a:bodyPr>
            <a:lstStyle/>
            <a:p>
              <a:pPr algn="ctr"/>
              <a:r>
                <a:rPr lang="en-US" sz="3200" b="1" dirty="0" smtClean="0">
                  <a:solidFill>
                    <a:schemeClr val="bg1"/>
                  </a:solidFill>
                  <a:latin typeface="Comic Sans MS" pitchFamily="66" charset="0"/>
                </a:rPr>
                <a:t>What is a graphic novel?</a:t>
              </a:r>
              <a:endParaRPr lang="en-US" sz="3200" b="1" dirty="0">
                <a:solidFill>
                  <a:schemeClr val="bg1"/>
                </a:solidFill>
                <a:latin typeface="Comic Sans MS" pitchFamily="66" charset="0"/>
              </a:endParaRPr>
            </a:p>
          </p:txBody>
        </p:sp>
      </p:grpSp>
      <p:sp>
        <p:nvSpPr>
          <p:cNvPr id="12" name="Oval 11"/>
          <p:cNvSpPr/>
          <p:nvPr/>
        </p:nvSpPr>
        <p:spPr>
          <a:xfrm>
            <a:off x="4038600" y="685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572000" y="7620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029200" y="914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1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en/a/a4/Vendetta_(character).png"/>
          <p:cNvPicPr>
            <a:picLocks noChangeAspect="1" noChangeArrowheads="1"/>
          </p:cNvPicPr>
          <p:nvPr/>
        </p:nvPicPr>
        <p:blipFill>
          <a:blip r:embed="rId2" cstate="print"/>
          <a:srcRect l="1513" r="1641"/>
          <a:stretch>
            <a:fillRect/>
          </a:stretch>
        </p:blipFill>
        <p:spPr bwMode="auto">
          <a:xfrm>
            <a:off x="457200" y="457200"/>
            <a:ext cx="4800600" cy="5486400"/>
          </a:xfrm>
          <a:prstGeom prst="rect">
            <a:avLst/>
          </a:prstGeom>
          <a:noFill/>
        </p:spPr>
      </p:pic>
      <p:grpSp>
        <p:nvGrpSpPr>
          <p:cNvPr id="5" name="Group 4"/>
          <p:cNvGrpSpPr/>
          <p:nvPr/>
        </p:nvGrpSpPr>
        <p:grpSpPr>
          <a:xfrm>
            <a:off x="5105400" y="685800"/>
            <a:ext cx="3505200" cy="2438400"/>
            <a:chOff x="4800600" y="838200"/>
            <a:chExt cx="3505200" cy="2438400"/>
          </a:xfrm>
        </p:grpSpPr>
        <p:sp>
          <p:nvSpPr>
            <p:cNvPr id="6" name="Oval Callout 5"/>
            <p:cNvSpPr/>
            <p:nvPr/>
          </p:nvSpPr>
          <p:spPr>
            <a:xfrm>
              <a:off x="4800600" y="838200"/>
              <a:ext cx="3505200" cy="2438400"/>
            </a:xfrm>
            <a:prstGeom prst="wedgeEllipseCallout">
              <a:avLst>
                <a:gd name="adj1" fmla="val -71160"/>
                <a:gd name="adj2" fmla="val 431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5105400" y="1371600"/>
              <a:ext cx="2971800" cy="1569660"/>
            </a:xfrm>
            <a:prstGeom prst="rect">
              <a:avLst/>
            </a:prstGeom>
            <a:noFill/>
          </p:spPr>
          <p:txBody>
            <a:bodyPr wrap="square" rtlCol="0">
              <a:spAutoFit/>
            </a:bodyPr>
            <a:lstStyle/>
            <a:p>
              <a:pPr algn="ctr"/>
              <a:r>
                <a:rPr lang="en-US" sz="3200" b="1" dirty="0" smtClean="0">
                  <a:solidFill>
                    <a:schemeClr val="bg1"/>
                  </a:solidFill>
                  <a:latin typeface="Comic Sans MS" pitchFamily="66" charset="0"/>
                </a:rPr>
                <a:t>Why have a graphic novel collection?! </a:t>
              </a:r>
              <a:endParaRPr lang="en-US" sz="3200" b="1" dirty="0">
                <a:solidFill>
                  <a:schemeClr val="bg1"/>
                </a:solidFill>
                <a:latin typeface="Comic Sans MS" pitchFamily="66"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410200"/>
            <a:ext cx="8183880" cy="1051560"/>
          </a:xfrm>
        </p:spPr>
        <p:txBody>
          <a:bodyPr/>
          <a:lstStyle/>
          <a:p>
            <a:pPr algn="r"/>
            <a:r>
              <a:rPr lang="en-US" dirty="0" smtClean="0"/>
              <a:t>Journals</a:t>
            </a:r>
            <a:endParaRPr lang="en-US" dirty="0"/>
          </a:p>
        </p:txBody>
      </p:sp>
      <p:sp>
        <p:nvSpPr>
          <p:cNvPr id="3" name="Content Placeholder 2"/>
          <p:cNvSpPr>
            <a:spLocks noGrp="1"/>
          </p:cNvSpPr>
          <p:nvPr>
            <p:ph idx="1"/>
          </p:nvPr>
        </p:nvSpPr>
        <p:spPr>
          <a:xfrm>
            <a:off x="381000" y="533400"/>
            <a:ext cx="8305800" cy="4187952"/>
          </a:xfrm>
        </p:spPr>
        <p:txBody>
          <a:bodyPr/>
          <a:lstStyle/>
          <a:p>
            <a:pPr lvl="0"/>
            <a:r>
              <a:rPr lang="en-US" dirty="0" smtClean="0"/>
              <a:t>Journal</a:t>
            </a:r>
            <a:r>
              <a:rPr lang="en-US" b="1" dirty="0" smtClean="0"/>
              <a:t> </a:t>
            </a:r>
            <a:r>
              <a:rPr lang="en-US" dirty="0" smtClean="0"/>
              <a:t>of Graphic Novels</a:t>
            </a:r>
            <a:r>
              <a:rPr lang="en-US" b="1" dirty="0" smtClean="0"/>
              <a:t> </a:t>
            </a:r>
            <a:r>
              <a:rPr lang="en-US" dirty="0" smtClean="0"/>
              <a:t>&amp; Comics</a:t>
            </a:r>
          </a:p>
          <a:p>
            <a:r>
              <a:rPr lang="en-US" dirty="0" smtClean="0"/>
              <a:t>The Comics Journal</a:t>
            </a:r>
          </a:p>
          <a:p>
            <a:pPr lvl="0"/>
            <a:r>
              <a:rPr lang="en-US" dirty="0" err="1" smtClean="0"/>
              <a:t>ImageTexT</a:t>
            </a:r>
            <a:r>
              <a:rPr lang="en-US" dirty="0" smtClean="0"/>
              <a:t>: Interdisciplinary Comic Studies</a:t>
            </a:r>
          </a:p>
          <a:p>
            <a:pPr lvl="0"/>
            <a:r>
              <a:rPr lang="en-US" dirty="0" smtClean="0"/>
              <a:t>Studies in Comics</a:t>
            </a:r>
          </a:p>
          <a:p>
            <a:pPr lvl="0"/>
            <a:r>
              <a:rPr lang="en-US" dirty="0" smtClean="0"/>
              <a:t>SIGNs: Studies in Graphic Narratives</a:t>
            </a:r>
          </a:p>
          <a:p>
            <a:pPr lvl="0"/>
            <a:r>
              <a:rPr lang="en-US" dirty="0" err="1" smtClean="0"/>
              <a:t>Mechademia</a:t>
            </a:r>
            <a:endParaRPr lang="en-US" dirty="0" smtClean="0"/>
          </a:p>
          <a:p>
            <a:r>
              <a:rPr lang="en-US" dirty="0" smtClean="0"/>
              <a:t>Image [&amp;] Narrative</a:t>
            </a:r>
          </a:p>
          <a:p>
            <a:r>
              <a:rPr lang="en-US" dirty="0" smtClean="0"/>
              <a:t>The Believer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57200" y="457200"/>
            <a:ext cx="8229600" cy="5334000"/>
            <a:chOff x="457200" y="457200"/>
            <a:chExt cx="8229600" cy="5334000"/>
          </a:xfrm>
        </p:grpSpPr>
        <p:sp>
          <p:nvSpPr>
            <p:cNvPr id="7" name="Rectangle 6"/>
            <p:cNvSpPr/>
            <p:nvPr/>
          </p:nvSpPr>
          <p:spPr>
            <a:xfrm>
              <a:off x="5943600" y="1676400"/>
              <a:ext cx="2743200" cy="411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cstate="print"/>
            <a:srcRect l="37500" t="23046" r="3906" b="71563"/>
            <a:stretch>
              <a:fillRect/>
            </a:stretch>
          </p:blipFill>
          <p:spPr bwMode="auto">
            <a:xfrm>
              <a:off x="457200" y="1676400"/>
              <a:ext cx="7620000" cy="5334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38281" t="27763" r="3906" b="20485"/>
            <a:stretch>
              <a:fillRect/>
            </a:stretch>
          </p:blipFill>
          <p:spPr bwMode="auto">
            <a:xfrm>
              <a:off x="457200" y="2133600"/>
              <a:ext cx="5638800" cy="3657600"/>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l="5469" t="26954" r="10156" b="55795"/>
            <a:stretch>
              <a:fillRect/>
            </a:stretch>
          </p:blipFill>
          <p:spPr bwMode="auto">
            <a:xfrm>
              <a:off x="457200" y="457200"/>
              <a:ext cx="8229600" cy="1219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8183880" cy="4187952"/>
          </a:xfrm>
        </p:spPr>
        <p:txBody>
          <a:bodyPr>
            <a:normAutofit/>
          </a:bodyPr>
          <a:lstStyle/>
          <a:p>
            <a:pPr lvl="0">
              <a:buNone/>
            </a:pPr>
            <a:r>
              <a:rPr lang="en-US" dirty="0" smtClean="0"/>
              <a:t>	</a:t>
            </a:r>
            <a:r>
              <a:rPr lang="en-US" sz="3200" i="1" dirty="0" smtClean="0"/>
              <a:t>“It is no longer necessary to prove the worthiness and literary potential of the medium of comics.”</a:t>
            </a:r>
          </a:p>
          <a:p>
            <a:pPr lvl="0">
              <a:buNone/>
            </a:pPr>
            <a:r>
              <a:rPr lang="en-US" i="1" dirty="0" smtClean="0"/>
              <a:t>			</a:t>
            </a:r>
          </a:p>
          <a:p>
            <a:pPr lvl="0">
              <a:buNone/>
            </a:pPr>
            <a:endParaRPr lang="en-US" i="1" dirty="0" smtClean="0"/>
          </a:p>
          <a:p>
            <a:pPr>
              <a:buNone/>
            </a:pPr>
            <a:r>
              <a:rPr lang="en-US" dirty="0" smtClean="0"/>
              <a:t>	</a:t>
            </a:r>
            <a:r>
              <a:rPr lang="en-US" sz="2400" dirty="0" smtClean="0"/>
              <a:t>Chute, Hilary, and Marianne </a:t>
            </a:r>
            <a:r>
              <a:rPr lang="en-US" sz="2400" dirty="0" err="1" smtClean="0"/>
              <a:t>DeKevon</a:t>
            </a:r>
            <a:r>
              <a:rPr lang="en-US" sz="2400" dirty="0" smtClean="0"/>
              <a:t>. “Graphic </a:t>
            </a:r>
          </a:p>
          <a:p>
            <a:pPr>
              <a:buNone/>
            </a:pPr>
            <a:r>
              <a:rPr lang="en-US" sz="2400" dirty="0" smtClean="0"/>
              <a:t>		Narrative.” </a:t>
            </a:r>
            <a:r>
              <a:rPr lang="en-US" sz="2400" i="1" dirty="0" smtClean="0"/>
              <a:t>MFS Modern Fiction Studies</a:t>
            </a:r>
            <a:r>
              <a:rPr lang="en-US" sz="2400" dirty="0" smtClean="0"/>
              <a:t> 52.4 	(2006): 767-82. Print.</a:t>
            </a:r>
            <a:endParaRPr lang="en-US" sz="2400" i="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1143000" y="609600"/>
            <a:ext cx="6965668" cy="47244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450719" y="838200"/>
            <a:ext cx="6378669" cy="58477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200" b="1" cap="all" dirty="0" smtClean="0">
                <a:ln/>
                <a:solidFill>
                  <a:schemeClr val="accent1"/>
                </a:solidFill>
                <a:effectLst>
                  <a:outerShdw blurRad="38100" dist="38100" dir="2700000" algn="tl">
                    <a:srgbClr val="000000">
                      <a:alpha val="43137"/>
                    </a:srgbClr>
                  </a:outerShdw>
                </a:effectLst>
              </a:rPr>
              <a:t>Faculty Collaboration</a:t>
            </a:r>
            <a:endParaRPr lang="en-US" sz="3200" b="1" cap="all" spc="0" dirty="0">
              <a:ln/>
              <a:solidFill>
                <a:schemeClr val="accent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5486400"/>
            <a:ext cx="8183880" cy="1051560"/>
          </a:xfrm>
        </p:spPr>
        <p:txBody>
          <a:bodyPr>
            <a:normAutofit/>
          </a:bodyPr>
          <a:lstStyle/>
          <a:p>
            <a:pPr lvl="0" algn="r"/>
            <a:r>
              <a:rPr lang="en-US" sz="3200" dirty="0" smtClean="0"/>
              <a:t>Jacob Covey’s </a:t>
            </a:r>
            <a:r>
              <a:rPr lang="en-US" sz="3200" i="1" dirty="0" smtClean="0">
                <a:latin typeface="Comic Sans MS" pitchFamily="66" charset="0"/>
              </a:rPr>
              <a:t>Beasts </a:t>
            </a:r>
            <a:r>
              <a:rPr lang="en-US" sz="3200" dirty="0" smtClean="0">
                <a:latin typeface="Comic Sans MS" pitchFamily="66" charset="0"/>
              </a:rPr>
              <a:t>(2009)</a:t>
            </a:r>
            <a:endParaRPr lang="en-US" sz="3200" dirty="0">
              <a:latin typeface="Comic Sans MS" pitchFamily="66" charset="0"/>
            </a:endParaRPr>
          </a:p>
        </p:txBody>
      </p:sp>
      <p:pic>
        <p:nvPicPr>
          <p:cNvPr id="49154" name="Picture 2" descr="http://farm3.static.flickr.com/2419/2255533653_09533d711d.jpg?v=0"/>
          <p:cNvPicPr>
            <a:picLocks noChangeAspect="1" noChangeArrowheads="1"/>
          </p:cNvPicPr>
          <p:nvPr/>
        </p:nvPicPr>
        <p:blipFill>
          <a:blip r:embed="rId3" cstate="print"/>
          <a:srcRect/>
          <a:stretch>
            <a:fillRect/>
          </a:stretch>
        </p:blipFill>
        <p:spPr bwMode="auto">
          <a:xfrm>
            <a:off x="609600" y="685800"/>
            <a:ext cx="4114800" cy="4114800"/>
          </a:xfrm>
          <a:prstGeom prst="rect">
            <a:avLst/>
          </a:prstGeom>
          <a:ln>
            <a:noFill/>
          </a:ln>
          <a:effectLst>
            <a:outerShdw blurRad="292100" dist="139700" dir="2700000" algn="tl" rotWithShape="0">
              <a:srgbClr val="333333">
                <a:alpha val="65000"/>
              </a:srgbClr>
            </a:outerShdw>
          </a:effectLst>
        </p:spPr>
      </p:pic>
      <p:pic>
        <p:nvPicPr>
          <p:cNvPr id="49156" name="Picture 4" descr="http://www.wired.com/images_blogs/underwire/images/2008/10/30/beasts_vamp.jpg"/>
          <p:cNvPicPr>
            <a:picLocks noChangeAspect="1" noChangeArrowheads="1"/>
          </p:cNvPicPr>
          <p:nvPr/>
        </p:nvPicPr>
        <p:blipFill>
          <a:blip r:embed="rId4" cstate="print"/>
          <a:srcRect/>
          <a:stretch>
            <a:fillRect/>
          </a:stretch>
        </p:blipFill>
        <p:spPr bwMode="auto">
          <a:xfrm>
            <a:off x="4267200" y="1524000"/>
            <a:ext cx="4238625" cy="42386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papatim.files.wordpress.com/2010/01/logicomix.jpg"/>
          <p:cNvPicPr>
            <a:picLocks noChangeAspect="1" noChangeArrowheads="1"/>
          </p:cNvPicPr>
          <p:nvPr/>
        </p:nvPicPr>
        <p:blipFill>
          <a:blip r:embed="rId3" cstate="print"/>
          <a:srcRect/>
          <a:stretch>
            <a:fillRect/>
          </a:stretch>
        </p:blipFill>
        <p:spPr bwMode="auto">
          <a:xfrm>
            <a:off x="1143000" y="838200"/>
            <a:ext cx="2895600" cy="4179841"/>
          </a:xfrm>
          <a:prstGeom prst="rect">
            <a:avLst/>
          </a:prstGeom>
          <a:ln>
            <a:noFill/>
          </a:ln>
          <a:effectLst>
            <a:outerShdw blurRad="292100" dist="139700" dir="2700000" algn="tl" rotWithShape="0">
              <a:srgbClr val="333333">
                <a:alpha val="65000"/>
              </a:srgbClr>
            </a:outerShdw>
          </a:effectLst>
        </p:spPr>
      </p:pic>
      <p:pic>
        <p:nvPicPr>
          <p:cNvPr id="50180" name="Picture 4" descr="http://1.bp.blogspot.com/_tuj6CIbZibk/SzE3DDe5G8I/AAAAAAAACnY/DwXhiVAEhXk/s400/logicomix2.jpg"/>
          <p:cNvPicPr>
            <a:picLocks noChangeAspect="1" noChangeArrowheads="1"/>
          </p:cNvPicPr>
          <p:nvPr/>
        </p:nvPicPr>
        <p:blipFill>
          <a:blip r:embed="rId4" cstate="print"/>
          <a:srcRect/>
          <a:stretch>
            <a:fillRect/>
          </a:stretch>
        </p:blipFill>
        <p:spPr bwMode="auto">
          <a:xfrm>
            <a:off x="4419600" y="990600"/>
            <a:ext cx="3705225" cy="3810000"/>
          </a:xfrm>
          <a:prstGeom prst="rect">
            <a:avLst/>
          </a:prstGeom>
          <a:ln>
            <a:noFill/>
          </a:ln>
          <a:effectLst>
            <a:outerShdw blurRad="292100" dist="139700" dir="2700000" algn="tl" rotWithShape="0">
              <a:srgbClr val="333333">
                <a:alpha val="65000"/>
              </a:srgbClr>
            </a:outerShdw>
          </a:effectLst>
        </p:spPr>
      </p:pic>
      <p:sp>
        <p:nvSpPr>
          <p:cNvPr id="6" name="Title 1"/>
          <p:cNvSpPr>
            <a:spLocks noGrp="1"/>
          </p:cNvSpPr>
          <p:nvPr>
            <p:ph type="title"/>
          </p:nvPr>
        </p:nvSpPr>
        <p:spPr>
          <a:xfrm>
            <a:off x="457200" y="5486400"/>
            <a:ext cx="8183880" cy="1051560"/>
          </a:xfrm>
        </p:spPr>
        <p:txBody>
          <a:bodyPr>
            <a:normAutofit/>
          </a:bodyPr>
          <a:lstStyle/>
          <a:p>
            <a:pPr lvl="0" algn="r"/>
            <a:r>
              <a:rPr lang="en-US" i="1" dirty="0" err="1" smtClean="0">
                <a:latin typeface="Comic Sans MS" pitchFamily="66" charset="0"/>
              </a:rPr>
              <a:t>Logicomix</a:t>
            </a:r>
            <a:r>
              <a:rPr lang="en-US" i="1" dirty="0" smtClean="0">
                <a:latin typeface="Comic Sans MS" pitchFamily="66" charset="0"/>
              </a:rPr>
              <a:t> </a:t>
            </a:r>
            <a:r>
              <a:rPr lang="en-US" dirty="0" smtClean="0">
                <a:latin typeface="Comic Sans MS" pitchFamily="66" charset="0"/>
              </a:rPr>
              <a:t>(2009)</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828800" y="1295400"/>
            <a:ext cx="5570483" cy="403860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752600" y="609600"/>
            <a:ext cx="5626861" cy="707886"/>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b="1" cap="all" dirty="0" smtClean="0">
                <a:ln/>
                <a:solidFill>
                  <a:schemeClr val="accent1"/>
                </a:solidFill>
                <a:effectLst>
                  <a:outerShdw blurRad="38100" dist="38100" dir="2700000" algn="tl">
                    <a:srgbClr val="000000">
                      <a:alpha val="43137"/>
                    </a:srgbClr>
                  </a:outerShdw>
                </a:effectLst>
              </a:rPr>
              <a:t>Selecting titles</a:t>
            </a:r>
            <a:endParaRPr lang="en-US" sz="4000" b="1" cap="all" spc="0" dirty="0">
              <a:ln/>
              <a:solidFill>
                <a:schemeClr val="accent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5486400"/>
            <a:ext cx="8183880" cy="1051560"/>
          </a:xfrm>
        </p:spPr>
        <p:txBody>
          <a:bodyPr>
            <a:normAutofit/>
          </a:bodyPr>
          <a:lstStyle/>
          <a:p>
            <a:pPr lvl="0" algn="r"/>
            <a:r>
              <a:rPr lang="en-US" dirty="0" smtClean="0"/>
              <a:t>Cataloguing Graphic Novels</a:t>
            </a:r>
            <a:endParaRPr lang="en-US" dirty="0">
              <a:latin typeface="Comic Sans MS" pitchFamily="66" charset="0"/>
            </a:endParaRPr>
          </a:p>
        </p:txBody>
      </p:sp>
      <p:sp>
        <p:nvSpPr>
          <p:cNvPr id="7" name="TextBox 6"/>
          <p:cNvSpPr txBox="1"/>
          <p:nvPr/>
        </p:nvSpPr>
        <p:spPr>
          <a:xfrm rot="21049510">
            <a:off x="406356" y="1007293"/>
            <a:ext cx="7543800" cy="861774"/>
          </a:xfrm>
          <a:prstGeom prst="rect">
            <a:avLst/>
          </a:prstGeom>
          <a:noFill/>
        </p:spPr>
        <p:txBody>
          <a:bodyPr wrap="square" rtlCol="0">
            <a:spAutoFit/>
          </a:bodyPr>
          <a:lstStyle/>
          <a:p>
            <a:r>
              <a:rPr lang="en-US" sz="3200" dirty="0" smtClean="0">
                <a:latin typeface="Ravie" pitchFamily="82" charset="0"/>
              </a:rPr>
              <a:t>Comic Books, Strips, etc.</a:t>
            </a:r>
          </a:p>
          <a:p>
            <a:endParaRPr lang="en-US" dirty="0"/>
          </a:p>
        </p:txBody>
      </p:sp>
      <p:sp>
        <p:nvSpPr>
          <p:cNvPr id="8" name="TextBox 7"/>
          <p:cNvSpPr txBox="1"/>
          <p:nvPr/>
        </p:nvSpPr>
        <p:spPr>
          <a:xfrm rot="263949">
            <a:off x="2691389" y="1976814"/>
            <a:ext cx="5879338" cy="861774"/>
          </a:xfrm>
          <a:prstGeom prst="rect">
            <a:avLst/>
          </a:prstGeom>
          <a:noFill/>
        </p:spPr>
        <p:txBody>
          <a:bodyPr wrap="square" rtlCol="0">
            <a:spAutoFit/>
          </a:bodyPr>
          <a:lstStyle/>
          <a:p>
            <a:r>
              <a:rPr lang="en-US" sz="3200" dirty="0" smtClean="0">
                <a:latin typeface="Broadway" pitchFamily="82" charset="0"/>
              </a:rPr>
              <a:t>Caricatures and cartoons</a:t>
            </a:r>
          </a:p>
          <a:p>
            <a:endParaRPr lang="en-US" dirty="0"/>
          </a:p>
        </p:txBody>
      </p:sp>
      <p:sp>
        <p:nvSpPr>
          <p:cNvPr id="9" name="TextBox 8"/>
          <p:cNvSpPr txBox="1"/>
          <p:nvPr/>
        </p:nvSpPr>
        <p:spPr>
          <a:xfrm rot="21402202">
            <a:off x="837061" y="2672874"/>
            <a:ext cx="7014255" cy="1046440"/>
          </a:xfrm>
          <a:prstGeom prst="rect">
            <a:avLst/>
          </a:prstGeom>
          <a:noFill/>
        </p:spPr>
        <p:txBody>
          <a:bodyPr wrap="square" rtlCol="0">
            <a:spAutoFit/>
          </a:bodyPr>
          <a:lstStyle/>
          <a:p>
            <a:r>
              <a:rPr lang="en-US" sz="4400" b="1" dirty="0" smtClean="0">
                <a:latin typeface="Comic Sans MS" pitchFamily="66" charset="0"/>
              </a:rPr>
              <a:t>Cartoons and comics</a:t>
            </a:r>
          </a:p>
          <a:p>
            <a:endParaRPr lang="en-US" dirty="0"/>
          </a:p>
        </p:txBody>
      </p:sp>
      <p:sp>
        <p:nvSpPr>
          <p:cNvPr id="10" name="TextBox 9"/>
          <p:cNvSpPr txBox="1"/>
          <p:nvPr/>
        </p:nvSpPr>
        <p:spPr>
          <a:xfrm rot="267948">
            <a:off x="2403040" y="3778766"/>
            <a:ext cx="6248400" cy="923330"/>
          </a:xfrm>
          <a:prstGeom prst="rect">
            <a:avLst/>
          </a:prstGeom>
          <a:noFill/>
        </p:spPr>
        <p:txBody>
          <a:bodyPr wrap="square" rtlCol="0">
            <a:spAutoFit/>
          </a:bodyPr>
          <a:lstStyle/>
          <a:p>
            <a:r>
              <a:rPr lang="en-US" sz="3600" dirty="0" smtClean="0">
                <a:latin typeface="Showcard Gothic" pitchFamily="82" charset="0"/>
              </a:rPr>
              <a:t>Stories without words  </a:t>
            </a:r>
          </a:p>
          <a:p>
            <a:endParaRPr lang="en-US" dirty="0"/>
          </a:p>
        </p:txBody>
      </p:sp>
      <p:sp>
        <p:nvSpPr>
          <p:cNvPr id="11" name="TextBox 10"/>
          <p:cNvSpPr txBox="1"/>
          <p:nvPr/>
        </p:nvSpPr>
        <p:spPr>
          <a:xfrm>
            <a:off x="533400" y="4572000"/>
            <a:ext cx="7620000" cy="1292662"/>
          </a:xfrm>
          <a:prstGeom prst="rect">
            <a:avLst/>
          </a:prstGeom>
          <a:noFill/>
        </p:spPr>
        <p:txBody>
          <a:bodyPr wrap="square" rtlCol="0">
            <a:spAutoFit/>
          </a:bodyPr>
          <a:lstStyle/>
          <a:p>
            <a:r>
              <a:rPr lang="en-US" sz="6000" dirty="0" smtClean="0">
                <a:latin typeface="Snap ITC" pitchFamily="82" charset="0"/>
              </a:rPr>
              <a:t>Graphic Novels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style.rotation</p:attrName>
                                        </p:attrNameLst>
                                      </p:cBhvr>
                                      <p:tavLst>
                                        <p:tav tm="0">
                                          <p:val>
                                            <p:fltVal val="720"/>
                                          </p:val>
                                        </p:tav>
                                        <p:tav tm="100000">
                                          <p:val>
                                            <p:fltVal val="0"/>
                                          </p:val>
                                        </p:tav>
                                      </p:tavLst>
                                    </p:anim>
                                    <p:anim calcmode="lin" valueType="num">
                                      <p:cBhvr>
                                        <p:cTn id="9" dur="1000" fill="hold"/>
                                        <p:tgtEl>
                                          <p:spTgt spid="7"/>
                                        </p:tgtEl>
                                        <p:attrNameLst>
                                          <p:attrName>ppt_h</p:attrName>
                                        </p:attrNameLst>
                                      </p:cBhvr>
                                      <p:tavLst>
                                        <p:tav tm="0">
                                          <p:val>
                                            <p:fltVal val="0"/>
                                          </p:val>
                                        </p:tav>
                                        <p:tav tm="100000">
                                          <p:val>
                                            <p:strVal val="#ppt_h"/>
                                          </p:val>
                                        </p:tav>
                                      </p:tavLst>
                                    </p:anim>
                                    <p:anim calcmode="lin" valueType="num">
                                      <p:cBhvr>
                                        <p:cTn id="10" dur="1000" fill="hold"/>
                                        <p:tgtEl>
                                          <p:spTgt spid="7"/>
                                        </p:tgtEl>
                                        <p:attrNameLst>
                                          <p:attrName>ppt_w</p:attrName>
                                        </p:attrNameLst>
                                      </p:cBhvr>
                                      <p:tavLst>
                                        <p:tav tm="0">
                                          <p:val>
                                            <p:fltVal val="0"/>
                                          </p:val>
                                        </p:tav>
                                        <p:tav tm="100000">
                                          <p:val>
                                            <p:strVal val="#ppt_w"/>
                                          </p:val>
                                        </p:tav>
                                      </p:tavLst>
                                    </p:anim>
                                  </p:childTnLst>
                                </p:cTn>
                              </p:par>
                              <p:par>
                                <p:cTn id="11" presetID="49" presetClass="entr" presetSubtype="0" decel="10000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style.rotation</p:attrName>
                                        </p:attrNameLst>
                                      </p:cBhvr>
                                      <p:tavLst>
                                        <p:tav tm="0">
                                          <p:val>
                                            <p:fltVal val="360"/>
                                          </p:val>
                                        </p:tav>
                                        <p:tav tm="100000">
                                          <p:val>
                                            <p:fltVal val="0"/>
                                          </p:val>
                                        </p:tav>
                                      </p:tavLst>
                                    </p:anim>
                                    <p:animEffect transition="in" filter="fade">
                                      <p:cBhvr>
                                        <p:cTn id="16" dur="500"/>
                                        <p:tgtEl>
                                          <p:spTgt spid="8"/>
                                        </p:tgtEl>
                                      </p:cBhvr>
                                    </p:animEffect>
                                  </p:childTnLst>
                                </p:cTn>
                              </p:par>
                              <p:par>
                                <p:cTn id="17" presetID="35"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style.rotation</p:attrName>
                                        </p:attrNameLst>
                                      </p:cBhvr>
                                      <p:tavLst>
                                        <p:tav tm="0">
                                          <p:val>
                                            <p:fltVal val="720"/>
                                          </p:val>
                                        </p:tav>
                                        <p:tav tm="100000">
                                          <p:val>
                                            <p:fltVal val="0"/>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ppt_w</p:attrName>
                                        </p:attrNameLst>
                                      </p:cBhvr>
                                      <p:tavLst>
                                        <p:tav tm="0">
                                          <p:val>
                                            <p:fltVal val="0"/>
                                          </p:val>
                                        </p:tav>
                                        <p:tav tm="100000">
                                          <p:val>
                                            <p:strVal val="#ppt_w"/>
                                          </p:val>
                                        </p:tav>
                                      </p:tavLst>
                                    </p:anim>
                                  </p:childTnLst>
                                </p:cTn>
                              </p:par>
                              <p:par>
                                <p:cTn id="23" presetID="49" presetClass="entr" presetSubtype="0" decel="10000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 calcmode="lin" valueType="num">
                                      <p:cBhvr>
                                        <p:cTn id="27" dur="500" fill="hold"/>
                                        <p:tgtEl>
                                          <p:spTgt spid="10"/>
                                        </p:tgtEl>
                                        <p:attrNameLst>
                                          <p:attrName>style.rotation</p:attrName>
                                        </p:attrNameLst>
                                      </p:cBhvr>
                                      <p:tavLst>
                                        <p:tav tm="0">
                                          <p:val>
                                            <p:fltVal val="360"/>
                                          </p:val>
                                        </p:tav>
                                        <p:tav tm="100000">
                                          <p:val>
                                            <p:fltVal val="0"/>
                                          </p:val>
                                        </p:tav>
                                      </p:tavLst>
                                    </p:anim>
                                    <p:animEffect transition="in" filter="fade">
                                      <p:cBhvr>
                                        <p:cTn id="28" dur="500"/>
                                        <p:tgtEl>
                                          <p:spTgt spid="10"/>
                                        </p:tgtEl>
                                      </p:cBhvr>
                                    </p:animEffect>
                                  </p:childTnLst>
                                </p:cTn>
                              </p:par>
                              <p:par>
                                <p:cTn id="29" presetID="35"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style.rotation</p:attrName>
                                        </p:attrNameLst>
                                      </p:cBhvr>
                                      <p:tavLst>
                                        <p:tav tm="0">
                                          <p:val>
                                            <p:fltVal val="720"/>
                                          </p:val>
                                        </p:tav>
                                        <p:tav tm="100000">
                                          <p:val>
                                            <p:fltVal val="0"/>
                                          </p:val>
                                        </p:tav>
                                      </p:tavLst>
                                    </p:anim>
                                    <p:anim calcmode="lin" valueType="num">
                                      <p:cBhvr>
                                        <p:cTn id="33" dur="1000" fill="hold"/>
                                        <p:tgtEl>
                                          <p:spTgt spid="11"/>
                                        </p:tgtEl>
                                        <p:attrNameLst>
                                          <p:attrName>ppt_h</p:attrName>
                                        </p:attrNameLst>
                                      </p:cBhvr>
                                      <p:tavLst>
                                        <p:tav tm="0">
                                          <p:val>
                                            <p:fltVal val="0"/>
                                          </p:val>
                                        </p:tav>
                                        <p:tav tm="100000">
                                          <p:val>
                                            <p:strVal val="#ppt_h"/>
                                          </p:val>
                                        </p:tav>
                                      </p:tavLst>
                                    </p:anim>
                                    <p:anim calcmode="lin" valueType="num">
                                      <p:cBhvr>
                                        <p:cTn id="34" dur="1000" fill="hold"/>
                                        <p:tgtEl>
                                          <p:spTgt spid="1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phic Novel Display.JPG"/>
          <p:cNvPicPr>
            <a:picLocks noGrp="1" noChangeAspect="1"/>
          </p:cNvPicPr>
          <p:nvPr>
            <p:ph idx="1"/>
          </p:nvPr>
        </p:nvPicPr>
        <p:blipFill>
          <a:blip r:embed="rId3" cstate="print"/>
          <a:stretch>
            <a:fillRect/>
          </a:stretch>
        </p:blipFill>
        <p:spPr>
          <a:xfrm>
            <a:off x="1295400" y="685800"/>
            <a:ext cx="6553200" cy="4914900"/>
          </a:xfrm>
          <a:prstGeom prst="rect">
            <a:avLst/>
          </a:prstGeom>
          <a:ln>
            <a:noFill/>
          </a:ln>
          <a:effectLst>
            <a:outerShdw blurRad="292100" dist="139700" dir="2700000" algn="tl" rotWithShape="0">
              <a:srgbClr val="333333">
                <a:alpha val="65000"/>
              </a:srgbClr>
            </a:outerShdw>
          </a:effectLst>
        </p:spPr>
      </p:pic>
      <p:sp>
        <p:nvSpPr>
          <p:cNvPr id="5" name="Title 1"/>
          <p:cNvSpPr>
            <a:spLocks noGrp="1"/>
          </p:cNvSpPr>
          <p:nvPr>
            <p:ph type="title"/>
          </p:nvPr>
        </p:nvSpPr>
        <p:spPr>
          <a:xfrm>
            <a:off x="457200" y="5486400"/>
            <a:ext cx="8183880" cy="1051560"/>
          </a:xfrm>
        </p:spPr>
        <p:txBody>
          <a:bodyPr>
            <a:normAutofit/>
          </a:bodyPr>
          <a:lstStyle/>
          <a:p>
            <a:pPr lvl="0" algn="r"/>
            <a:r>
              <a:rPr lang="en-US" dirty="0" smtClean="0"/>
              <a:t>Displays</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deviantart.com/download/125351320/Flapjack__Making_Fiends_by_SnarkyScuffary.png"/>
          <p:cNvPicPr>
            <a:picLocks noChangeAspect="1" noChangeArrowheads="1"/>
          </p:cNvPicPr>
          <p:nvPr/>
        </p:nvPicPr>
        <p:blipFill>
          <a:blip r:embed="rId3" cstate="print"/>
          <a:srcRect/>
          <a:stretch>
            <a:fillRect/>
          </a:stretch>
        </p:blipFill>
        <p:spPr bwMode="auto">
          <a:xfrm>
            <a:off x="381000" y="381000"/>
            <a:ext cx="4010025" cy="5600700"/>
          </a:xfrm>
          <a:prstGeom prst="rect">
            <a:avLst/>
          </a:prstGeom>
          <a:noFill/>
        </p:spPr>
      </p:pic>
      <p:grpSp>
        <p:nvGrpSpPr>
          <p:cNvPr id="9" name="Group 8"/>
          <p:cNvGrpSpPr/>
          <p:nvPr/>
        </p:nvGrpSpPr>
        <p:grpSpPr>
          <a:xfrm>
            <a:off x="4800600" y="838200"/>
            <a:ext cx="3505200" cy="2438400"/>
            <a:chOff x="4800600" y="838200"/>
            <a:chExt cx="3505200" cy="2438400"/>
          </a:xfrm>
        </p:grpSpPr>
        <p:sp>
          <p:nvSpPr>
            <p:cNvPr id="7" name="Oval Callout 6"/>
            <p:cNvSpPr/>
            <p:nvPr/>
          </p:nvSpPr>
          <p:spPr>
            <a:xfrm>
              <a:off x="4800600" y="838200"/>
              <a:ext cx="3505200" cy="2438400"/>
            </a:xfrm>
            <a:prstGeom prst="wedgeEllipseCallout">
              <a:avLst>
                <a:gd name="adj1" fmla="val -82062"/>
                <a:gd name="adj2" fmla="val 420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181600" y="1219200"/>
              <a:ext cx="2743200" cy="1569660"/>
            </a:xfrm>
            <a:prstGeom prst="rect">
              <a:avLst/>
            </a:prstGeom>
            <a:noFill/>
          </p:spPr>
          <p:txBody>
            <a:bodyPr wrap="square" rtlCol="0">
              <a:spAutoFit/>
            </a:bodyPr>
            <a:lstStyle/>
            <a:p>
              <a:pPr algn="ctr"/>
              <a:r>
                <a:rPr lang="en-US" sz="3200" b="1" dirty="0" smtClean="0">
                  <a:solidFill>
                    <a:schemeClr val="bg1"/>
                  </a:solidFill>
                  <a:latin typeface="Comic Sans MS" pitchFamily="66" charset="0"/>
                </a:rPr>
                <a:t>Let’s start at the very beginning…</a:t>
              </a:r>
              <a:endParaRPr lang="en-US" sz="3200" b="1" dirty="0">
                <a:solidFill>
                  <a:schemeClr val="bg1"/>
                </a:solidFill>
                <a:latin typeface="Comic Sans MS" pitchFamily="66"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oster.JPG"/>
          <p:cNvPicPr>
            <a:picLocks noGrp="1" noChangeAspect="1"/>
          </p:cNvPicPr>
          <p:nvPr>
            <p:ph idx="1"/>
          </p:nvPr>
        </p:nvPicPr>
        <p:blipFill>
          <a:blip r:embed="rId3" cstate="print"/>
          <a:stretch>
            <a:fillRect/>
          </a:stretch>
        </p:blipFill>
        <p:spPr>
          <a:xfrm>
            <a:off x="2667000" y="457200"/>
            <a:ext cx="4114800" cy="5415841"/>
          </a:xfrm>
          <a:prstGeom prst="rect">
            <a:avLst/>
          </a:prstGeom>
          <a:ln>
            <a:noFill/>
          </a:ln>
          <a:effectLst>
            <a:outerShdw blurRad="292100" dist="139700" dir="2700000" algn="tl" rotWithShape="0">
              <a:srgbClr val="333333">
                <a:alpha val="65000"/>
              </a:srgbClr>
            </a:outerShdw>
          </a:effectLst>
        </p:spPr>
      </p:pic>
      <p:sp>
        <p:nvSpPr>
          <p:cNvPr id="3" name="Title 1"/>
          <p:cNvSpPr>
            <a:spLocks noGrp="1"/>
          </p:cNvSpPr>
          <p:nvPr>
            <p:ph type="title"/>
          </p:nvPr>
        </p:nvSpPr>
        <p:spPr>
          <a:xfrm>
            <a:off x="457200" y="5486400"/>
            <a:ext cx="8183880" cy="1051560"/>
          </a:xfrm>
        </p:spPr>
        <p:txBody>
          <a:bodyPr>
            <a:normAutofit/>
          </a:bodyPr>
          <a:lstStyle/>
          <a:p>
            <a:pPr lvl="0" algn="r"/>
            <a:r>
              <a:rPr lang="en-US" dirty="0" smtClean="0"/>
              <a:t>Promotion</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5486400"/>
            <a:ext cx="8183880" cy="1051560"/>
          </a:xfrm>
        </p:spPr>
        <p:txBody>
          <a:bodyPr/>
          <a:lstStyle/>
          <a:p>
            <a:pPr algn="r"/>
            <a:r>
              <a:rPr lang="en-US" dirty="0" smtClean="0">
                <a:latin typeface="Comic Sans MS" pitchFamily="66" charset="0"/>
              </a:rPr>
              <a:t>Library’s Graphic Novel page</a:t>
            </a:r>
            <a:endParaRPr lang="en-US" dirty="0">
              <a:latin typeface="Comic Sans MS" pitchFamily="66" charset="0"/>
            </a:endParaRPr>
          </a:p>
        </p:txBody>
      </p:sp>
      <p:pic>
        <p:nvPicPr>
          <p:cNvPr id="5123" name="Picture 3"/>
          <p:cNvPicPr>
            <a:picLocks noChangeAspect="1" noChangeArrowheads="1"/>
          </p:cNvPicPr>
          <p:nvPr/>
        </p:nvPicPr>
        <p:blipFill>
          <a:blip r:embed="rId3" cstate="print"/>
          <a:srcRect l="1563" t="39218" r="1562" b="35901"/>
          <a:stretch>
            <a:fillRect/>
          </a:stretch>
        </p:blipFill>
        <p:spPr bwMode="auto">
          <a:xfrm>
            <a:off x="457200" y="4343400"/>
            <a:ext cx="8188958" cy="1524000"/>
          </a:xfrm>
          <a:prstGeom prst="rect">
            <a:avLst/>
          </a:prstGeom>
          <a:noFill/>
          <a:ln w="9525">
            <a:noFill/>
            <a:miter lim="800000"/>
            <a:headEnd/>
            <a:tailEnd/>
          </a:ln>
        </p:spPr>
      </p:pic>
      <p:pic>
        <p:nvPicPr>
          <p:cNvPr id="2" name="Picture 2"/>
          <p:cNvPicPr>
            <a:picLocks noChangeAspect="1" noChangeArrowheads="1"/>
          </p:cNvPicPr>
          <p:nvPr/>
        </p:nvPicPr>
        <p:blipFill>
          <a:blip r:embed="rId4" cstate="print"/>
          <a:srcRect l="1563" t="27358" r="1562" b="7952"/>
          <a:stretch>
            <a:fillRect/>
          </a:stretch>
        </p:blipFill>
        <p:spPr bwMode="auto">
          <a:xfrm>
            <a:off x="457200" y="457200"/>
            <a:ext cx="8188960" cy="3962400"/>
          </a:xfrm>
          <a:prstGeom prst="rect">
            <a:avLst/>
          </a:prstGeom>
          <a:noFill/>
          <a:ln w="9525">
            <a:noFill/>
            <a:miter lim="800000"/>
            <a:headEnd/>
            <a:tailEnd/>
          </a:ln>
        </p:spPr>
      </p:pic>
      <p:sp>
        <p:nvSpPr>
          <p:cNvPr id="15" name="Oval 14"/>
          <p:cNvSpPr/>
          <p:nvPr/>
        </p:nvSpPr>
        <p:spPr>
          <a:xfrm>
            <a:off x="1447800" y="4953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6200" y="3657600"/>
            <a:ext cx="2209800" cy="1295400"/>
            <a:chOff x="771832" y="533400"/>
            <a:chExt cx="2352368" cy="1295400"/>
          </a:xfrm>
        </p:grpSpPr>
        <p:sp>
          <p:nvSpPr>
            <p:cNvPr id="10" name="Cloud 9"/>
            <p:cNvSpPr/>
            <p:nvPr/>
          </p:nvSpPr>
          <p:spPr>
            <a:xfrm>
              <a:off x="771832" y="533400"/>
              <a:ext cx="2352368" cy="1295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38200" y="914400"/>
              <a:ext cx="2133600" cy="584775"/>
            </a:xfrm>
            <a:prstGeom prst="rect">
              <a:avLst/>
            </a:prstGeom>
            <a:noFill/>
          </p:spPr>
          <p:txBody>
            <a:bodyPr wrap="square" rtlCol="0">
              <a:spAutoFit/>
            </a:bodyPr>
            <a:lstStyle/>
            <a:p>
              <a:pPr algn="ctr"/>
              <a:r>
                <a:rPr lang="en-US" sz="1600" b="1" dirty="0" smtClean="0">
                  <a:solidFill>
                    <a:schemeClr val="bg1"/>
                  </a:solidFill>
                  <a:latin typeface="Comic Sans MS" pitchFamily="66" charset="0"/>
                </a:rPr>
                <a:t>What a delicious webpage</a:t>
              </a:r>
              <a:endParaRPr lang="en-US" sz="1600" b="1" dirty="0">
                <a:solidFill>
                  <a:schemeClr val="bg1"/>
                </a:solidFill>
                <a:latin typeface="Comic Sans MS" pitchFamily="66" charset="0"/>
              </a:endParaRPr>
            </a:p>
          </p:txBody>
        </p:sp>
      </p:grpSp>
      <p:pic>
        <p:nvPicPr>
          <p:cNvPr id="5122" name="Picture 2" descr="http://www.wurzeltod.ch/blog_07/easter07_thumb_03.gif"/>
          <p:cNvPicPr>
            <a:picLocks noChangeAspect="1" noChangeArrowheads="1" noCrop="1"/>
          </p:cNvPicPr>
          <p:nvPr/>
        </p:nvPicPr>
        <p:blipFill>
          <a:blip r:embed="rId5" cstate="print"/>
          <a:srcRect/>
          <a:stretch>
            <a:fillRect/>
          </a:stretch>
        </p:blipFill>
        <p:spPr bwMode="auto">
          <a:xfrm>
            <a:off x="0" y="5238750"/>
            <a:ext cx="1619250" cy="1619250"/>
          </a:xfrm>
          <a:prstGeom prst="rect">
            <a:avLst/>
          </a:prstGeom>
          <a:noFill/>
        </p:spPr>
      </p:pic>
      <p:sp>
        <p:nvSpPr>
          <p:cNvPr id="17" name="Oval 16"/>
          <p:cNvSpPr/>
          <p:nvPr/>
        </p:nvSpPr>
        <p:spPr>
          <a:xfrm>
            <a:off x="1219200" y="5486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371600" y="5181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50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par>
                          <p:cTn id="10" fill="hold">
                            <p:stCondLst>
                              <p:cond delay="2500"/>
                            </p:stCondLst>
                            <p:childTnLst>
                              <p:par>
                                <p:cTn id="11" presetID="1" presetClass="entr" presetSubtype="0" fill="hold" grpId="0" nodeType="afterEffect">
                                  <p:stCondLst>
                                    <p:cond delay="500"/>
                                  </p:stCondLst>
                                  <p:childTnLst>
                                    <p:set>
                                      <p:cBhvr>
                                        <p:cTn id="12" dur="1" fill="hold">
                                          <p:stCondLst>
                                            <p:cond delay="0"/>
                                          </p:stCondLst>
                                        </p:cTn>
                                        <p:tgtEl>
                                          <p:spTgt spid="17"/>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500"/>
                                  </p:stCondLst>
                                  <p:childTnLst>
                                    <p:set>
                                      <p:cBhvr>
                                        <p:cTn id="15" dur="1" fill="hold">
                                          <p:stCondLst>
                                            <p:cond delay="0"/>
                                          </p:stCondLst>
                                        </p:cTn>
                                        <p:tgtEl>
                                          <p:spTgt spid="16"/>
                                        </p:tgtEl>
                                        <p:attrNameLst>
                                          <p:attrName>style.visibility</p:attrName>
                                        </p:attrNameLst>
                                      </p:cBhvr>
                                      <p:to>
                                        <p:strVal val="visible"/>
                                      </p:to>
                                    </p:set>
                                  </p:childTnLst>
                                </p:cTn>
                              </p:par>
                            </p:childTnLst>
                          </p:cTn>
                        </p:par>
                        <p:par>
                          <p:cTn id="16" fill="hold">
                            <p:stCondLst>
                              <p:cond delay="3500"/>
                            </p:stCondLst>
                            <p:childTnLst>
                              <p:par>
                                <p:cTn id="17" presetID="1" presetClass="entr" presetSubtype="0" fill="hold" grpId="0" nodeType="afterEffect">
                                  <p:stCondLst>
                                    <p:cond delay="500"/>
                                  </p:stCondLst>
                                  <p:childTnLst>
                                    <p:set>
                                      <p:cBhvr>
                                        <p:cTn id="18" dur="1" fill="hold">
                                          <p:stCondLst>
                                            <p:cond delay="0"/>
                                          </p:stCondLst>
                                        </p:cTn>
                                        <p:tgtEl>
                                          <p:spTgt spid="15"/>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nodeType="afterEffect">
                                  <p:stCondLst>
                                    <p:cond delay="50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load.wikimedia.org/wikipedia/en/a/a4/Vendetta_(character).png"/>
          <p:cNvPicPr>
            <a:picLocks noChangeAspect="1" noChangeArrowheads="1"/>
          </p:cNvPicPr>
          <p:nvPr/>
        </p:nvPicPr>
        <p:blipFill>
          <a:blip r:embed="rId3" cstate="print"/>
          <a:srcRect l="1513" r="1641"/>
          <a:stretch>
            <a:fillRect/>
          </a:stretch>
        </p:blipFill>
        <p:spPr bwMode="auto">
          <a:xfrm>
            <a:off x="3886200" y="457200"/>
            <a:ext cx="4800600" cy="5486400"/>
          </a:xfrm>
          <a:prstGeom prst="rect">
            <a:avLst/>
          </a:prstGeom>
          <a:noFill/>
        </p:spPr>
      </p:pic>
      <p:grpSp>
        <p:nvGrpSpPr>
          <p:cNvPr id="2" name="Group 4"/>
          <p:cNvGrpSpPr/>
          <p:nvPr/>
        </p:nvGrpSpPr>
        <p:grpSpPr>
          <a:xfrm>
            <a:off x="533400" y="533400"/>
            <a:ext cx="3657600" cy="2819400"/>
            <a:chOff x="4572000" y="838200"/>
            <a:chExt cx="3733800" cy="2819400"/>
          </a:xfrm>
        </p:grpSpPr>
        <p:sp>
          <p:nvSpPr>
            <p:cNvPr id="6" name="Oval Callout 5"/>
            <p:cNvSpPr/>
            <p:nvPr/>
          </p:nvSpPr>
          <p:spPr>
            <a:xfrm>
              <a:off x="4572000" y="838200"/>
              <a:ext cx="3733800" cy="2819400"/>
            </a:xfrm>
            <a:prstGeom prst="wedgeEllipseCallout">
              <a:avLst>
                <a:gd name="adj1" fmla="val 74201"/>
                <a:gd name="adj2" fmla="val 337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5038725" y="1219200"/>
              <a:ext cx="2971800" cy="2062103"/>
            </a:xfrm>
            <a:prstGeom prst="rect">
              <a:avLst/>
            </a:prstGeom>
            <a:noFill/>
          </p:spPr>
          <p:txBody>
            <a:bodyPr wrap="square" rtlCol="0">
              <a:spAutoFit/>
            </a:bodyPr>
            <a:lstStyle/>
            <a:p>
              <a:pPr algn="ctr"/>
              <a:r>
                <a:rPr lang="en-US" sz="3200" b="1" dirty="0" smtClean="0">
                  <a:solidFill>
                    <a:schemeClr val="bg1"/>
                  </a:solidFill>
                  <a:latin typeface="Comic Sans MS" pitchFamily="66" charset="0"/>
                </a:rPr>
                <a:t>What’s all this going to cost, anyway?</a:t>
              </a:r>
              <a:endParaRPr lang="en-US" sz="3200" b="1" dirty="0">
                <a:solidFill>
                  <a:schemeClr val="bg1"/>
                </a:solidFill>
                <a:latin typeface="Comic Sans MS" pitchFamily="66"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410200"/>
            <a:ext cx="8183880" cy="1051560"/>
          </a:xfrm>
        </p:spPr>
        <p:txBody>
          <a:bodyPr/>
          <a:lstStyle/>
          <a:p>
            <a:pPr algn="r"/>
            <a:r>
              <a:rPr lang="en-US" dirty="0" smtClean="0"/>
              <a:t>Stats</a:t>
            </a:r>
            <a:endParaRPr lang="en-US" dirty="0"/>
          </a:p>
        </p:txBody>
      </p:sp>
      <p:sp>
        <p:nvSpPr>
          <p:cNvPr id="3" name="Content Placeholder 2"/>
          <p:cNvSpPr>
            <a:spLocks noGrp="1"/>
          </p:cNvSpPr>
          <p:nvPr>
            <p:ph idx="1"/>
          </p:nvPr>
        </p:nvSpPr>
        <p:spPr>
          <a:xfrm>
            <a:off x="533400" y="838200"/>
            <a:ext cx="8183880" cy="4187952"/>
          </a:xfrm>
        </p:spPr>
        <p:txBody>
          <a:bodyPr/>
          <a:lstStyle/>
          <a:p>
            <a:pPr lvl="0"/>
            <a:r>
              <a:rPr lang="en-US" dirty="0" smtClean="0"/>
              <a:t>average price: $20.16 </a:t>
            </a:r>
          </a:p>
          <a:p>
            <a:pPr lvl="0"/>
            <a:r>
              <a:rPr lang="en-US" dirty="0" smtClean="0"/>
              <a:t>87% have circulated at least once</a:t>
            </a:r>
          </a:p>
          <a:p>
            <a:pPr lvl="0"/>
            <a:r>
              <a:rPr lang="en-US" dirty="0" smtClean="0"/>
              <a:t>65% have circulated more than once</a:t>
            </a:r>
          </a:p>
          <a:p>
            <a:pPr lvl="0">
              <a:buNone/>
            </a:pP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upload.wikimedia.org/wikipedia/en/2/2b/Charlotte_(character).png"/>
          <p:cNvPicPr>
            <a:picLocks noChangeAspect="1" noChangeArrowheads="1"/>
          </p:cNvPicPr>
          <p:nvPr/>
        </p:nvPicPr>
        <p:blipFill>
          <a:blip r:embed="rId3" cstate="print"/>
          <a:srcRect/>
          <a:stretch>
            <a:fillRect/>
          </a:stretch>
        </p:blipFill>
        <p:spPr bwMode="auto">
          <a:xfrm>
            <a:off x="3276600" y="1981200"/>
            <a:ext cx="2318293" cy="2514600"/>
          </a:xfrm>
          <a:prstGeom prst="rect">
            <a:avLst/>
          </a:prstGeom>
          <a:noFill/>
        </p:spPr>
      </p:pic>
      <p:pic>
        <p:nvPicPr>
          <p:cNvPr id="4" name="Picture 4" descr="http://www.amywinfrey.com/amyimages/CUBB.gif"/>
          <p:cNvPicPr>
            <a:picLocks noChangeAspect="1" noChangeArrowheads="1"/>
          </p:cNvPicPr>
          <p:nvPr/>
        </p:nvPicPr>
        <p:blipFill>
          <a:blip r:embed="rId4" cstate="print"/>
          <a:srcRect l="21333" t="8000" r="20000" b="4000"/>
          <a:stretch>
            <a:fillRect/>
          </a:stretch>
        </p:blipFill>
        <p:spPr bwMode="auto">
          <a:xfrm>
            <a:off x="1600200" y="1981200"/>
            <a:ext cx="1676400" cy="2514600"/>
          </a:xfrm>
          <a:prstGeom prst="rect">
            <a:avLst/>
          </a:prstGeom>
          <a:noFill/>
        </p:spPr>
      </p:pic>
      <p:sp>
        <p:nvSpPr>
          <p:cNvPr id="8" name="Title 1"/>
          <p:cNvSpPr>
            <a:spLocks noGrp="1"/>
          </p:cNvSpPr>
          <p:nvPr>
            <p:ph type="title"/>
          </p:nvPr>
        </p:nvSpPr>
        <p:spPr>
          <a:xfrm>
            <a:off x="457200" y="685800"/>
            <a:ext cx="8183880" cy="1051560"/>
          </a:xfrm>
        </p:spPr>
        <p:txBody>
          <a:bodyPr>
            <a:normAutofit/>
          </a:bodyPr>
          <a:lstStyle/>
          <a:p>
            <a:pPr lvl="0" algn="ctr"/>
            <a:r>
              <a:rPr lang="en-US" sz="2800" dirty="0" smtClean="0"/>
              <a:t>Amy Winfrey’s </a:t>
            </a:r>
            <a:r>
              <a:rPr lang="en-US" sz="2800" i="1" dirty="0" smtClean="0"/>
              <a:t>Big Bunny:</a:t>
            </a:r>
            <a:br>
              <a:rPr lang="en-US" sz="2800" i="1" dirty="0" smtClean="0"/>
            </a:br>
            <a:r>
              <a:rPr lang="en-US" sz="2800" dirty="0" smtClean="0">
                <a:hlinkClick r:id="rId5"/>
              </a:rPr>
              <a:t>www.big-bunny.com</a:t>
            </a:r>
            <a:r>
              <a:rPr lang="en-US" sz="2800" dirty="0" smtClean="0"/>
              <a:t> </a:t>
            </a:r>
            <a:endParaRPr lang="en-US" sz="2800" dirty="0">
              <a:latin typeface="Comic Sans MS" pitchFamily="66" charset="0"/>
            </a:endParaRPr>
          </a:p>
        </p:txBody>
      </p:sp>
      <p:sp>
        <p:nvSpPr>
          <p:cNvPr id="9" name="Title 1"/>
          <p:cNvSpPr txBox="1">
            <a:spLocks/>
          </p:cNvSpPr>
          <p:nvPr/>
        </p:nvSpPr>
        <p:spPr>
          <a:xfrm>
            <a:off x="457200" y="4648200"/>
            <a:ext cx="8183880" cy="105156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Amy Winfrey’s </a:t>
            </a:r>
            <a:r>
              <a:rPr kumimoji="0" lang="en-US" sz="2800" b="1" i="1"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Making Fiends:</a:t>
            </a:r>
            <a:br>
              <a:rPr kumimoji="0" lang="en-US" sz="2800" b="1" i="1"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br>
            <a:r>
              <a:rPr kumimoji="0" lang="en-US" sz="28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hlinkClick r:id="rId5"/>
              </a:rPr>
              <a:t>www.makingfiends.com</a:t>
            </a:r>
            <a:r>
              <a:rPr kumimoji="0" lang="en-US" sz="28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a:t>
            </a:r>
            <a:endParaRPr kumimoji="0" lang="en-US" sz="28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Comic Sans MS" pitchFamily="66" charset="0"/>
              <a:ea typeface="+mj-ea"/>
              <a:cs typeface="+mj-cs"/>
            </a:endParaRPr>
          </a:p>
        </p:txBody>
      </p:sp>
      <p:pic>
        <p:nvPicPr>
          <p:cNvPr id="1028" name="Picture 4" descr="http://xcf.xanga.com/20aa16717053251845744/z34791924.png"/>
          <p:cNvPicPr>
            <a:picLocks noChangeAspect="1" noChangeArrowheads="1"/>
          </p:cNvPicPr>
          <p:nvPr/>
        </p:nvPicPr>
        <p:blipFill>
          <a:blip r:embed="rId6" cstate="print"/>
          <a:srcRect r="16017"/>
          <a:stretch>
            <a:fillRect/>
          </a:stretch>
        </p:blipFill>
        <p:spPr bwMode="auto">
          <a:xfrm>
            <a:off x="5562600" y="1981200"/>
            <a:ext cx="1981200" cy="25146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943600"/>
            <a:ext cx="8183880" cy="518160"/>
          </a:xfrm>
        </p:spPr>
        <p:txBody>
          <a:bodyPr>
            <a:normAutofit fontScale="90000"/>
          </a:bodyPr>
          <a:lstStyle/>
          <a:p>
            <a:pPr algn="r"/>
            <a:r>
              <a:rPr lang="en-US" dirty="0" smtClean="0"/>
              <a:t>Bibliography</a:t>
            </a:r>
            <a:endParaRPr lang="en-US" dirty="0"/>
          </a:p>
        </p:txBody>
      </p:sp>
      <p:sp>
        <p:nvSpPr>
          <p:cNvPr id="3" name="Content Placeholder 2"/>
          <p:cNvSpPr>
            <a:spLocks noGrp="1"/>
          </p:cNvSpPr>
          <p:nvPr>
            <p:ph idx="1"/>
          </p:nvPr>
        </p:nvSpPr>
        <p:spPr>
          <a:xfrm>
            <a:off x="502920" y="530352"/>
            <a:ext cx="8183880" cy="5413248"/>
          </a:xfrm>
        </p:spPr>
        <p:txBody>
          <a:bodyPr>
            <a:normAutofit fontScale="70000" lnSpcReduction="20000"/>
          </a:bodyPr>
          <a:lstStyle/>
          <a:p>
            <a:pPr>
              <a:buNone/>
            </a:pPr>
            <a:r>
              <a:rPr lang="en-US" dirty="0" err="1" smtClean="0"/>
              <a:t>Badman</a:t>
            </a:r>
            <a:r>
              <a:rPr lang="en-US" dirty="0" smtClean="0"/>
              <a:t>, Derik A. “Comics Studies: Resources for Scholarly Research.” </a:t>
            </a:r>
            <a:r>
              <a:rPr lang="en-US" i="1" dirty="0" smtClean="0"/>
              <a:t>College &amp; Research Libraries News</a:t>
            </a:r>
            <a:r>
              <a:rPr lang="en-US" dirty="0" smtClean="0"/>
              <a:t> 70.10 (2009): 570-573. Print. </a:t>
            </a:r>
          </a:p>
          <a:p>
            <a:pPr>
              <a:buNone/>
            </a:pPr>
            <a:endParaRPr lang="en-US" dirty="0" smtClean="0"/>
          </a:p>
          <a:p>
            <a:pPr>
              <a:buNone/>
            </a:pPr>
            <a:r>
              <a:rPr lang="en-US" dirty="0" err="1" smtClean="0"/>
              <a:t>Baetens</a:t>
            </a:r>
            <a:r>
              <a:rPr lang="en-US" dirty="0" smtClean="0"/>
              <a:t>, Jan. “Graphic Novels: Literature Without Text?” </a:t>
            </a:r>
            <a:r>
              <a:rPr lang="en-US" i="1" dirty="0" smtClean="0"/>
              <a:t>English Language Notes</a:t>
            </a:r>
            <a:r>
              <a:rPr lang="en-US" dirty="0" smtClean="0"/>
              <a:t> 46.2 (Fall/Winter 2008): 77-88.</a:t>
            </a:r>
            <a:r>
              <a:rPr lang="en-US" i="1" dirty="0" smtClean="0"/>
              <a:t> Humanities International Complete. </a:t>
            </a:r>
            <a:r>
              <a:rPr lang="en-US" dirty="0" smtClean="0"/>
              <a:t> Web.</a:t>
            </a:r>
          </a:p>
          <a:p>
            <a:pPr>
              <a:buNone/>
            </a:pPr>
            <a:endParaRPr lang="en-US" dirty="0" smtClean="0"/>
          </a:p>
          <a:p>
            <a:pPr>
              <a:buNone/>
            </a:pPr>
            <a:r>
              <a:rPr lang="en-US" dirty="0" smtClean="0"/>
              <a:t>Bowman, Michael, Christine N. </a:t>
            </a:r>
            <a:r>
              <a:rPr lang="en-US" dirty="0" err="1" smtClean="0"/>
              <a:t>Paschild</a:t>
            </a:r>
            <a:r>
              <a:rPr lang="en-US" dirty="0" smtClean="0"/>
              <a:t>, and Kimberly Wilson-St. Clair. “How the Dark Horse Came In: Portland State University Library Acquires Dark Horse Comics Archives.” </a:t>
            </a:r>
            <a:r>
              <a:rPr lang="en-US" i="1" dirty="0" smtClean="0"/>
              <a:t>College &amp; Research Libraries News</a:t>
            </a:r>
            <a:r>
              <a:rPr lang="en-US" dirty="0" smtClean="0"/>
              <a:t> 70.10 (2009): 570-573. Print.</a:t>
            </a:r>
          </a:p>
          <a:p>
            <a:pPr>
              <a:buNone/>
            </a:pPr>
            <a:endParaRPr lang="en-US" dirty="0" smtClean="0"/>
          </a:p>
          <a:p>
            <a:pPr>
              <a:buNone/>
            </a:pPr>
            <a:r>
              <a:rPr lang="en-US" dirty="0" smtClean="0"/>
              <a:t>Chute, Hilary, and Marianne </a:t>
            </a:r>
            <a:r>
              <a:rPr lang="en-US" dirty="0" err="1" smtClean="0"/>
              <a:t>DeKevon</a:t>
            </a:r>
            <a:r>
              <a:rPr lang="en-US" dirty="0" smtClean="0"/>
              <a:t>. “Graphic Narrative.” </a:t>
            </a:r>
            <a:r>
              <a:rPr lang="en-US" i="1" dirty="0" smtClean="0"/>
              <a:t>MFS Modern Fiction Studies</a:t>
            </a:r>
            <a:r>
              <a:rPr lang="en-US" dirty="0" smtClean="0"/>
              <a:t> 52.4 (2006): 767-82. Print.</a:t>
            </a:r>
            <a:r>
              <a:rPr lang="en-US" i="1" dirty="0" smtClean="0"/>
              <a:t> </a:t>
            </a:r>
          </a:p>
          <a:p>
            <a:pPr>
              <a:buNone/>
            </a:pPr>
            <a:endParaRPr lang="en-US" dirty="0" smtClean="0"/>
          </a:p>
          <a:p>
            <a:pPr>
              <a:buNone/>
            </a:pPr>
            <a:r>
              <a:rPr lang="en-US" dirty="0" err="1" smtClean="0"/>
              <a:t>Danky</a:t>
            </a:r>
            <a:r>
              <a:rPr lang="en-US" dirty="0" smtClean="0"/>
              <a:t>, James, and Denis Kitchen.</a:t>
            </a:r>
            <a:r>
              <a:rPr lang="en-US" i="1" dirty="0" smtClean="0"/>
              <a:t> Underground Classics: The Transformation of Comics into </a:t>
            </a:r>
            <a:r>
              <a:rPr lang="en-US" i="1" dirty="0" err="1" smtClean="0"/>
              <a:t>Comix</a:t>
            </a:r>
            <a:r>
              <a:rPr lang="en-US" i="1" dirty="0" smtClean="0"/>
              <a:t>. </a:t>
            </a:r>
            <a:r>
              <a:rPr lang="en-US" dirty="0" smtClean="0"/>
              <a:t>New York: Abrams, 2009. Print.</a:t>
            </a:r>
          </a:p>
          <a:p>
            <a:pPr>
              <a:buNone/>
            </a:pP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943600"/>
            <a:ext cx="8183880" cy="518160"/>
          </a:xfrm>
        </p:spPr>
        <p:txBody>
          <a:bodyPr>
            <a:normAutofit fontScale="90000"/>
          </a:bodyPr>
          <a:lstStyle/>
          <a:p>
            <a:pPr algn="r"/>
            <a:r>
              <a:rPr lang="en-US" dirty="0" smtClean="0"/>
              <a:t>Bibliography</a:t>
            </a:r>
            <a:endParaRPr lang="en-US" dirty="0"/>
          </a:p>
        </p:txBody>
      </p:sp>
      <p:sp>
        <p:nvSpPr>
          <p:cNvPr id="3" name="Content Placeholder 2"/>
          <p:cNvSpPr>
            <a:spLocks noGrp="1"/>
          </p:cNvSpPr>
          <p:nvPr>
            <p:ph idx="1"/>
          </p:nvPr>
        </p:nvSpPr>
        <p:spPr>
          <a:xfrm>
            <a:off x="502920" y="530352"/>
            <a:ext cx="8183880" cy="5413248"/>
          </a:xfrm>
        </p:spPr>
        <p:txBody>
          <a:bodyPr>
            <a:normAutofit fontScale="70000" lnSpcReduction="20000"/>
          </a:bodyPr>
          <a:lstStyle/>
          <a:p>
            <a:pPr>
              <a:buNone/>
            </a:pPr>
            <a:r>
              <a:rPr lang="en-US" dirty="0" err="1" smtClean="0"/>
              <a:t>Drucker</a:t>
            </a:r>
            <a:r>
              <a:rPr lang="en-US" dirty="0" smtClean="0"/>
              <a:t>, Johanna. “What is Graphic About Graphic Novels?” </a:t>
            </a:r>
            <a:r>
              <a:rPr lang="en-US" i="1" dirty="0" smtClean="0"/>
              <a:t>English Language Notes</a:t>
            </a:r>
            <a:r>
              <a:rPr lang="en-US" dirty="0" smtClean="0"/>
              <a:t> 46.2 (Fall/Winter 2008): 39-55.</a:t>
            </a:r>
            <a:r>
              <a:rPr lang="en-US" i="1" dirty="0" smtClean="0"/>
              <a:t> Humanities International Complete. </a:t>
            </a:r>
            <a:r>
              <a:rPr lang="en-US" dirty="0" smtClean="0"/>
              <a:t> Web.</a:t>
            </a:r>
          </a:p>
          <a:p>
            <a:pPr>
              <a:buNone/>
            </a:pPr>
            <a:endParaRPr lang="en-US" dirty="0" smtClean="0"/>
          </a:p>
          <a:p>
            <a:pPr>
              <a:buNone/>
            </a:pPr>
            <a:r>
              <a:rPr lang="en-US" dirty="0" smtClean="0"/>
              <a:t>Eisner, Will. </a:t>
            </a:r>
            <a:r>
              <a:rPr lang="en-US" i="1" dirty="0" smtClean="0"/>
              <a:t>Comics &amp; Sequential Art:</a:t>
            </a:r>
            <a:r>
              <a:rPr lang="en-US" b="1" dirty="0" smtClean="0"/>
              <a:t> </a:t>
            </a:r>
            <a:r>
              <a:rPr lang="en-US" i="1" dirty="0" smtClean="0"/>
              <a:t>Principles and Practices from the Legendary Cartoonist.</a:t>
            </a:r>
            <a:r>
              <a:rPr lang="en-US" b="1" dirty="0" smtClean="0"/>
              <a:t> </a:t>
            </a:r>
            <a:r>
              <a:rPr lang="en-US" dirty="0" smtClean="0"/>
              <a:t>New York: W.W. Norton, 2008. Print.</a:t>
            </a:r>
          </a:p>
          <a:p>
            <a:pPr>
              <a:buNone/>
            </a:pPr>
            <a:endParaRPr lang="en-US" dirty="0" smtClean="0"/>
          </a:p>
          <a:p>
            <a:pPr>
              <a:buNone/>
            </a:pPr>
            <a:r>
              <a:rPr lang="en-US" dirty="0" err="1" smtClean="0"/>
              <a:t>Gluibizzi</a:t>
            </a:r>
            <a:r>
              <a:rPr lang="en-US" dirty="0" smtClean="0"/>
              <a:t>, Amanda. “The Aesthetics and Academic s of Graphic Novels and Comics.” </a:t>
            </a:r>
            <a:r>
              <a:rPr lang="en-US" i="1" dirty="0" smtClean="0"/>
              <a:t>Art Documentation </a:t>
            </a:r>
            <a:r>
              <a:rPr lang="en-US" dirty="0" smtClean="0"/>
              <a:t>26.1 (2007): 28-30. </a:t>
            </a:r>
            <a:r>
              <a:rPr lang="en-US" i="1" dirty="0" err="1" smtClean="0"/>
              <a:t>WilsonOmnifile</a:t>
            </a:r>
            <a:r>
              <a:rPr lang="en-US" dirty="0" smtClean="0"/>
              <a:t>. Web.</a:t>
            </a:r>
          </a:p>
          <a:p>
            <a:pPr>
              <a:buNone/>
            </a:pPr>
            <a:endParaRPr lang="en-US" dirty="0" smtClean="0"/>
          </a:p>
          <a:p>
            <a:pPr>
              <a:buNone/>
            </a:pPr>
            <a:r>
              <a:rPr lang="en-US" dirty="0" smtClean="0"/>
              <a:t>McCloud, Scott. </a:t>
            </a:r>
            <a:r>
              <a:rPr lang="en-US" i="1" dirty="0" smtClean="0"/>
              <a:t>Understanding Comics. </a:t>
            </a:r>
            <a:r>
              <a:rPr lang="en-US" dirty="0" smtClean="0"/>
              <a:t>New York: </a:t>
            </a:r>
            <a:r>
              <a:rPr lang="en-US" dirty="0" err="1" smtClean="0"/>
              <a:t>HarperPerennial</a:t>
            </a:r>
            <a:r>
              <a:rPr lang="en-US" dirty="0" smtClean="0"/>
              <a:t>, 1994. Print.</a:t>
            </a:r>
          </a:p>
          <a:p>
            <a:pPr>
              <a:buNone/>
            </a:pPr>
            <a:endParaRPr lang="en-US" dirty="0" smtClean="0"/>
          </a:p>
          <a:p>
            <a:pPr>
              <a:buNone/>
            </a:pPr>
            <a:r>
              <a:rPr lang="en-US" dirty="0" err="1" smtClean="0"/>
              <a:t>Meskin</a:t>
            </a:r>
            <a:r>
              <a:rPr lang="en-US" dirty="0" smtClean="0"/>
              <a:t>, Aaron. “Defining Comics?” The Journal of Aesthetics and Art Criticism 65.4 (Fall 2007): 369-379. </a:t>
            </a:r>
            <a:r>
              <a:rPr lang="en-US" i="1" dirty="0" smtClean="0"/>
              <a:t>Academic Search Premier. </a:t>
            </a:r>
            <a:r>
              <a:rPr lang="en-US" dirty="0" smtClean="0"/>
              <a:t> Web.</a:t>
            </a:r>
          </a:p>
          <a:p>
            <a:pPr>
              <a:buNone/>
            </a:pPr>
            <a:r>
              <a:rPr lang="en-US" dirty="0" smtClean="0"/>
              <a:t> </a:t>
            </a:r>
          </a:p>
          <a:p>
            <a:pPr>
              <a:buNone/>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943600"/>
            <a:ext cx="8183880" cy="518160"/>
          </a:xfrm>
        </p:spPr>
        <p:txBody>
          <a:bodyPr>
            <a:normAutofit fontScale="90000"/>
          </a:bodyPr>
          <a:lstStyle/>
          <a:p>
            <a:pPr algn="r"/>
            <a:r>
              <a:rPr lang="en-US" dirty="0" smtClean="0"/>
              <a:t>Bibliography</a:t>
            </a:r>
            <a:endParaRPr lang="en-US" dirty="0"/>
          </a:p>
        </p:txBody>
      </p:sp>
      <p:sp>
        <p:nvSpPr>
          <p:cNvPr id="3" name="Content Placeholder 2"/>
          <p:cNvSpPr>
            <a:spLocks noGrp="1"/>
          </p:cNvSpPr>
          <p:nvPr>
            <p:ph idx="1"/>
          </p:nvPr>
        </p:nvSpPr>
        <p:spPr>
          <a:xfrm>
            <a:off x="502920" y="530352"/>
            <a:ext cx="8183880" cy="5413248"/>
          </a:xfrm>
        </p:spPr>
        <p:txBody>
          <a:bodyPr>
            <a:noAutofit/>
          </a:bodyPr>
          <a:lstStyle/>
          <a:p>
            <a:pPr>
              <a:buNone/>
            </a:pPr>
            <a:r>
              <a:rPr lang="en-US" sz="1800" dirty="0" smtClean="0"/>
              <a:t>Nyberg, Amy </a:t>
            </a:r>
            <a:r>
              <a:rPr lang="en-US" sz="1800" dirty="0" err="1" smtClean="0"/>
              <a:t>Kiste</a:t>
            </a:r>
            <a:r>
              <a:rPr lang="en-US" sz="1800" i="1" dirty="0" smtClean="0"/>
              <a:t>. Seal of Approval: The History of the Comics Code. </a:t>
            </a:r>
            <a:r>
              <a:rPr lang="en-US" sz="1800" dirty="0" smtClean="0"/>
              <a:t>Jackson, Miss.: University Press of Mississippi, 1998. Print.</a:t>
            </a:r>
          </a:p>
          <a:p>
            <a:pPr>
              <a:buNone/>
            </a:pPr>
            <a:endParaRPr lang="en-US" sz="1800" dirty="0" smtClean="0"/>
          </a:p>
          <a:p>
            <a:pPr>
              <a:buNone/>
            </a:pPr>
            <a:r>
              <a:rPr lang="en-US" sz="1800" dirty="0" err="1" smtClean="0"/>
              <a:t>O’English</a:t>
            </a:r>
            <a:r>
              <a:rPr lang="en-US" sz="1800" dirty="0" smtClean="0"/>
              <a:t>, Lorena, Gregory Matthews, and Elizabeth </a:t>
            </a:r>
            <a:r>
              <a:rPr lang="en-US" sz="1800" dirty="0" err="1" smtClean="0"/>
              <a:t>Blakesley</a:t>
            </a:r>
            <a:r>
              <a:rPr lang="en-US" sz="1800" dirty="0" smtClean="0"/>
              <a:t> Lindsay. “Graphic Novels in Academic Libraries: From </a:t>
            </a:r>
            <a:r>
              <a:rPr lang="en-US" sz="1800" dirty="0" err="1" smtClean="0"/>
              <a:t>Maus</a:t>
            </a:r>
            <a:r>
              <a:rPr lang="en-US" sz="1800" dirty="0" smtClean="0"/>
              <a:t> to </a:t>
            </a:r>
            <a:r>
              <a:rPr lang="en-US" sz="1800" dirty="0" err="1" smtClean="0"/>
              <a:t>Manga</a:t>
            </a:r>
            <a:r>
              <a:rPr lang="en-US" sz="1800" dirty="0" smtClean="0"/>
              <a:t> and Beyond.” </a:t>
            </a:r>
            <a:r>
              <a:rPr lang="en-US" sz="1800" i="1" dirty="0" smtClean="0"/>
              <a:t>The Journal of Academic Librarianship</a:t>
            </a:r>
            <a:r>
              <a:rPr lang="en-US" sz="1800" dirty="0" smtClean="0"/>
              <a:t> 32.2 (2006): 173-182. </a:t>
            </a:r>
            <a:r>
              <a:rPr lang="en-US" sz="1800" i="1" dirty="0" err="1" smtClean="0"/>
              <a:t>WilsonOmnifile</a:t>
            </a:r>
            <a:r>
              <a:rPr lang="en-US" sz="1800" dirty="0" smtClean="0"/>
              <a:t>. Web.</a:t>
            </a:r>
          </a:p>
          <a:p>
            <a:pPr>
              <a:buNone/>
            </a:pPr>
            <a:endParaRPr lang="en-US" sz="1800" dirty="0" smtClean="0"/>
          </a:p>
          <a:p>
            <a:pPr>
              <a:buNone/>
            </a:pPr>
            <a:r>
              <a:rPr lang="en-US" sz="1800" dirty="0" err="1" smtClean="0"/>
              <a:t>Rosenkranz</a:t>
            </a:r>
            <a:r>
              <a:rPr lang="en-US" sz="1800" dirty="0" smtClean="0"/>
              <a:t>, Patrick</a:t>
            </a:r>
            <a:r>
              <a:rPr lang="en-US" sz="1800" b="1" dirty="0" smtClean="0"/>
              <a:t>. </a:t>
            </a:r>
            <a:r>
              <a:rPr lang="en-US" sz="1800" i="1" dirty="0" smtClean="0"/>
              <a:t>Rebel Visions: The Underground </a:t>
            </a:r>
            <a:r>
              <a:rPr lang="en-US" sz="1800" i="1" dirty="0" err="1" smtClean="0"/>
              <a:t>Comix</a:t>
            </a:r>
            <a:r>
              <a:rPr lang="en-US" sz="1800" i="1" dirty="0" smtClean="0"/>
              <a:t> Revolution, 1963-1975.</a:t>
            </a:r>
            <a:r>
              <a:rPr lang="en-US" sz="1800" dirty="0" smtClean="0"/>
              <a:t> Seattle: </a:t>
            </a:r>
            <a:r>
              <a:rPr lang="en-US" sz="1800" dirty="0" err="1" smtClean="0"/>
              <a:t>Fantagraphics</a:t>
            </a:r>
            <a:r>
              <a:rPr lang="en-US" sz="1800" dirty="0" smtClean="0"/>
              <a:t> Books, 2002. Print.</a:t>
            </a:r>
          </a:p>
          <a:p>
            <a:pPr>
              <a:buNone/>
            </a:pPr>
            <a:endParaRPr lang="en-US" sz="1800" dirty="0" smtClean="0"/>
          </a:p>
          <a:p>
            <a:pPr>
              <a:buNone/>
            </a:pPr>
            <a:r>
              <a:rPr lang="en-US" sz="1800" dirty="0" smtClean="0"/>
              <a:t>Weiner, Stephen. </a:t>
            </a:r>
            <a:r>
              <a:rPr lang="en-US" sz="1800" i="1" dirty="0" smtClean="0"/>
              <a:t>Faster than a Speeding Bullet: The Rise of the Graphic Novel.</a:t>
            </a:r>
            <a:r>
              <a:rPr lang="en-US" sz="1800" dirty="0" smtClean="0"/>
              <a:t> New York: NBM, 2003. Print.</a:t>
            </a:r>
          </a:p>
          <a:p>
            <a:pPr>
              <a:buNone/>
            </a:pPr>
            <a:endParaRPr lang="en-US" sz="1800" dirty="0" smtClean="0"/>
          </a:p>
          <a:p>
            <a:pPr>
              <a:buNone/>
            </a:pPr>
            <a:r>
              <a:rPr lang="en-US" sz="1800" dirty="0" err="1" smtClean="0"/>
              <a:t>Wolk</a:t>
            </a:r>
            <a:r>
              <a:rPr lang="en-US" sz="1800" dirty="0" smtClean="0"/>
              <a:t>, Douglas. </a:t>
            </a:r>
            <a:r>
              <a:rPr lang="en-US" sz="1800" i="1" dirty="0" smtClean="0"/>
              <a:t>Reading Comics: How Graphic Novels Work and What They Mean. </a:t>
            </a:r>
            <a:r>
              <a:rPr lang="en-US" sz="1800" dirty="0" smtClean="0"/>
              <a:t>New York: </a:t>
            </a:r>
            <a:r>
              <a:rPr lang="en-US" sz="1800" dirty="0" err="1" smtClean="0"/>
              <a:t>Da</a:t>
            </a:r>
            <a:r>
              <a:rPr lang="en-US" sz="1800" dirty="0" smtClean="0"/>
              <a:t> Capo Press, 2007. Print.</a:t>
            </a:r>
            <a:r>
              <a:rPr lang="en-US" sz="1800" i="1" dirty="0" smtClean="0"/>
              <a:t> </a:t>
            </a:r>
            <a:endParaRPr lang="en-US" sz="1800" dirty="0" smtClean="0"/>
          </a:p>
          <a:p>
            <a:pPr>
              <a:buNone/>
            </a:pPr>
            <a:r>
              <a:rPr lang="en-US" sz="1800" dirty="0" smtClean="0"/>
              <a:t> </a:t>
            </a:r>
          </a:p>
          <a:p>
            <a:pPr>
              <a:buNone/>
            </a:pPr>
            <a:endParaRPr lang="en-US"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2.lib.udel.edu/subj/lgst/resguide/GNEX/LockedInAPaperCage_files/main_data/news_data/ContractWithGod.jpg"/>
          <p:cNvPicPr>
            <a:picLocks noChangeAspect="1" noChangeArrowheads="1"/>
          </p:cNvPicPr>
          <p:nvPr/>
        </p:nvPicPr>
        <p:blipFill>
          <a:blip r:embed="rId3" cstate="print"/>
          <a:srcRect/>
          <a:stretch>
            <a:fillRect/>
          </a:stretch>
        </p:blipFill>
        <p:spPr bwMode="auto">
          <a:xfrm>
            <a:off x="685800" y="457200"/>
            <a:ext cx="3429000" cy="5345206"/>
          </a:xfrm>
          <a:prstGeom prst="rect">
            <a:avLst/>
          </a:prstGeom>
          <a:ln>
            <a:noFill/>
          </a:ln>
          <a:effectLst>
            <a:outerShdw blurRad="292100" dist="139700" dir="2700000" algn="tl" rotWithShape="0">
              <a:srgbClr val="333333">
                <a:alpha val="65000"/>
              </a:srgbClr>
            </a:outerShdw>
          </a:effectLst>
        </p:spPr>
      </p:pic>
      <p:sp>
        <p:nvSpPr>
          <p:cNvPr id="8" name="Title 1"/>
          <p:cNvSpPr txBox="1">
            <a:spLocks/>
          </p:cNvSpPr>
          <p:nvPr/>
        </p:nvSpPr>
        <p:spPr>
          <a:xfrm>
            <a:off x="457200" y="5410200"/>
            <a:ext cx="8336280" cy="1051560"/>
          </a:xfrm>
          <a:prstGeom prst="rect">
            <a:avLst/>
          </a:prstGeom>
        </p:spPr>
        <p:txBody>
          <a:bodyPr vert="horz" anchor="b">
            <a:normAutofit/>
          </a:bodyPr>
          <a:lstStyle/>
          <a:p>
            <a:pPr lvl="0" algn="r">
              <a:spcBef>
                <a:spcPct val="0"/>
              </a:spcBef>
              <a:defRPr/>
            </a:pPr>
            <a:r>
              <a:rPr lang="en-US" sz="2800" b="1" dirty="0" smtClean="0">
                <a:solidFill>
                  <a:schemeClr val="accent1"/>
                </a:solidFill>
                <a:effectLst>
                  <a:outerShdw blurRad="38100" dist="38100" dir="2700000" algn="tl">
                    <a:srgbClr val="000000">
                      <a:alpha val="43137"/>
                    </a:srgbClr>
                  </a:outerShdw>
                </a:effectLst>
                <a:latin typeface="Comic Sans MS" pitchFamily="66" charset="0"/>
              </a:rPr>
              <a:t>William Eisner’s </a:t>
            </a:r>
            <a:r>
              <a:rPr lang="en-US" sz="2800" b="1" i="1" dirty="0" smtClean="0">
                <a:solidFill>
                  <a:schemeClr val="accent1"/>
                </a:solidFill>
                <a:effectLst>
                  <a:outerShdw blurRad="38100" dist="38100" dir="2700000" algn="tl">
                    <a:srgbClr val="000000">
                      <a:alpha val="43137"/>
                    </a:srgbClr>
                  </a:outerShdw>
                </a:effectLst>
                <a:latin typeface="Comic Sans MS" pitchFamily="66" charset="0"/>
              </a:rPr>
              <a:t>A Contract with God </a:t>
            </a:r>
            <a:r>
              <a:rPr lang="en-US" sz="2800" b="1" dirty="0" smtClean="0">
                <a:solidFill>
                  <a:schemeClr val="accent1"/>
                </a:solidFill>
                <a:effectLst>
                  <a:outerShdw blurRad="38100" dist="38100" dir="2700000" algn="tl">
                    <a:srgbClr val="000000">
                      <a:alpha val="43137"/>
                    </a:srgbClr>
                  </a:outerShdw>
                </a:effectLst>
                <a:latin typeface="Comic Sans MS" pitchFamily="66" charset="0"/>
              </a:rPr>
              <a:t>(1978)</a:t>
            </a:r>
            <a:endParaRPr kumimoji="0" lang="en-US" sz="2800"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Comic Sans MS" pitchFamily="66" charset="0"/>
              <a:ea typeface="+mj-ea"/>
              <a:cs typeface="+mj-cs"/>
            </a:endParaRPr>
          </a:p>
        </p:txBody>
      </p:sp>
      <p:pic>
        <p:nvPicPr>
          <p:cNvPr id="7" name="Picture 6" descr="Contract w God0001.jpg"/>
          <p:cNvPicPr>
            <a:picLocks noChangeAspect="1"/>
          </p:cNvPicPr>
          <p:nvPr/>
        </p:nvPicPr>
        <p:blipFill>
          <a:blip r:embed="rId4" cstate="print"/>
          <a:srcRect t="13333" b="6667"/>
          <a:stretch>
            <a:fillRect/>
          </a:stretch>
        </p:blipFill>
        <p:spPr>
          <a:xfrm rot="10800000">
            <a:off x="4572000" y="457200"/>
            <a:ext cx="3914124" cy="534423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emadethis.typepad.com/we_made_this/images/spiderman.jpg"/>
          <p:cNvPicPr>
            <a:picLocks noChangeAspect="1" noChangeArrowheads="1"/>
          </p:cNvPicPr>
          <p:nvPr/>
        </p:nvPicPr>
        <p:blipFill>
          <a:blip r:embed="rId3" cstate="print"/>
          <a:srcRect l="7092" t="5240" r="4397" b="5420"/>
          <a:stretch>
            <a:fillRect/>
          </a:stretch>
        </p:blipFill>
        <p:spPr bwMode="auto">
          <a:xfrm rot="21312817">
            <a:off x="5224416" y="833295"/>
            <a:ext cx="3272802" cy="4624837"/>
          </a:xfrm>
          <a:prstGeom prst="rect">
            <a:avLst/>
          </a:prstGeom>
          <a:noFill/>
        </p:spPr>
      </p:pic>
      <p:pic>
        <p:nvPicPr>
          <p:cNvPr id="4" name="Picture 3"/>
          <p:cNvPicPr/>
          <p:nvPr/>
        </p:nvPicPr>
        <p:blipFill>
          <a:blip r:embed="rId4" cstate="print"/>
          <a:srcRect/>
          <a:stretch>
            <a:fillRect/>
          </a:stretch>
        </p:blipFill>
        <p:spPr bwMode="auto">
          <a:xfrm rot="21207795">
            <a:off x="711170" y="934590"/>
            <a:ext cx="3297688" cy="4650169"/>
          </a:xfrm>
          <a:prstGeom prst="rect">
            <a:avLst/>
          </a:prstGeom>
          <a:noFill/>
          <a:ln w="9525">
            <a:noFill/>
            <a:miter lim="800000"/>
            <a:headEnd/>
            <a:tailEnd/>
          </a:ln>
        </p:spPr>
      </p:pic>
      <p:pic>
        <p:nvPicPr>
          <p:cNvPr id="6" name="Picture 5"/>
          <p:cNvPicPr/>
          <p:nvPr/>
        </p:nvPicPr>
        <p:blipFill>
          <a:blip r:embed="rId5" cstate="print"/>
          <a:srcRect l="2000" t="2688" r="4000" b="4122"/>
          <a:stretch>
            <a:fillRect/>
          </a:stretch>
        </p:blipFill>
        <p:spPr bwMode="auto">
          <a:xfrm rot="428062">
            <a:off x="3020802" y="1029185"/>
            <a:ext cx="3367292" cy="4680270"/>
          </a:xfrm>
          <a:prstGeom prst="rect">
            <a:avLst/>
          </a:prstGeom>
          <a:noFill/>
          <a:ln w="9525">
            <a:noFill/>
            <a:miter lim="800000"/>
            <a:headEnd/>
            <a:tailEnd/>
          </a:ln>
        </p:spPr>
      </p:pic>
      <p:pic>
        <p:nvPicPr>
          <p:cNvPr id="5" name="Picture 4"/>
          <p:cNvPicPr/>
          <p:nvPr/>
        </p:nvPicPr>
        <p:blipFill>
          <a:blip r:embed="rId6" cstate="print"/>
          <a:srcRect/>
          <a:stretch>
            <a:fillRect/>
          </a:stretch>
        </p:blipFill>
        <p:spPr bwMode="auto">
          <a:xfrm>
            <a:off x="3505200" y="3429000"/>
            <a:ext cx="2209800" cy="2514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style.rotation</p:attrName>
                                        </p:attrNameLst>
                                      </p:cBhvr>
                                      <p:tavLst>
                                        <p:tav tm="0">
                                          <p:val>
                                            <p:fltVal val="720"/>
                                          </p:val>
                                        </p:tav>
                                        <p:tav tm="100000">
                                          <p:val>
                                            <p:fltVal val="0"/>
                                          </p:val>
                                        </p:tav>
                                      </p:tavLst>
                                    </p:anim>
                                    <p:anim calcmode="lin" valueType="num">
                                      <p:cBhvr>
                                        <p:cTn id="9" dur="1000" fill="hold"/>
                                        <p:tgtEl>
                                          <p:spTgt spid="5"/>
                                        </p:tgtEl>
                                        <p:attrNameLst>
                                          <p:attrName>ppt_h</p:attrName>
                                        </p:attrNameLst>
                                      </p:cBhvr>
                                      <p:tavLst>
                                        <p:tav tm="0">
                                          <p:val>
                                            <p:fltVal val="0"/>
                                          </p:val>
                                        </p:tav>
                                        <p:tav tm="100000">
                                          <p:val>
                                            <p:strVal val="#ppt_h"/>
                                          </p:val>
                                        </p:tav>
                                      </p:tavLst>
                                    </p:anim>
                                    <p:anim calcmode="lin" valueType="num">
                                      <p:cBhvr>
                                        <p:cTn id="10" dur="1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83880" cy="1051560"/>
          </a:xfrm>
        </p:spPr>
        <p:txBody>
          <a:bodyPr/>
          <a:lstStyle/>
          <a:p>
            <a:r>
              <a:rPr lang="en-US" dirty="0" smtClean="0"/>
              <a:t>Forbidden!</a:t>
            </a:r>
            <a:endParaRPr lang="en-US" dirty="0"/>
          </a:p>
        </p:txBody>
      </p:sp>
      <p:sp>
        <p:nvSpPr>
          <p:cNvPr id="3" name="Content Placeholder 2"/>
          <p:cNvSpPr>
            <a:spLocks noGrp="1"/>
          </p:cNvSpPr>
          <p:nvPr>
            <p:ph idx="1"/>
          </p:nvPr>
        </p:nvSpPr>
        <p:spPr>
          <a:xfrm>
            <a:off x="457200" y="1143000"/>
            <a:ext cx="8183880" cy="4800600"/>
          </a:xfrm>
        </p:spPr>
        <p:txBody>
          <a:bodyPr>
            <a:normAutofit/>
          </a:bodyPr>
          <a:lstStyle/>
          <a:p>
            <a:r>
              <a:rPr lang="en-US" dirty="0" smtClean="0"/>
              <a:t>"excessive violence“</a:t>
            </a:r>
          </a:p>
          <a:p>
            <a:r>
              <a:rPr lang="en-US" dirty="0" smtClean="0"/>
              <a:t>"lurid, unsavory, gruesome illustrations“</a:t>
            </a:r>
          </a:p>
          <a:p>
            <a:r>
              <a:rPr lang="en-US" dirty="0" smtClean="0"/>
              <a:t>vampires, werewolves, ghouls, zombies </a:t>
            </a:r>
          </a:p>
          <a:p>
            <a:r>
              <a:rPr lang="en-US" dirty="0" smtClean="0"/>
              <a:t>"policemen, judges, government officials, and respected institutions ... in such a way as to create disrespect for established authority." </a:t>
            </a:r>
          </a:p>
          <a:p>
            <a:r>
              <a:rPr lang="en-US" dirty="0" smtClean="0"/>
              <a:t>"sex perversion", "sexual abnormalities", "illicit sex relations“, seduction, rape, sadism, masochism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emadethis.typepad.com/we_made_this/images/spiderman.jpg"/>
          <p:cNvPicPr>
            <a:picLocks noChangeAspect="1" noChangeArrowheads="1"/>
          </p:cNvPicPr>
          <p:nvPr/>
        </p:nvPicPr>
        <p:blipFill>
          <a:blip r:embed="rId3" cstate="print"/>
          <a:srcRect l="7092" t="5240" r="4397" b="5420"/>
          <a:stretch>
            <a:fillRect/>
          </a:stretch>
        </p:blipFill>
        <p:spPr bwMode="auto">
          <a:xfrm rot="21312817">
            <a:off x="5224416" y="833295"/>
            <a:ext cx="3272802" cy="4624837"/>
          </a:xfrm>
          <a:prstGeom prst="rect">
            <a:avLst/>
          </a:prstGeom>
          <a:noFill/>
        </p:spPr>
      </p:pic>
      <p:pic>
        <p:nvPicPr>
          <p:cNvPr id="4" name="Picture 3"/>
          <p:cNvPicPr/>
          <p:nvPr/>
        </p:nvPicPr>
        <p:blipFill>
          <a:blip r:embed="rId4" cstate="print"/>
          <a:srcRect/>
          <a:stretch>
            <a:fillRect/>
          </a:stretch>
        </p:blipFill>
        <p:spPr bwMode="auto">
          <a:xfrm rot="21207795">
            <a:off x="711170" y="934590"/>
            <a:ext cx="3297688" cy="4650169"/>
          </a:xfrm>
          <a:prstGeom prst="rect">
            <a:avLst/>
          </a:prstGeom>
          <a:noFill/>
          <a:ln w="9525">
            <a:noFill/>
            <a:miter lim="800000"/>
            <a:headEnd/>
            <a:tailEnd/>
          </a:ln>
        </p:spPr>
      </p:pic>
      <p:pic>
        <p:nvPicPr>
          <p:cNvPr id="6" name="Picture 5"/>
          <p:cNvPicPr/>
          <p:nvPr/>
        </p:nvPicPr>
        <p:blipFill>
          <a:blip r:embed="rId5" cstate="print"/>
          <a:srcRect l="2000" t="2688" r="4000" b="4122"/>
          <a:stretch>
            <a:fillRect/>
          </a:stretch>
        </p:blipFill>
        <p:spPr bwMode="auto">
          <a:xfrm rot="428062">
            <a:off x="3020802" y="1029185"/>
            <a:ext cx="3367292" cy="46802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upload.wikimedia.org/wikipedia/en/thumb/a/a9/Charlotte-MakingFiends.PNG/260px-Charlotte-MakingFiends.PNG"/>
          <p:cNvPicPr>
            <a:picLocks noChangeAspect="1" noChangeArrowheads="1"/>
          </p:cNvPicPr>
          <p:nvPr/>
        </p:nvPicPr>
        <p:blipFill>
          <a:blip r:embed="rId3" cstate="print"/>
          <a:srcRect l="24615" t="16327" r="23077" b="6122"/>
          <a:stretch>
            <a:fillRect/>
          </a:stretch>
        </p:blipFill>
        <p:spPr bwMode="auto">
          <a:xfrm>
            <a:off x="3657600" y="2438400"/>
            <a:ext cx="1905000" cy="21291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Rectangle 8"/>
          <p:cNvSpPr/>
          <p:nvPr/>
        </p:nvSpPr>
        <p:spPr>
          <a:xfrm>
            <a:off x="1143000" y="990600"/>
            <a:ext cx="6873998" cy="3810000"/>
          </a:xfrm>
          <a:prstGeom prst="rect">
            <a:avLst/>
          </a:prstGeom>
          <a:noFill/>
        </p:spPr>
        <p:txBody>
          <a:bodyPr wrap="none" lIns="91440" tIns="45720" rIns="91440" bIns="45720">
            <a:prstTxWarp prst="textArchUpPour">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COMIX</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0" presetClass="entr" presetSubtype="0" fill="hold" grpId="0" nodeType="after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edge">
                                      <p:cBhvr>
                                        <p:cTn id="14"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2656" t="40771" r="60156" b="24528"/>
          <a:stretch>
            <a:fillRect/>
          </a:stretch>
        </p:blipFill>
        <p:spPr bwMode="auto">
          <a:xfrm>
            <a:off x="3657600" y="1371600"/>
            <a:ext cx="2057400" cy="3009900"/>
          </a:xfrm>
          <a:prstGeom prst="rect">
            <a:avLst/>
          </a:prstGeom>
          <a:ln>
            <a:noFill/>
          </a:ln>
          <a:effectLst>
            <a:outerShdw blurRad="292100" dist="139700" dir="2700000" algn="tl" rotWithShape="0">
              <a:srgbClr val="333333">
                <a:alpha val="65000"/>
              </a:srgbClr>
            </a:outerShdw>
          </a:effectLst>
        </p:spPr>
      </p:pic>
      <p:pic>
        <p:nvPicPr>
          <p:cNvPr id="1030" name="Picture 6" descr="mecca cover large"/>
          <p:cNvPicPr>
            <a:picLocks noChangeAspect="1" noChangeArrowheads="1"/>
          </p:cNvPicPr>
          <p:nvPr/>
        </p:nvPicPr>
        <p:blipFill>
          <a:blip r:embed="rId3" cstate="print"/>
          <a:srcRect/>
          <a:stretch>
            <a:fillRect/>
          </a:stretch>
        </p:blipFill>
        <p:spPr bwMode="auto">
          <a:xfrm>
            <a:off x="2819400" y="685800"/>
            <a:ext cx="3667263" cy="5029200"/>
          </a:xfrm>
          <a:prstGeom prst="rect">
            <a:avLst/>
          </a:prstGeom>
          <a:ln>
            <a:noFill/>
          </a:ln>
          <a:effectLst>
            <a:outerShdw blurRad="292100" dist="139700" dir="2700000" algn="tl" rotWithShape="0">
              <a:srgbClr val="333333">
                <a:alpha val="65000"/>
              </a:srgbClr>
            </a:outerShdw>
          </a:effectLst>
        </p:spPr>
      </p:pic>
      <p:sp>
        <p:nvSpPr>
          <p:cNvPr id="7" name="Title 1"/>
          <p:cNvSpPr txBox="1">
            <a:spLocks/>
          </p:cNvSpPr>
          <p:nvPr/>
        </p:nvSpPr>
        <p:spPr>
          <a:xfrm>
            <a:off x="457200" y="5410200"/>
            <a:ext cx="8336280" cy="1051560"/>
          </a:xfrm>
          <a:prstGeom prst="rect">
            <a:avLst/>
          </a:prstGeom>
        </p:spPr>
        <p:txBody>
          <a:bodyPr vert="horz" anchor="b">
            <a:normAutofit/>
          </a:bodyPr>
          <a:lstStyle/>
          <a:p>
            <a:pPr lvl="0" algn="r">
              <a:spcBef>
                <a:spcPct val="0"/>
              </a:spcBef>
              <a:defRPr/>
            </a:pPr>
            <a:r>
              <a:rPr lang="en-US" sz="2800" b="1" i="1" dirty="0" smtClean="0">
                <a:solidFill>
                  <a:schemeClr val="accent1"/>
                </a:solidFill>
                <a:effectLst>
                  <a:outerShdw blurRad="38100" dist="38100" dir="2700000" algn="tl">
                    <a:srgbClr val="000000">
                      <a:alpha val="43137"/>
                    </a:srgbClr>
                  </a:outerShdw>
                </a:effectLst>
                <a:latin typeface="Comic Sans MS" pitchFamily="66" charset="0"/>
              </a:rPr>
              <a:t>The Sinister House of Secret Love </a:t>
            </a:r>
            <a:r>
              <a:rPr lang="en-US" sz="2800" b="1" dirty="0" smtClean="0">
                <a:solidFill>
                  <a:schemeClr val="accent1"/>
                </a:solidFill>
                <a:effectLst>
                  <a:outerShdw blurRad="38100" dist="38100" dir="2700000" algn="tl">
                    <a:srgbClr val="000000">
                      <a:alpha val="43137"/>
                    </a:srgbClr>
                  </a:outerShdw>
                </a:effectLst>
                <a:latin typeface="Comic Sans MS" pitchFamily="66" charset="0"/>
              </a:rPr>
              <a:t>(1972)</a:t>
            </a:r>
            <a:endParaRPr kumimoji="0" lang="en-US" sz="2800"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Comic Sans MS" pitchFamily="66" charset="0"/>
              <a:ea typeface="+mj-ea"/>
              <a:cs typeface="+mj-cs"/>
            </a:endParaRPr>
          </a:p>
        </p:txBody>
      </p:sp>
      <p:sp>
        <p:nvSpPr>
          <p:cNvPr id="8" name="Title 1"/>
          <p:cNvSpPr txBox="1">
            <a:spLocks/>
          </p:cNvSpPr>
          <p:nvPr/>
        </p:nvSpPr>
        <p:spPr>
          <a:xfrm>
            <a:off x="457200" y="5486400"/>
            <a:ext cx="8336280" cy="1051560"/>
          </a:xfrm>
          <a:prstGeom prst="rect">
            <a:avLst/>
          </a:prstGeom>
        </p:spPr>
        <p:txBody>
          <a:bodyPr vert="horz" anchor="b">
            <a:normAutofit/>
          </a:bodyPr>
          <a:lstStyle/>
          <a:p>
            <a:pPr lvl="0" algn="r">
              <a:spcBef>
                <a:spcPct val="0"/>
              </a:spcBef>
              <a:defRPr/>
            </a:pPr>
            <a:r>
              <a:rPr lang="en-US" sz="3200" b="1" i="1" dirty="0" smtClean="0">
                <a:solidFill>
                  <a:schemeClr val="accent1"/>
                </a:solidFill>
                <a:effectLst>
                  <a:outerShdw blurRad="38100" dist="38100" dir="2700000" algn="tl">
                    <a:srgbClr val="000000">
                      <a:alpha val="43137"/>
                    </a:srgbClr>
                  </a:outerShdw>
                </a:effectLst>
                <a:latin typeface="Comic Sans MS" pitchFamily="66" charset="0"/>
              </a:rPr>
              <a:t>The First Kingdom </a:t>
            </a:r>
            <a:r>
              <a:rPr lang="en-US" sz="3200" b="1" dirty="0" smtClean="0">
                <a:solidFill>
                  <a:schemeClr val="accent1"/>
                </a:solidFill>
                <a:effectLst>
                  <a:outerShdw blurRad="38100" dist="38100" dir="2700000" algn="tl">
                    <a:srgbClr val="000000">
                      <a:alpha val="43137"/>
                    </a:srgbClr>
                  </a:outerShdw>
                </a:effectLst>
                <a:latin typeface="Comic Sans MS" pitchFamily="66" charset="0"/>
              </a:rPr>
              <a:t>(1978)</a:t>
            </a:r>
            <a:endParaRPr kumimoji="0" lang="en-US" sz="3200"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Comic Sans MS" pitchFamily="66"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anim calcmode="lin" valueType="num">
                                      <p:cBhvr>
                                        <p:cTn id="8" dur="500" fill="hold"/>
                                        <p:tgtEl>
                                          <p:spTgt spid="1030"/>
                                        </p:tgtEl>
                                        <p:attrNameLst>
                                          <p:attrName>style.rotation</p:attrName>
                                        </p:attrNameLst>
                                      </p:cBhvr>
                                      <p:tavLst>
                                        <p:tav tm="0">
                                          <p:val>
                                            <p:fltVal val="720"/>
                                          </p:val>
                                        </p:tav>
                                        <p:tav tm="100000">
                                          <p:val>
                                            <p:fltVal val="0"/>
                                          </p:val>
                                        </p:tav>
                                      </p:tavLst>
                                    </p:anim>
                                    <p:anim calcmode="lin" valueType="num">
                                      <p:cBhvr>
                                        <p:cTn id="9" dur="500" fill="hold"/>
                                        <p:tgtEl>
                                          <p:spTgt spid="1030"/>
                                        </p:tgtEl>
                                        <p:attrNameLst>
                                          <p:attrName>ppt_h</p:attrName>
                                        </p:attrNameLst>
                                      </p:cBhvr>
                                      <p:tavLst>
                                        <p:tav tm="0">
                                          <p:val>
                                            <p:fltVal val="0"/>
                                          </p:val>
                                        </p:tav>
                                        <p:tav tm="100000">
                                          <p:val>
                                            <p:strVal val="#ppt_h"/>
                                          </p:val>
                                        </p:tav>
                                      </p:tavLst>
                                    </p:anim>
                                    <p:anim calcmode="lin" valueType="num">
                                      <p:cBhvr>
                                        <p:cTn id="10" dur="500" fill="hold"/>
                                        <p:tgtEl>
                                          <p:spTgt spid="1030"/>
                                        </p:tgtEl>
                                        <p:attrNameLst>
                                          <p:attrName>ppt_w</p:attrName>
                                        </p:attrNameLst>
                                      </p:cBhvr>
                                      <p:tavLst>
                                        <p:tav tm="0">
                                          <p:val>
                                            <p:fltVal val="0"/>
                                          </p:val>
                                        </p:tav>
                                        <p:tav tm="100000">
                                          <p:val>
                                            <p:strVal val="#ppt_w"/>
                                          </p:val>
                                        </p:tav>
                                      </p:tavLst>
                                    </p:anim>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par>
                          <p:cTn id="13" fill="hold">
                            <p:stCondLst>
                              <p:cond delay="500"/>
                            </p:stCondLst>
                            <p:childTnLst>
                              <p:par>
                                <p:cTn id="14" presetID="1" presetClass="entr" presetSubtype="0" fill="hold" grpId="1"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4482</TotalTime>
  <Words>2897</Words>
  <Application>Microsoft Office PowerPoint</Application>
  <PresentationFormat>On-screen Show (4:3)</PresentationFormat>
  <Paragraphs>302</Paragraphs>
  <Slides>37</Slides>
  <Notes>30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Aspect</vt:lpstr>
      <vt:lpstr>PowerPoint Presentation</vt:lpstr>
      <vt:lpstr>PowerPoint Presentation</vt:lpstr>
      <vt:lpstr>PowerPoint Presentation</vt:lpstr>
      <vt:lpstr>PowerPoint Presentation</vt:lpstr>
      <vt:lpstr>PowerPoint Presentation</vt:lpstr>
      <vt:lpstr>Forbidden!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1986: A Good Year</vt:lpstr>
      <vt:lpstr>Art Spiegelman’s Maus (1986)</vt:lpstr>
      <vt:lpstr>Characteristics of the Graphic Novel</vt:lpstr>
      <vt:lpstr>Frankenstein</vt:lpstr>
      <vt:lpstr>PowerPoint Presentation</vt:lpstr>
      <vt:lpstr>Manga Shakespeare</vt:lpstr>
      <vt:lpstr>PowerPoint Presentation</vt:lpstr>
      <vt:lpstr>Journals</vt:lpstr>
      <vt:lpstr>PowerPoint Presentation</vt:lpstr>
      <vt:lpstr>PowerPoint Presentation</vt:lpstr>
      <vt:lpstr>PowerPoint Presentation</vt:lpstr>
      <vt:lpstr>Jacob Covey’s Beasts (2009)</vt:lpstr>
      <vt:lpstr>Logicomix (2009)</vt:lpstr>
      <vt:lpstr>PowerPoint Presentation</vt:lpstr>
      <vt:lpstr>Cataloguing Graphic Novels</vt:lpstr>
      <vt:lpstr>Displays</vt:lpstr>
      <vt:lpstr>Promotion</vt:lpstr>
      <vt:lpstr>Library’s Graphic Novel page</vt:lpstr>
      <vt:lpstr>PowerPoint Presentation</vt:lpstr>
      <vt:lpstr>Stats</vt:lpstr>
      <vt:lpstr>Amy Winfrey’s Big Bunny: www.big-bunny.com </vt:lpstr>
      <vt:lpstr>Bibliography</vt:lpstr>
      <vt:lpstr>Bibliography</vt:lpstr>
      <vt:lpstr>Bibliography</vt:lpstr>
    </vt:vector>
  </TitlesOfParts>
  <Company>Sir Wilfred Grenfell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GRAPHIC NOVELS</dc:title>
  <dc:creator>Crystal rose</dc:creator>
  <cp:lastModifiedBy>Rose, Crystal</cp:lastModifiedBy>
  <cp:revision>204</cp:revision>
  <dcterms:created xsi:type="dcterms:W3CDTF">2009-10-05T14:02:17Z</dcterms:created>
  <dcterms:modified xsi:type="dcterms:W3CDTF">2015-06-17T14:24:46Z</dcterms:modified>
</cp:coreProperties>
</file>