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4" r:id="rId3"/>
    <p:sldId id="295" r:id="rId4"/>
    <p:sldId id="259" r:id="rId5"/>
    <p:sldId id="258" r:id="rId6"/>
    <p:sldId id="293" r:id="rId7"/>
    <p:sldId id="296" r:id="rId8"/>
    <p:sldId id="261" r:id="rId9"/>
    <p:sldId id="269" r:id="rId10"/>
    <p:sldId id="262" r:id="rId11"/>
    <p:sldId id="270" r:id="rId12"/>
    <p:sldId id="282" r:id="rId13"/>
    <p:sldId id="283" r:id="rId14"/>
    <p:sldId id="284" r:id="rId15"/>
    <p:sldId id="285" r:id="rId16"/>
    <p:sldId id="263" r:id="rId17"/>
    <p:sldId id="265" r:id="rId18"/>
    <p:sldId id="257" r:id="rId19"/>
    <p:sldId id="299" r:id="rId20"/>
    <p:sldId id="290" r:id="rId21"/>
    <p:sldId id="277" r:id="rId22"/>
    <p:sldId id="266" r:id="rId23"/>
    <p:sldId id="281" r:id="rId24"/>
    <p:sldId id="260" r:id="rId25"/>
    <p:sldId id="298" r:id="rId26"/>
    <p:sldId id="303" r:id="rId27"/>
    <p:sldId id="268" r:id="rId28"/>
    <p:sldId id="291" r:id="rId29"/>
    <p:sldId id="292" r:id="rId30"/>
    <p:sldId id="276" r:id="rId31"/>
    <p:sldId id="279" r:id="rId32"/>
    <p:sldId id="280" r:id="rId33"/>
    <p:sldId id="278" r:id="rId34"/>
    <p:sldId id="287" r:id="rId35"/>
    <p:sldId id="286" r:id="rId36"/>
    <p:sldId id="302" r:id="rId37"/>
    <p:sldId id="300" r:id="rId38"/>
    <p:sldId id="301" r:id="rId39"/>
    <p:sldId id="289" r:id="rId40"/>
    <p:sldId id="30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433"/>
    <a:srgbClr val="61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43" autoAdjust="0"/>
  </p:normalViewPr>
  <p:slideViewPr>
    <p:cSldViewPr snapToGrid="0">
      <p:cViewPr varScale="1">
        <p:scale>
          <a:sx n="80" d="100"/>
          <a:sy n="80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C29447-5734-4C47-99B5-AAF831495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21C4D-F609-4BAE-8255-5CF81693BF6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B2E87-378F-42D9-81BF-DE8FDC8D9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omeo.eprints.org/stats.php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herpa.ac.uk/romeo/romeofaq.html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omeo.eprints.org/stats.php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herpa.ac.uk/romeo/romeofaq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networks are acting as trusted </a:t>
            </a:r>
            <a:r>
              <a:rPr lang="en-US" dirty="0" smtClean="0"/>
              <a:t>recommender</a:t>
            </a:r>
            <a:r>
              <a:rPr lang="en-US" baseline="0" dirty="0" smtClean="0"/>
              <a:t> systems</a:t>
            </a:r>
            <a:r>
              <a:rPr lang="en-US" dirty="0" smtClean="0"/>
              <a:t>,</a:t>
            </a:r>
            <a:r>
              <a:rPr lang="en-US" baseline="0" dirty="0" smtClean="0"/>
              <a:t> but gated links are less likely to be shared in forums where many readers will not be able to gain access.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474A-9224-A241-A686-562F590D2F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http://www.bloombergview.com/articles/2014-02-28/the-real-reason-nobody-reads-academics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5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http://opcit.eprints.org/oacitation-biblio.html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http://www.altmetric.com/researchers.php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http://journalofdigitalhumanities.org/1-3/the-impact-of-social-media-on-the-dissemination-of-research-by-melissa-terras/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http://techcrunch.com/2013/12/19/elsevier/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the publisher’s copyright and archiving policies?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though OA repositories exist, you hav</a:t>
            </a:r>
            <a:r>
              <a:rPr lang="en-US" baseline="0" dirty="0" smtClean="0"/>
              <a:t>e have to obtain permission to do so if you’ve published in a traditional journal. Your archiving MUST be legal. I.E. you can’t just do this on a whim. That being said, </a:t>
            </a:r>
            <a:r>
              <a:rPr lang="en-US" dirty="0" smtClean="0"/>
              <a:t>“most journals (</a:t>
            </a:r>
            <a:r>
              <a:rPr lang="en-US" dirty="0" smtClean="0">
                <a:hlinkClick r:id="rId3"/>
              </a:rPr>
              <a:t>now about 70%</a:t>
            </a:r>
            <a:r>
              <a:rPr lang="en-US" dirty="0" smtClean="0"/>
              <a:t>) already allow </a:t>
            </a:r>
            <a:r>
              <a:rPr lang="en-US" dirty="0" err="1" smtClean="0"/>
              <a:t>postprint</a:t>
            </a:r>
            <a:r>
              <a:rPr lang="en-US" dirty="0" smtClean="0"/>
              <a:t> archiving.” http://</a:t>
            </a:r>
            <a:r>
              <a:rPr lang="en-US" dirty="0" err="1" smtClean="0"/>
              <a:t>www.earlham.edu/~peters/fos/overview.htm</a:t>
            </a:r>
            <a:r>
              <a:rPr lang="en-US" dirty="0" smtClean="0"/>
              <a:t>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Keep</a:t>
            </a:r>
            <a:r>
              <a:rPr lang="en-US" baseline="0" dirty="0" smtClean="0"/>
              <a:t> in mind that </a:t>
            </a:r>
            <a:r>
              <a:rPr lang="en-US" dirty="0" smtClean="0"/>
              <a:t>“Authors need no permission for preprint archiving. When they have finished writing the preprint, they still hold copyright. If a journal refuses to consider articles that have circulated as preprints, that is an optional journal-submission policy, not a requirement of copyright law. (Some journals do hold this policy, called the </a:t>
            </a:r>
            <a:r>
              <a:rPr lang="en-US" dirty="0" err="1" smtClean="0"/>
              <a:t>Ingelfinger</a:t>
            </a:r>
            <a:r>
              <a:rPr lang="en-US" dirty="0" smtClean="0"/>
              <a:t> Rule, though it seems to be in decline, especially in fields outside medicine.)” </a:t>
            </a:r>
          </a:p>
          <a:p>
            <a:endParaRPr lang="en-US" dirty="0" smtClean="0"/>
          </a:p>
          <a:p>
            <a:r>
              <a:rPr lang="en-US" dirty="0" smtClean="0"/>
              <a:t>The key is</a:t>
            </a:r>
            <a:r>
              <a:rPr lang="en-US" baseline="0" dirty="0" smtClean="0"/>
              <a:t> to know our rights as a </a:t>
            </a:r>
            <a:r>
              <a:rPr lang="en-US" dirty="0" smtClean="0"/>
              <a:t>researcher and </a:t>
            </a:r>
            <a:r>
              <a:rPr lang="en-US" baseline="0" dirty="0" err="1" smtClean="0"/>
              <a:t>SHERPARoMEO</a:t>
            </a:r>
            <a:r>
              <a:rPr lang="en-US" baseline="0" dirty="0" smtClean="0"/>
              <a:t> is the ideal source for this kind of information. It is a searchable database </a:t>
            </a:r>
            <a:r>
              <a:rPr lang="en-US" dirty="0" smtClean="0"/>
              <a:t>of publisher's copyright &amp; archiving policies.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entry provides a summary of the publisher's policy, including what version of an article can be deposited, where it can be deposited, and any conditions that are attached to that deposit.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http://www.sherpa.ac.uk/romeo/romeofaq.html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ROMEO covers peer-reviewed journals and serials, provided by feeds from the British Library service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Zetoc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Participation: “…the inability to convince 100 per cent of authors to self-archive 100 percent of their articles” (Jacobs 31)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A7B2-E20E-8644-BB99-6CB506B3715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the publisher’s copyright and archiving policies?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though OA repositories exist, you hav</a:t>
            </a:r>
            <a:r>
              <a:rPr lang="en-US" baseline="0" dirty="0" smtClean="0"/>
              <a:t>e have to obtain permission to do so if you’ve published in a traditional journal. Your archiving MUST be legal. I.E. you can’t just do this on a whim. That being said, </a:t>
            </a:r>
            <a:r>
              <a:rPr lang="en-US" dirty="0" smtClean="0"/>
              <a:t>“most journals (</a:t>
            </a:r>
            <a:r>
              <a:rPr lang="en-US" dirty="0" smtClean="0">
                <a:hlinkClick r:id="rId3"/>
              </a:rPr>
              <a:t>now about 70%</a:t>
            </a:r>
            <a:r>
              <a:rPr lang="en-US" dirty="0" smtClean="0"/>
              <a:t>) already allow </a:t>
            </a:r>
            <a:r>
              <a:rPr lang="en-US" dirty="0" err="1" smtClean="0"/>
              <a:t>postprint</a:t>
            </a:r>
            <a:r>
              <a:rPr lang="en-US" dirty="0" smtClean="0"/>
              <a:t> archiving.” http://</a:t>
            </a:r>
            <a:r>
              <a:rPr lang="en-US" dirty="0" err="1" smtClean="0"/>
              <a:t>www.earlham.edu/~peters/fos/overview.htm</a:t>
            </a:r>
            <a:r>
              <a:rPr lang="en-US" dirty="0" smtClean="0"/>
              <a:t>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Keep</a:t>
            </a:r>
            <a:r>
              <a:rPr lang="en-US" baseline="0" dirty="0" smtClean="0"/>
              <a:t> in mind that </a:t>
            </a:r>
            <a:r>
              <a:rPr lang="en-US" dirty="0" smtClean="0"/>
              <a:t>“Authors need no permission for preprint archiving. When they have finished writing the preprint, they still hold copyright. If a journal refuses to consider articles that have circulated as preprints, that is an optional journal-submission policy, not a requirement of copyright law. (Some journals do hold this policy, called the </a:t>
            </a:r>
            <a:r>
              <a:rPr lang="en-US" dirty="0" err="1" smtClean="0"/>
              <a:t>Ingelfinger</a:t>
            </a:r>
            <a:r>
              <a:rPr lang="en-US" dirty="0" smtClean="0"/>
              <a:t> Rule, though it seems to be in decline, especially in fields outside medicine.)” </a:t>
            </a:r>
          </a:p>
          <a:p>
            <a:endParaRPr lang="en-US" dirty="0" smtClean="0"/>
          </a:p>
          <a:p>
            <a:r>
              <a:rPr lang="en-US" dirty="0" smtClean="0"/>
              <a:t>The key is</a:t>
            </a:r>
            <a:r>
              <a:rPr lang="en-US" baseline="0" dirty="0" smtClean="0"/>
              <a:t> to know our rights as a </a:t>
            </a:r>
            <a:r>
              <a:rPr lang="en-US" dirty="0" smtClean="0"/>
              <a:t>researcher and </a:t>
            </a:r>
            <a:r>
              <a:rPr lang="en-US" baseline="0" dirty="0" err="1" smtClean="0"/>
              <a:t>SHERPARoMEO</a:t>
            </a:r>
            <a:r>
              <a:rPr lang="en-US" baseline="0" dirty="0" smtClean="0"/>
              <a:t> is the ideal source for this kind of information. It is a searchable database </a:t>
            </a:r>
            <a:r>
              <a:rPr lang="en-US" dirty="0" smtClean="0"/>
              <a:t>of publisher's copyright &amp; archiving policies.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entry provides a summary of the publisher's policy, including what version of an article can be deposited, where it can be deposited, and any conditions that are attached to that deposit.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http://www.sherpa.ac.uk/romeo/romeofaq.html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ROMEO covers peer-reviewed journals and serials, provided by feeds from the British Library service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Zetoc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Participation: “…the inability to convince 100 per cent of authors to self-archive 100 percent of their articles” (Jacobs 31)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A7B2-E20E-8644-BB99-6CB506B3715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https://chronicle.com/article/Social-Networks-for-Academics/131726/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http://academia.edu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and recommender</a:t>
            </a:r>
            <a:r>
              <a:rPr lang="en-US" baseline="0" dirty="0" smtClean="0"/>
              <a:t>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http://www.mendeley.com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https://www.zotero.org/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http://orcid.org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http://researchgate.net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http://scholar.google.ca/ - go to</a:t>
            </a:r>
            <a:r>
              <a:rPr lang="en-US" baseline="0" dirty="0" smtClean="0"/>
              <a:t> “my citations” at the top of the 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2E87-378F-42D9-81BF-DE8FDC8D9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3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3550" y="1593850"/>
            <a:ext cx="8216900" cy="130175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3429000"/>
            <a:ext cx="8216900" cy="1752600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0" y="0"/>
            <a:ext cx="6015038" cy="1265238"/>
          </a:xfrm>
          <a:custGeom>
            <a:avLst/>
            <a:gdLst>
              <a:gd name="T0" fmla="*/ 0 w 4248"/>
              <a:gd name="T1" fmla="*/ 5 h 797"/>
              <a:gd name="T2" fmla="*/ 0 w 4248"/>
              <a:gd name="T3" fmla="*/ 797 h 797"/>
              <a:gd name="T4" fmla="*/ 187 w 4248"/>
              <a:gd name="T5" fmla="*/ 797 h 797"/>
              <a:gd name="T6" fmla="*/ 610 w 4248"/>
              <a:gd name="T7" fmla="*/ 715 h 797"/>
              <a:gd name="T8" fmla="*/ 1056 w 4248"/>
              <a:gd name="T9" fmla="*/ 672 h 797"/>
              <a:gd name="T10" fmla="*/ 1373 w 4248"/>
              <a:gd name="T11" fmla="*/ 672 h 797"/>
              <a:gd name="T12" fmla="*/ 2549 w 4248"/>
              <a:gd name="T13" fmla="*/ 360 h 797"/>
              <a:gd name="T14" fmla="*/ 2890 w 4248"/>
              <a:gd name="T15" fmla="*/ 216 h 797"/>
              <a:gd name="T16" fmla="*/ 4248 w 4248"/>
              <a:gd name="T17" fmla="*/ 0 h 797"/>
              <a:gd name="T18" fmla="*/ 0 w 4248"/>
              <a:gd name="T19" fmla="*/ 5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8" h="797">
                <a:moveTo>
                  <a:pt x="0" y="5"/>
                </a:moveTo>
                <a:lnTo>
                  <a:pt x="0" y="797"/>
                </a:lnTo>
                <a:lnTo>
                  <a:pt x="187" y="797"/>
                </a:lnTo>
                <a:lnTo>
                  <a:pt x="610" y="715"/>
                </a:lnTo>
                <a:lnTo>
                  <a:pt x="1056" y="672"/>
                </a:lnTo>
                <a:lnTo>
                  <a:pt x="1373" y="672"/>
                </a:lnTo>
                <a:lnTo>
                  <a:pt x="2549" y="360"/>
                </a:lnTo>
                <a:lnTo>
                  <a:pt x="2890" y="216"/>
                </a:lnTo>
                <a:lnTo>
                  <a:pt x="4248" y="0"/>
                </a:lnTo>
                <a:lnTo>
                  <a:pt x="0" y="5"/>
                </a:lnTo>
                <a:close/>
              </a:path>
            </a:pathLst>
          </a:custGeom>
          <a:solidFill>
            <a:srgbClr val="8224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PT Banner with logo spa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56700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MUN Logo RGB white 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78538"/>
            <a:ext cx="10969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865C1-724B-4E35-AC8C-EC5B4FA96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2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6113" y="366713"/>
            <a:ext cx="1752600" cy="359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366713"/>
            <a:ext cx="5110163" cy="359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8CB0D-C61E-4456-8FDB-CC82687B4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D1C8-3019-4AD9-8305-C1995BF1F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96D8-17E0-4A7C-9DC2-69744BFAF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443038"/>
            <a:ext cx="3430588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6538" y="1443038"/>
            <a:ext cx="3432175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7DFB-511D-4CC1-A4C7-04D4F7CFC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A05F2-D5FD-4EDB-B072-5B8ED69FD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CDCC9-73D8-4970-AF46-B2C66A473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5DE56-E6CE-4970-9573-56C9C66C8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C7B8-B9BF-4D89-8A07-E955DD784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EB150-2CF0-41C8-B0AD-89A8CCA937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366713"/>
            <a:ext cx="70008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443038"/>
            <a:ext cx="70151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11" descr="MUN Logo 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484188"/>
            <a:ext cx="10969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T 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1725"/>
            <a:ext cx="91567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3550" y="58324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16365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0563" y="583247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16365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6850" y="58324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16365"/>
                </a:solidFill>
              </a:defRPr>
            </a:lvl1pPr>
          </a:lstStyle>
          <a:p>
            <a:fld id="{F1ED6739-46D5-4CB5-8304-FA09672512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a/search?q=Lisa+Goddard+librar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3550" y="1774604"/>
            <a:ext cx="8216900" cy="13017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Promiscuous Research: High Visibility for your Publications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3684192"/>
            <a:ext cx="8216900" cy="1752600"/>
          </a:xfrm>
        </p:spPr>
        <p:txBody>
          <a:bodyPr/>
          <a:lstStyle/>
          <a:p>
            <a:r>
              <a:rPr lang="en-US" sz="2000" dirty="0" smtClean="0"/>
              <a:t>Lisa Goddard</a:t>
            </a:r>
          </a:p>
          <a:p>
            <a:r>
              <a:rPr lang="en-US" sz="2000" dirty="0" smtClean="0"/>
              <a:t>Scholarly Communications Librarian</a:t>
            </a:r>
          </a:p>
          <a:p>
            <a:r>
              <a:rPr lang="en-US" sz="2000" dirty="0" smtClean="0"/>
              <a:t>March 21, 2014</a:t>
            </a:r>
          </a:p>
          <a:p>
            <a:r>
              <a:rPr lang="en-US" sz="2000" dirty="0" smtClean="0"/>
              <a:t>Faculty of Business Administration, Memorial University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1"/>
          <a:stretch/>
        </p:blipFill>
        <p:spPr bwMode="auto">
          <a:xfrm>
            <a:off x="255182" y="431396"/>
            <a:ext cx="8675914" cy="461907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0"/>
          <a:stretch/>
        </p:blipFill>
        <p:spPr bwMode="auto">
          <a:xfrm>
            <a:off x="2498983" y="1908308"/>
            <a:ext cx="643211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3154" y="5424378"/>
            <a:ext cx="532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http://orcid.org/0000-0002-4970-053X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6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49" y="278720"/>
            <a:ext cx="17684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3" y="274188"/>
            <a:ext cx="7907337" cy="57435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4" y="387450"/>
            <a:ext cx="8241791" cy="54621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04" y="203716"/>
            <a:ext cx="17684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5" y="346893"/>
            <a:ext cx="8051470" cy="566694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29" y="385763"/>
            <a:ext cx="17684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5" y="457013"/>
            <a:ext cx="8455231" cy="53760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6" y="242639"/>
            <a:ext cx="8467112" cy="571900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6" y="224169"/>
            <a:ext cx="8420975" cy="57585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2549" y="255181"/>
            <a:ext cx="1896989" cy="12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3" y="546677"/>
            <a:ext cx="8742363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0140" y="393405"/>
            <a:ext cx="1637413" cy="94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 bwMode="auto">
          <a:xfrm>
            <a:off x="723011" y="244548"/>
            <a:ext cx="7910621" cy="577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5834" y="320634"/>
            <a:ext cx="1163782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0" y="430291"/>
            <a:ext cx="6818045" cy="539969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3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6" y="387317"/>
            <a:ext cx="8375837" cy="54924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5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815" y="2468645"/>
            <a:ext cx="7000875" cy="765175"/>
          </a:xfrm>
        </p:spPr>
        <p:txBody>
          <a:bodyPr/>
          <a:lstStyle/>
          <a:p>
            <a:pPr algn="ctr"/>
            <a:r>
              <a:rPr lang="en-US" dirty="0" smtClean="0"/>
              <a:t>Why Bother?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Visibility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6934" y="2259169"/>
            <a:ext cx="6620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2"/>
              </a:rPr>
              <a:t>https://www.google.ca/search?q=Lisa+Goddard+library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31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3" y="239778"/>
            <a:ext cx="8746608" cy="57675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3" y="471420"/>
            <a:ext cx="8579182" cy="519286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3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6" y="377456"/>
            <a:ext cx="8351122" cy="53768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Altmetrics</a:t>
            </a:r>
            <a:r>
              <a:rPr lang="en-US" dirty="0" smtClean="0"/>
              <a:t> Badge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17" y="1672876"/>
            <a:ext cx="5597077" cy="36710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01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4" y="313462"/>
            <a:ext cx="8611584" cy="567390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932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49" y="322263"/>
            <a:ext cx="17684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476250"/>
            <a:ext cx="8066314" cy="50979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75" y="974275"/>
            <a:ext cx="5734050" cy="4648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65" y="2718028"/>
            <a:ext cx="7000875" cy="765175"/>
          </a:xfrm>
        </p:spPr>
        <p:txBody>
          <a:bodyPr/>
          <a:lstStyle/>
          <a:p>
            <a:pPr algn="ctr"/>
            <a:r>
              <a:rPr lang="en-US" dirty="0" smtClean="0"/>
              <a:t>What could possibly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4" name="Picture 3" descr="twitter_re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0" y="4492079"/>
            <a:ext cx="5342357" cy="11281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fb_recommende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56" y="1621651"/>
            <a:ext cx="5864870" cy="223046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 descr="twitter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43" y="4229100"/>
            <a:ext cx="1712649" cy="1677000"/>
          </a:xfrm>
          <a:prstGeom prst="rect">
            <a:avLst/>
          </a:prstGeom>
        </p:spPr>
      </p:pic>
      <p:pic>
        <p:nvPicPr>
          <p:cNvPr id="7" name="Picture 6" descr="facebook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75" y="1858994"/>
            <a:ext cx="1677000" cy="167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82271" y="1802294"/>
            <a:ext cx="1111284" cy="17090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accent3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56" y="310594"/>
            <a:ext cx="17684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1" y="308938"/>
            <a:ext cx="8327136" cy="567716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Publisher Archiving Policies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4" y="1422731"/>
            <a:ext cx="8080991" cy="44259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Publisher Archiving Policies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5" y="1523999"/>
            <a:ext cx="8322151" cy="410042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4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your Post-prints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Post peer-review</a:t>
            </a:r>
          </a:p>
          <a:p>
            <a:r>
              <a:rPr lang="en-US" dirty="0" smtClean="0"/>
              <a:t>Final Word Doc</a:t>
            </a:r>
          </a:p>
          <a:p>
            <a:r>
              <a:rPr lang="en-US" dirty="0" smtClean="0"/>
              <a:t>Same content as published article</a:t>
            </a:r>
          </a:p>
          <a:p>
            <a:r>
              <a:rPr lang="en-US" dirty="0"/>
              <a:t>N</a:t>
            </a:r>
            <a:r>
              <a:rPr lang="en-US" dirty="0" smtClean="0"/>
              <a:t>o publisher layout or branding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35834" y="320634"/>
            <a:ext cx="1163782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3" y="384097"/>
            <a:ext cx="7881313" cy="47913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8790" y="5403273"/>
            <a:ext cx="63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Library Rights Checking Service.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9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5" y="157232"/>
            <a:ext cx="8675213" cy="58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550" y="366713"/>
            <a:ext cx="7000875" cy="765175"/>
          </a:xfrm>
        </p:spPr>
        <p:txBody>
          <a:bodyPr/>
          <a:lstStyle/>
          <a:p>
            <a:r>
              <a:rPr lang="en-US" dirty="0" smtClean="0"/>
              <a:t>Statistical </a:t>
            </a:r>
            <a:r>
              <a:rPr lang="en-US" dirty="0"/>
              <a:t>R</a:t>
            </a:r>
            <a:r>
              <a:rPr lang="en-US" dirty="0" smtClean="0"/>
              <a:t>eporting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4" y="1275144"/>
            <a:ext cx="6629329" cy="47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550" y="366713"/>
            <a:ext cx="7000875" cy="765175"/>
          </a:xfrm>
        </p:spPr>
        <p:txBody>
          <a:bodyPr/>
          <a:lstStyle/>
          <a:p>
            <a:r>
              <a:rPr lang="en-US" dirty="0" smtClean="0"/>
              <a:t>Visibility in Google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13" y="1282770"/>
            <a:ext cx="5939906" cy="468309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380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550" y="366713"/>
            <a:ext cx="7000875" cy="765175"/>
          </a:xfrm>
        </p:spPr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7" y="1436474"/>
            <a:ext cx="8403115" cy="42015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750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Presentations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50" y="3490974"/>
            <a:ext cx="3020482" cy="2292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744" y="3416281"/>
            <a:ext cx="4000598" cy="2409040"/>
          </a:xfrm>
          <a:prstGeom prst="rect">
            <a:avLst/>
          </a:prstGeom>
        </p:spPr>
      </p:pic>
      <p:pic>
        <p:nvPicPr>
          <p:cNvPr id="12" name="Picture 11" descr="RR_conference_progr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9" y="1372614"/>
            <a:ext cx="7354885" cy="181347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5218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4" y="371225"/>
            <a:ext cx="8294914" cy="55022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23" y="2628188"/>
            <a:ext cx="7000875" cy="765175"/>
          </a:xfrm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lgoddard@mun.ca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" y="156498"/>
            <a:ext cx="8806543" cy="596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7" y="280417"/>
            <a:ext cx="8278368" cy="55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4" y="228662"/>
            <a:ext cx="8336486" cy="55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6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82771" y="191395"/>
            <a:ext cx="8452884" cy="58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33148"/>
            <a:ext cx="17684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15023"/>
            <a:ext cx="8151541" cy="54663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N_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MUN_Slides</Template>
  <TotalTime>732</TotalTime>
  <Words>642</Words>
  <Application>Microsoft Office PowerPoint</Application>
  <PresentationFormat>On-screen Show (4:3)</PresentationFormat>
  <Paragraphs>74</Paragraphs>
  <Slides>40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MUN_Slides</vt:lpstr>
      <vt:lpstr>Promiscuous Research: High Visibility for your Publications</vt:lpstr>
      <vt:lpstr>PowerPoint Presentation</vt:lpstr>
      <vt:lpstr>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Bother?</vt:lpstr>
      <vt:lpstr>Search Engine Visibility</vt:lpstr>
      <vt:lpstr>PowerPoint Presentation</vt:lpstr>
      <vt:lpstr>PowerPoint Presentation</vt:lpstr>
      <vt:lpstr>PowerPoint Presentation</vt:lpstr>
      <vt:lpstr>Altmetrics Badge</vt:lpstr>
      <vt:lpstr>PowerPoint Presentation</vt:lpstr>
      <vt:lpstr>PowerPoint Presentation</vt:lpstr>
      <vt:lpstr>PowerPoint Presentation</vt:lpstr>
      <vt:lpstr>What could possibly go wrong?</vt:lpstr>
      <vt:lpstr>PowerPoint Presentation</vt:lpstr>
      <vt:lpstr>Publisher Archiving Policies</vt:lpstr>
      <vt:lpstr>Publisher Archiving Policies </vt:lpstr>
      <vt:lpstr>Save your Post-prints</vt:lpstr>
      <vt:lpstr>PowerPoint Presentation</vt:lpstr>
      <vt:lpstr>PowerPoint Presentation</vt:lpstr>
      <vt:lpstr>Statistical Reporting</vt:lpstr>
      <vt:lpstr>Visibility in Google</vt:lpstr>
      <vt:lpstr>Google Scholar</vt:lpstr>
      <vt:lpstr>Conference Presentations</vt:lpstr>
      <vt:lpstr>Thank you.  lgoddard@mun.ca</vt:lpstr>
    </vt:vector>
  </TitlesOfParts>
  <Company>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Promiscuous Research: High Visibility for your Publications</dc:title>
  <dc:creator>Lisa Goddard</dc:creator>
  <cp:lastModifiedBy>Lisa Goddard</cp:lastModifiedBy>
  <cp:revision>47</cp:revision>
  <dcterms:created xsi:type="dcterms:W3CDTF">2014-03-19T14:13:00Z</dcterms:created>
  <dcterms:modified xsi:type="dcterms:W3CDTF">2014-03-21T17:26:31Z</dcterms:modified>
</cp:coreProperties>
</file>