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526" r:id="rId2"/>
    <p:sldId id="683" r:id="rId3"/>
    <p:sldId id="667" r:id="rId4"/>
    <p:sldId id="665" r:id="rId5"/>
    <p:sldId id="666" r:id="rId6"/>
    <p:sldId id="261" r:id="rId7"/>
    <p:sldId id="258" r:id="rId8"/>
    <p:sldId id="653" r:id="rId9"/>
    <p:sldId id="262" r:id="rId10"/>
    <p:sldId id="263" r:id="rId11"/>
    <p:sldId id="265" r:id="rId12"/>
    <p:sldId id="269" r:id="rId13"/>
    <p:sldId id="270" r:id="rId14"/>
    <p:sldId id="271" r:id="rId15"/>
    <p:sldId id="657" r:id="rId16"/>
    <p:sldId id="659" r:id="rId17"/>
    <p:sldId id="660" r:id="rId18"/>
    <p:sldId id="661" r:id="rId19"/>
    <p:sldId id="274" r:id="rId20"/>
    <p:sldId id="681" r:id="rId21"/>
    <p:sldId id="688" r:id="rId22"/>
    <p:sldId id="664" r:id="rId23"/>
    <p:sldId id="490" r:id="rId24"/>
    <p:sldId id="686" r:id="rId25"/>
    <p:sldId id="678" r:id="rId26"/>
    <p:sldId id="673" r:id="rId27"/>
    <p:sldId id="671" r:id="rId28"/>
    <p:sldId id="672" r:id="rId29"/>
    <p:sldId id="670" r:id="rId30"/>
    <p:sldId id="679" r:id="rId31"/>
    <p:sldId id="680" r:id="rId32"/>
    <p:sldId id="689" r:id="rId33"/>
    <p:sldId id="675" r:id="rId34"/>
    <p:sldId id="690" r:id="rId35"/>
  </p:sldIdLst>
  <p:sldSz cx="10080625" cy="7559675"/>
  <p:notesSz cx="7772400" cy="10058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69" autoAdjust="0"/>
  </p:normalViewPr>
  <p:slideViewPr>
    <p:cSldViewPr>
      <p:cViewPr varScale="1">
        <p:scale>
          <a:sx n="68" d="100"/>
          <a:sy n="68" d="100"/>
        </p:scale>
        <p:origin x="-714" y="-11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p:cNvSpPr>
          <p:nvPr>
            <p:ph type="sldImg"/>
          </p:nvPr>
        </p:nvSpPr>
        <p:spPr bwMode="auto">
          <a:xfrm>
            <a:off x="1371600" y="763588"/>
            <a:ext cx="5027613" cy="3770312"/>
          </a:xfrm>
          <a:prstGeom prst="rect">
            <a:avLst/>
          </a:prstGeom>
          <a:noFill/>
          <a:ln w="9525">
            <a:noFill/>
            <a:round/>
            <a:headEnd/>
            <a:tailEnd/>
          </a:ln>
        </p:spPr>
      </p:sp>
      <p:sp>
        <p:nvSpPr>
          <p:cNvPr id="2050" name="Rectangle 2"/>
          <p:cNvSpPr>
            <a:spLocks noGrp="1" noChangeArrowheads="1"/>
          </p:cNvSpPr>
          <p:nvPr>
            <p:ph type="body"/>
          </p:nvPr>
        </p:nvSpPr>
        <p:spPr bwMode="auto">
          <a:xfrm>
            <a:off x="777875" y="4776788"/>
            <a:ext cx="6216650" cy="45243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p:cNvSpPr>
            <a:spLocks noGrp="1" noChangeArrowheads="1"/>
          </p:cNvSpPr>
          <p:nvPr>
            <p:ph type="hdr"/>
          </p:nvPr>
        </p:nvSpPr>
        <p:spPr bwMode="auto">
          <a:xfrm>
            <a:off x="0"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CA"/>
          </a:p>
        </p:txBody>
      </p:sp>
      <p:sp>
        <p:nvSpPr>
          <p:cNvPr id="2052" name="Rectangle 4"/>
          <p:cNvSpPr>
            <a:spLocks noGrp="1" noChangeArrowheads="1"/>
          </p:cNvSpPr>
          <p:nvPr>
            <p:ph type="dt"/>
          </p:nvPr>
        </p:nvSpPr>
        <p:spPr bwMode="auto">
          <a:xfrm>
            <a:off x="4398963"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CA"/>
          </a:p>
        </p:txBody>
      </p:sp>
      <p:sp>
        <p:nvSpPr>
          <p:cNvPr id="2053" name="Rectangle 5"/>
          <p:cNvSpPr>
            <a:spLocks noGrp="1" noChangeArrowheads="1"/>
          </p:cNvSpPr>
          <p:nvPr>
            <p:ph type="ftr"/>
          </p:nvPr>
        </p:nvSpPr>
        <p:spPr bwMode="auto">
          <a:xfrm>
            <a:off x="0"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CA"/>
          </a:p>
        </p:txBody>
      </p:sp>
      <p:sp>
        <p:nvSpPr>
          <p:cNvPr id="2054" name="Rectangle 6"/>
          <p:cNvSpPr>
            <a:spLocks noGrp="1" noChangeArrowheads="1"/>
          </p:cNvSpPr>
          <p:nvPr>
            <p:ph type="sldNum"/>
          </p:nvPr>
        </p:nvSpPr>
        <p:spPr bwMode="auto">
          <a:xfrm>
            <a:off x="4398963"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fld id="{6B6BCA5F-FA04-5147-8131-65165CA75A45}"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p:sp>
      <p:sp>
        <p:nvSpPr>
          <p:cNvPr id="15363" name="Notes Placeholder 2"/>
          <p:cNvSpPr>
            <a:spLocks noGrp="1"/>
          </p:cNvSpPr>
          <p:nvPr>
            <p:ph type="body" idx="1"/>
          </p:nvPr>
        </p:nvSpPr>
        <p:spPr>
          <a:noFill/>
          <a:ln/>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smtClean="0"/>
              <a:t>I want to introduce you to some core linked data concepts, and also talk about why linked data will be particularly useful to the humanities.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smtClean="0"/>
              <a:t>First it may be useful to reflect on our current web search engines.</a:t>
            </a: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Google</a:t>
            </a:r>
            <a:r>
              <a:rPr lang="en-US" baseline="0" dirty="0" smtClean="0"/>
              <a:t> is so pervasive and familiar that we often overlook the things that it doesn’t do well.</a:t>
            </a:r>
            <a:endParaRPr lang="en-US" dirty="0" smtClean="0"/>
          </a:p>
          <a:p>
            <a:endParaRPr lang="en-US" dirty="0" smtClean="0"/>
          </a:p>
        </p:txBody>
      </p:sp>
      <p:sp>
        <p:nvSpPr>
          <p:cNvPr id="15364" name="Slide Number Placeholder 3"/>
          <p:cNvSpPr>
            <a:spLocks noGrp="1"/>
          </p:cNvSpPr>
          <p:nvPr>
            <p:ph type="sldNum" sz="quarter"/>
          </p:nvPr>
        </p:nvSpPr>
        <p:spPr>
          <a:noFill/>
        </p:spPr>
        <p:txBody>
          <a:bodyPr/>
          <a:lstStyle/>
          <a:p>
            <a:fld id="{CAFC3BFA-8771-B246-A06C-8ECD649B6BC4}"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a:spLocks noGrp="1" noChangeArrowheads="1"/>
          </p:cNvSpPr>
          <p:nvPr>
            <p:ph type="sldNum" sz="quarter"/>
          </p:nvPr>
        </p:nvSpPr>
        <p:spPr>
          <a:noFill/>
        </p:spPr>
        <p:txBody>
          <a:bodyPr/>
          <a:lstStyle/>
          <a:p>
            <a:fld id="{6FAC5DA4-52F8-394D-A48F-D4C62E556B73}" type="slidenum">
              <a:rPr lang="en-CA"/>
              <a:pPr/>
              <a:t>10</a:t>
            </a:fld>
            <a:endParaRPr lang="en-CA"/>
          </a:p>
        </p:txBody>
      </p:sp>
      <p:sp>
        <p:nvSpPr>
          <p:cNvPr id="37891"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37892" name="Text Box 2"/>
          <p:cNvSpPr>
            <a:spLocks noGrp="1" noChangeArrowheads="1"/>
          </p:cNvSpPr>
          <p:nvPr>
            <p:ph type="body" idx="1"/>
          </p:nvPr>
        </p:nvSpPr>
        <p:spPr>
          <a:xfrm>
            <a:off x="777875" y="4776788"/>
            <a:ext cx="6218238" cy="4435475"/>
          </a:xfrm>
          <a:noFill/>
          <a:ln/>
        </p:spPr>
        <p:txBody>
          <a:bodyPr wrap="none" anchor="ctr"/>
          <a:lstStyle/>
          <a:p>
            <a:r>
              <a:rPr lang="en-US" dirty="0" smtClean="0"/>
              <a:t>The reason that our licensed search tools allow us to ask more granular questions, is because there are relational databases on the back end. </a:t>
            </a:r>
          </a:p>
          <a:p>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Data is structured into meaningful fields like “author” or “date of publication”. Explicit relationships are established between different types of objects. </a:t>
            </a:r>
          </a:p>
          <a:p>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p:nvPr>
        </p:nvSpPr>
        <p:spPr>
          <a:noFill/>
        </p:spPr>
        <p:txBody>
          <a:bodyPr/>
          <a:lstStyle/>
          <a:p>
            <a:fld id="{DFEF23A8-E677-794C-AD47-0D3AF818F427}" type="slidenum">
              <a:rPr lang="en-CA"/>
              <a:pPr/>
              <a:t>11</a:t>
            </a:fld>
            <a:endParaRPr lang="en-CA"/>
          </a:p>
        </p:txBody>
      </p:sp>
      <p:sp>
        <p:nvSpPr>
          <p:cNvPr id="39939"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39940" name="Text Box 2"/>
          <p:cNvSpPr>
            <a:spLocks noGrp="1" noChangeArrowheads="1"/>
          </p:cNvSpPr>
          <p:nvPr>
            <p:ph type="body" idx="1"/>
          </p:nvPr>
        </p:nvSpPr>
        <p:spPr>
          <a:xfrm>
            <a:off x="777875" y="4776788"/>
            <a:ext cx="6218238" cy="4435475"/>
          </a:xfrm>
          <a:noFill/>
          <a:ln/>
        </p:spPr>
        <p:txBody>
          <a:bodyPr wrap="none" anchor="ctr"/>
          <a:lstStyle/>
          <a:p>
            <a:r>
              <a:rPr lang="en-US" dirty="0" smtClean="0"/>
              <a:t>The semantic web envisions a solution that aims to make the web act more like a database. </a:t>
            </a:r>
          </a:p>
          <a:p>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The first thing that we need to do is to stop publishing big unstructured blurbs of HTML information,</a:t>
            </a:r>
            <a:r>
              <a:rPr lang="en-US" baseline="0" dirty="0" smtClean="0"/>
              <a:t> and provide better metadata. </a:t>
            </a:r>
            <a:endParaRPr lang="en-US" dirty="0" smtClean="0"/>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p>
            <a:fld id="{C28142F2-154C-544E-A615-841514589EBC}" type="slidenum">
              <a:rPr lang="en-CA"/>
              <a:pPr/>
              <a:t>12</a:t>
            </a:fld>
            <a:endParaRPr lang="en-CA"/>
          </a:p>
        </p:txBody>
      </p:sp>
      <p:sp>
        <p:nvSpPr>
          <p:cNvPr id="46083"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46084" name="Text Box 2"/>
          <p:cNvSpPr>
            <a:spLocks noGrp="1" noChangeArrowheads="1"/>
          </p:cNvSpPr>
          <p:nvPr>
            <p:ph type="body" idx="1"/>
          </p:nvPr>
        </p:nvSpPr>
        <p:spPr>
          <a:xfrm>
            <a:off x="777875" y="4776788"/>
            <a:ext cx="6218238" cy="4435475"/>
          </a:xfrm>
          <a:noFill/>
          <a:ln/>
        </p:spPr>
        <p:txBody>
          <a:bodyPr wrap="none" anchor="ctr"/>
          <a:lstStyle/>
          <a:p>
            <a:endParaRPr lang="en-US" dirty="0" smtClean="0"/>
          </a:p>
          <a:p>
            <a:r>
              <a:rPr lang="en-US" dirty="0" smtClean="0"/>
              <a:t>Resource Description Framework.</a:t>
            </a:r>
          </a:p>
          <a:p>
            <a:endParaRPr lang="en-US" dirty="0" smtClean="0"/>
          </a:p>
          <a:p>
            <a:r>
              <a:rPr lang="en-US" dirty="0" smtClean="0"/>
              <a:t>So if I’m creating a website about Shakespeare, one of my statements might be “Shakespeare wrote Macbeth”.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p>
            <a:fld id="{8F919EB7-07CA-E24A-BA9B-258D462B95CD}" type="slidenum">
              <a:rPr lang="en-CA"/>
              <a:pPr/>
              <a:t>13</a:t>
            </a:fld>
            <a:endParaRPr lang="en-CA"/>
          </a:p>
        </p:txBody>
      </p:sp>
      <p:sp>
        <p:nvSpPr>
          <p:cNvPr id="48131"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48132" name="Text Box 2"/>
          <p:cNvSpPr>
            <a:spLocks noGrp="1" noChangeArrowheads="1"/>
          </p:cNvSpPr>
          <p:nvPr>
            <p:ph type="body" idx="1"/>
          </p:nvPr>
        </p:nvSpPr>
        <p:spPr>
          <a:xfrm>
            <a:off x="777875" y="4776788"/>
            <a:ext cx="6218238" cy="4435475"/>
          </a:xfrm>
          <a:noFill/>
          <a:ln/>
        </p:spPr>
        <p:txBody>
          <a:bodyPr wrap="none" anchor="ctr"/>
          <a:lstStyle/>
          <a:p>
            <a:r>
              <a:rPr lang="en-US" dirty="0" smtClean="0"/>
              <a:t>My</a:t>
            </a:r>
            <a:r>
              <a:rPr lang="en-US" baseline="0" dirty="0" smtClean="0"/>
              <a:t> project would probably have lots of facts, each of which could be expressed as a triple.</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02785C22-68A1-D54D-88A5-9FA54F1757F3}" type="slidenum">
              <a:rPr lang="en-CA"/>
              <a:pPr/>
              <a:t>14</a:t>
            </a:fld>
            <a:endParaRPr lang="en-CA"/>
          </a:p>
        </p:txBody>
      </p:sp>
      <p:sp>
        <p:nvSpPr>
          <p:cNvPr id="50179"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50180" name="Text Box 2"/>
          <p:cNvSpPr>
            <a:spLocks noGrp="1" noChangeArrowheads="1"/>
          </p:cNvSpPr>
          <p:nvPr>
            <p:ph type="body" idx="1"/>
          </p:nvPr>
        </p:nvSpPr>
        <p:spPr>
          <a:xfrm>
            <a:off x="777875" y="4776788"/>
            <a:ext cx="6218238" cy="4435475"/>
          </a:xfrm>
          <a:noFill/>
          <a:ln/>
        </p:spPr>
        <p:txBody>
          <a:bodyPr wrap="none" anchor="ctr"/>
          <a:lstStyle/>
          <a:p>
            <a:r>
              <a:rPr lang="en-US" dirty="0" smtClean="0"/>
              <a:t>In</a:t>
            </a:r>
            <a:r>
              <a:rPr lang="en-US" baseline="0" dirty="0" smtClean="0"/>
              <a:t> an RDF graph subjects and objects are represented as nodes, and the relationships between them (the predicates) are represented as lines. </a:t>
            </a:r>
            <a:endParaRPr lang="en-US" dirty="0" smtClean="0"/>
          </a:p>
          <a:p>
            <a:endParaRPr lang="en-US" dirty="0" smtClean="0"/>
          </a:p>
          <a:p>
            <a:r>
              <a:rPr lang="en-US" dirty="0" smtClean="0"/>
              <a:t>This</a:t>
            </a:r>
            <a:r>
              <a:rPr lang="en-US" baseline="0" dirty="0" smtClean="0"/>
              <a:t> allows us to more easily discern the relationships between objects. </a:t>
            </a:r>
            <a:r>
              <a:rPr lang="en-US" dirty="0" smtClean="0"/>
              <a:t>For example, even though there is no explicit link between the term UK and the term Shakespeare, we can easily trace our way back through the degrees of separation between them to find a relationship.</a:t>
            </a:r>
          </a:p>
          <a:p>
            <a:endParaRPr lang="en-US" dirty="0" smtClean="0"/>
          </a:p>
          <a:p>
            <a:endParaRPr lang="en-US"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02785C22-68A1-D54D-88A5-9FA54F1757F3}" type="slidenum">
              <a:rPr lang="en-CA"/>
              <a:pPr/>
              <a:t>15</a:t>
            </a:fld>
            <a:endParaRPr lang="en-CA"/>
          </a:p>
        </p:txBody>
      </p:sp>
      <p:sp>
        <p:nvSpPr>
          <p:cNvPr id="50179"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50180" name="Text Box 2"/>
          <p:cNvSpPr>
            <a:spLocks noGrp="1" noChangeArrowheads="1"/>
          </p:cNvSpPr>
          <p:nvPr>
            <p:ph type="body" idx="1"/>
          </p:nvPr>
        </p:nvSpPr>
        <p:spPr>
          <a:xfrm>
            <a:off x="777875" y="4776788"/>
            <a:ext cx="6218238" cy="4435475"/>
          </a:xfrm>
          <a:noFill/>
          <a:ln/>
        </p:spPr>
        <p:txBody>
          <a:bodyPr wrap="none" anchor="ctr"/>
          <a:lstStyle/>
          <a:p>
            <a:r>
              <a:rPr lang="en-US" dirty="0" smtClean="0"/>
              <a:t>An important</a:t>
            </a:r>
            <a:r>
              <a:rPr lang="en-US" baseline="0" dirty="0" smtClean="0"/>
              <a:t> principle of linked data is that</a:t>
            </a:r>
            <a:r>
              <a:rPr lang="en-US" dirty="0" smtClean="0"/>
              <a:t> each</a:t>
            </a:r>
            <a:r>
              <a:rPr lang="en-US" baseline="0" dirty="0" smtClean="0"/>
              <a:t> element in a triple must have a unique URI, which for the purposes of this presentation you can think of as a URL. </a:t>
            </a:r>
          </a:p>
          <a:p>
            <a:endParaRPr lang="en-US" baseline="0" dirty="0" smtClean="0"/>
          </a:p>
          <a:p>
            <a:endParaRPr lang="en-US" baseline="0" dirty="0" smtClean="0"/>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p:spPr>
        <p:txBody>
          <a:bodyPr/>
          <a:lstStyle/>
          <a:p>
            <a:fld id="{74619EC0-6521-4F42-9232-3EA5A196FCC6}" type="slidenum">
              <a:rPr lang="en-CA"/>
              <a:pPr/>
              <a:t>16</a:t>
            </a:fld>
            <a:endParaRPr lang="en-CA"/>
          </a:p>
        </p:txBody>
      </p:sp>
      <p:sp>
        <p:nvSpPr>
          <p:cNvPr id="6246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2468" name="Rectangle 2"/>
          <p:cNvSpPr>
            <a:spLocks noGrp="1" noChangeArrowheads="1"/>
          </p:cNvSpPr>
          <p:nvPr>
            <p:ph type="body" idx="1"/>
          </p:nvPr>
        </p:nvSpPr>
        <p:spPr>
          <a:xfrm>
            <a:off x="777875" y="4776788"/>
            <a:ext cx="6218238" cy="4435475"/>
          </a:xfrm>
          <a:noFill/>
          <a:ln/>
        </p:spPr>
        <p:txBody>
          <a:bodyPr wrap="none" anchor="ctr"/>
          <a:lstStyle/>
          <a:p>
            <a:r>
              <a:rPr lang="en-US" dirty="0" smtClean="0"/>
              <a:t>Here is a</a:t>
            </a:r>
            <a:r>
              <a:rPr lang="en-US" baseline="0" dirty="0" smtClean="0"/>
              <a:t> real life</a:t>
            </a:r>
            <a:r>
              <a:rPr lang="en-US" dirty="0" smtClean="0"/>
              <a:t> RDF description of me</a:t>
            </a:r>
            <a:r>
              <a:rPr lang="en-US" baseline="0" dirty="0" smtClean="0"/>
              <a:t> written in XML</a:t>
            </a:r>
            <a:r>
              <a:rPr lang="en-US" dirty="0" smtClean="0"/>
              <a:t> It uses the Friend of a Friend Ontology, or FOAF</a:t>
            </a:r>
            <a:r>
              <a:rPr lang="en-US" baseline="0" dirty="0" smtClean="0"/>
              <a:t> which </a:t>
            </a:r>
            <a:r>
              <a:rPr lang="en-US" dirty="0" smtClean="0"/>
              <a:t>allows me to express biographical information about myself, like my name, my contact information, and people who I know.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p:sp>
      <p:sp>
        <p:nvSpPr>
          <p:cNvPr id="64515" name="Notes Placeholder 2"/>
          <p:cNvSpPr>
            <a:spLocks noGrp="1"/>
          </p:cNvSpPr>
          <p:nvPr>
            <p:ph type="body" idx="1"/>
          </p:nvPr>
        </p:nvSpPr>
        <p:spPr>
          <a:noFill/>
          <a:ln/>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One</a:t>
            </a:r>
            <a:r>
              <a:rPr lang="en-US" baseline="0" dirty="0" smtClean="0"/>
              <a:t> element in the FOAF ontology is “</a:t>
            </a:r>
            <a:r>
              <a:rPr lang="en-US" dirty="0" err="1" smtClean="0"/>
              <a:t>workplaceHomepage</a:t>
            </a:r>
            <a:r>
              <a:rPr lang="en-US" dirty="0" smtClean="0"/>
              <a:t>”.</a:t>
            </a:r>
            <a:r>
              <a:rPr lang="en-US" baseline="0" dirty="0" smtClean="0"/>
              <a:t> Like all RDF data, this element has it’s own unique URI, which you see in in pink  at the bottom of the screen</a:t>
            </a:r>
            <a:endParaRPr lang="en-US" dirty="0" smtClean="0"/>
          </a:p>
        </p:txBody>
      </p:sp>
      <p:sp>
        <p:nvSpPr>
          <p:cNvPr id="64516" name="Slide Number Placeholder 3"/>
          <p:cNvSpPr>
            <a:spLocks noGrp="1"/>
          </p:cNvSpPr>
          <p:nvPr>
            <p:ph type="sldNum" sz="quarter"/>
          </p:nvPr>
        </p:nvSpPr>
        <p:spPr>
          <a:noFill/>
        </p:spPr>
        <p:txBody>
          <a:bodyPr/>
          <a:lstStyle/>
          <a:p>
            <a:fld id="{DBBB6F8D-4759-EE41-A8D9-695528B67280}" type="slidenum">
              <a:rPr lang="en-CA" smtClean="0"/>
              <a:pPr/>
              <a:t>17</a:t>
            </a:fld>
            <a:endParaRPr lang="en-C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p:sp>
      <p:sp>
        <p:nvSpPr>
          <p:cNvPr id="66563" name="Notes Placeholder 2"/>
          <p:cNvSpPr>
            <a:spLocks noGrp="1"/>
          </p:cNvSpPr>
          <p:nvPr>
            <p:ph type="body" idx="1"/>
          </p:nvPr>
        </p:nvSpPr>
        <p:spPr>
          <a:noFill/>
          <a:ln/>
        </p:spPr>
        <p:txBody>
          <a:bodyPr/>
          <a:lstStyle/>
          <a:p>
            <a:r>
              <a:rPr lang="en-US" dirty="0" smtClean="0"/>
              <a:t>When I enter this URI in a browser, I get</a:t>
            </a:r>
            <a:r>
              <a:rPr lang="en-US" baseline="0" dirty="0" smtClean="0"/>
              <a:t> information back about the object. </a:t>
            </a:r>
            <a:r>
              <a:rPr lang="en-US" dirty="0" smtClean="0"/>
              <a:t>This includes</a:t>
            </a:r>
            <a:r>
              <a:rPr lang="en-US" baseline="0" dirty="0" smtClean="0"/>
              <a:t> a clear definition of the term. </a:t>
            </a:r>
          </a:p>
          <a:p>
            <a:endParaRPr lang="en-US" baseline="0" dirty="0" smtClean="0"/>
          </a:p>
          <a:p>
            <a:r>
              <a:rPr lang="en-US" baseline="0" dirty="0" smtClean="0"/>
              <a:t>The semantic web demands that I clearly define the terms that I use, and that I publish those definitions so that other people can use them. </a:t>
            </a:r>
            <a:endParaRPr lang="en-US" dirty="0" smtClean="0"/>
          </a:p>
          <a:p>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http://</a:t>
            </a:r>
            <a:r>
              <a:rPr lang="en-US" dirty="0" err="1" smtClean="0"/>
              <a:t>xmlns.com/foaf/spec/#term_workInfoHomepage</a:t>
            </a:r>
            <a:endParaRPr lang="en-US" dirty="0" smtClean="0"/>
          </a:p>
          <a:p>
            <a:endParaRPr lang="en-US" dirty="0" smtClean="0"/>
          </a:p>
        </p:txBody>
      </p:sp>
      <p:sp>
        <p:nvSpPr>
          <p:cNvPr id="66564" name="Slide Number Placeholder 3"/>
          <p:cNvSpPr>
            <a:spLocks noGrp="1"/>
          </p:cNvSpPr>
          <p:nvPr>
            <p:ph type="sldNum" sz="quarter"/>
          </p:nvPr>
        </p:nvSpPr>
        <p:spPr>
          <a:noFill/>
        </p:spPr>
        <p:txBody>
          <a:bodyPr/>
          <a:lstStyle/>
          <a:p>
            <a:fld id="{8C624D46-7503-9846-99A3-258AF843D402}" type="slidenum">
              <a:rPr lang="en-CA" smtClean="0"/>
              <a:pPr/>
              <a:t>18</a:t>
            </a:fld>
            <a:endParaRPr lang="en-C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p:spPr>
        <p:txBody>
          <a:bodyPr/>
          <a:lstStyle/>
          <a:p>
            <a:fld id="{C37EE467-AA1C-CA41-BC47-A79BCD0B6448}" type="slidenum">
              <a:rPr lang="en-CA"/>
              <a:pPr/>
              <a:t>19</a:t>
            </a:fld>
            <a:endParaRPr lang="en-CA"/>
          </a:p>
        </p:txBody>
      </p:sp>
      <p:sp>
        <p:nvSpPr>
          <p:cNvPr id="58371"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8372" name="Rectangle 2"/>
          <p:cNvSpPr>
            <a:spLocks noGrp="1" noChangeArrowheads="1"/>
          </p:cNvSpPr>
          <p:nvPr>
            <p:ph type="body" idx="1"/>
          </p:nvPr>
        </p:nvSpPr>
        <p:spPr>
          <a:xfrm>
            <a:off x="777875" y="4776788"/>
            <a:ext cx="6218238" cy="4435475"/>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My</a:t>
            </a:r>
            <a:r>
              <a:rPr lang="en-US" baseline="0" dirty="0" smtClean="0"/>
              <a:t> Shakespeare project requires terms related to different knowledge domains like literature, geography, and biography.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r>
              <a:rPr lang="en-US" dirty="0" smtClean="0"/>
              <a:t>Because in the linked data world other people must also post their vocabularies online, I</a:t>
            </a:r>
            <a:r>
              <a:rPr lang="en-US" baseline="0" dirty="0" smtClean="0"/>
              <a:t> can mix and match terms from a number of different </a:t>
            </a:r>
            <a:r>
              <a:rPr lang="en-US" baseline="0" dirty="0" err="1" smtClean="0"/>
              <a:t>ontologies</a:t>
            </a:r>
            <a:r>
              <a:rPr lang="en-US" baseline="0" dirty="0" smtClean="0"/>
              <a:t>. </a:t>
            </a:r>
          </a:p>
          <a:p>
            <a:endParaRPr lang="en-US" baseline="0" dirty="0" smtClean="0"/>
          </a:p>
          <a:p>
            <a:r>
              <a:rPr lang="en-US" baseline="0" dirty="0" smtClean="0"/>
              <a:t>The URL that identifies each element tells me which vocabulary is being used.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p:spPr>
        <p:txBody>
          <a:bodyPr/>
          <a:lstStyle/>
          <a:p>
            <a:fld id="{70C6ABB7-6357-1F43-8733-0252B0ADBC5A}" type="slidenum">
              <a:rPr lang="en-CA"/>
              <a:pPr/>
              <a:t>2</a:t>
            </a:fld>
            <a:endParaRPr lang="en-CA"/>
          </a:p>
        </p:txBody>
      </p:sp>
      <p:sp>
        <p:nvSpPr>
          <p:cNvPr id="23555"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23556" name="Text Box 2"/>
          <p:cNvSpPr>
            <a:spLocks noGrp="1" noChangeArrowheads="1"/>
          </p:cNvSpPr>
          <p:nvPr>
            <p:ph type="body" idx="1"/>
          </p:nvPr>
        </p:nvSpPr>
        <p:spPr>
          <a:xfrm>
            <a:off x="777875" y="4776788"/>
            <a:ext cx="6218238" cy="4435475"/>
          </a:xfrm>
          <a:noFill/>
          <a:ln/>
        </p:spPr>
        <p:txBody>
          <a:bodyPr wrap="none" anchor="ctr"/>
          <a:lstStyle/>
          <a:p>
            <a:r>
              <a:rPr lang="en-US" sz="1200" kern="1200" baseline="0" dirty="0" smtClean="0">
                <a:solidFill>
                  <a:srgbClr val="000000"/>
                </a:solidFill>
                <a:latin typeface="Times New Roman" charset="0"/>
                <a:ea typeface="ＭＳ Ｐゴシック" charset="-128"/>
                <a:cs typeface="ＭＳ Ｐゴシック" charset="-128"/>
              </a:rPr>
              <a:t>Many words have multiple meanings. Several ambiguous terms with common usage can lead to a very frustrating search. </a:t>
            </a:r>
          </a:p>
          <a:p>
            <a:endParaRPr lang="en-US" sz="1200" kern="1200" baseline="0" dirty="0" smtClean="0">
              <a:solidFill>
                <a:srgbClr val="000000"/>
              </a:solidFill>
              <a:latin typeface="Times New Roman" charset="0"/>
              <a:ea typeface="ＭＳ Ｐゴシック" charset="-128"/>
              <a:cs typeface="ＭＳ Ｐゴシック" charset="-128"/>
            </a:endParaRPr>
          </a:p>
          <a:p>
            <a:endParaRPr lang="en-US" sz="1200" kern="1200" baseline="0" dirty="0" smtClean="0">
              <a:solidFill>
                <a:srgbClr val="000000"/>
              </a:solidFill>
              <a:latin typeface="Times New Roman" charset="0"/>
              <a:ea typeface="ＭＳ Ｐゴシック" charset="-128"/>
              <a:cs typeface="ＭＳ Ｐゴシック" charset="-128"/>
            </a:endParaRPr>
          </a:p>
          <a:p>
            <a:r>
              <a:rPr lang="en-US" sz="1200" kern="1200" baseline="0" dirty="0" smtClean="0">
                <a:solidFill>
                  <a:srgbClr val="000000"/>
                </a:solidFill>
                <a:latin typeface="Times New Roman" charset="0"/>
                <a:ea typeface="ＭＳ Ｐゴシック" charset="-128"/>
                <a:cs typeface="ＭＳ Ｐゴシック" charset="-128"/>
              </a:rPr>
              <a:t>Sanderson [9] reports that anywhere between roughly 7% and 23% of the queries frequently occurring in the logs of two search engines are ambiguous, with the average length of ambiguous queries being close to one.</a:t>
            </a:r>
            <a:r>
              <a:rPr lang="en-US" i="1" dirty="0" smtClean="0"/>
              <a:t> </a:t>
            </a:r>
          </a:p>
          <a:p>
            <a:r>
              <a:rPr lang="en-US" i="1" dirty="0" smtClean="0"/>
              <a:t>http://</a:t>
            </a:r>
            <a:r>
              <a:rPr lang="en-US" i="1" dirty="0" err="1" smtClean="0"/>
              <a:t>www.cs.utexas.edu/~ml/papers/beyond</a:t>
            </a:r>
            <a:r>
              <a:rPr lang="en-US" b="1" i="1" dirty="0" err="1" smtClean="0"/>
              <a:t>Search</a:t>
            </a:r>
            <a:r>
              <a:rPr lang="en-US" i="1" dirty="0" err="1" smtClean="0"/>
              <a:t>.pdf</a:t>
            </a:r>
            <a:endParaRPr lang="en-US" i="1" dirty="0" smtClean="0"/>
          </a:p>
          <a:p>
            <a:r>
              <a:rPr lang="en-US" dirty="0" smtClean="0"/>
              <a:t>http://</a:t>
            </a:r>
            <a:r>
              <a:rPr lang="en-US" dirty="0" err="1" smtClean="0"/>
              <a:t>muse.dillfrog.com/ambiguous_words.php</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Ontologies</a:t>
            </a:r>
            <a:r>
              <a:rPr lang="en-US" dirty="0" smtClean="0"/>
              <a:t> are more than just shared vocabularies.</a:t>
            </a:r>
            <a:r>
              <a:rPr lang="en-US" baseline="0" dirty="0" smtClean="0"/>
              <a:t> They also describe relationships between entities.</a:t>
            </a:r>
          </a:p>
          <a:p>
            <a:endParaRPr lang="en-US" baseline="0" dirty="0" smtClean="0"/>
          </a:p>
          <a:p>
            <a:r>
              <a:rPr lang="en-US" dirty="0" smtClean="0"/>
              <a:t>If my ontology included the term “clothing” for example, then it might also indicate</a:t>
            </a:r>
            <a:r>
              <a:rPr lang="en-US" baseline="0" dirty="0" smtClean="0"/>
              <a:t> that the terms “apparel” and “garments” can be used interchangeably, that “fashion” is a related term, and that clothing has many narrower terms including aprons, caftans, garters, lapels, etc. </a:t>
            </a:r>
            <a:endParaRPr lang="en-US" dirty="0" smtClean="0"/>
          </a:p>
          <a:p>
            <a:endParaRPr lang="en-US" dirty="0" smtClean="0"/>
          </a:p>
          <a:p>
            <a:r>
              <a:rPr lang="en-US" dirty="0" smtClean="0"/>
              <a:t>By</a:t>
            </a:r>
            <a:r>
              <a:rPr lang="en-US" baseline="0" dirty="0" smtClean="0"/>
              <a:t> leveraging this kind of rich data model, we will be able to ask questions like “show me all of the references to clothing that appeared in London newspapers in May 1905”. </a:t>
            </a:r>
            <a:endParaRPr lang="en-US" dirty="0" smtClean="0"/>
          </a:p>
          <a:p>
            <a:endParaRPr lang="en-US" dirty="0" smtClean="0"/>
          </a:p>
          <a:p>
            <a:endParaRPr lang="en-US" dirty="0" smtClean="0"/>
          </a:p>
          <a:p>
            <a:endParaRPr lang="en-US" dirty="0" smtClean="0"/>
          </a:p>
          <a:p>
            <a:endParaRPr lang="en-US" dirty="0" smtClean="0"/>
          </a:p>
          <a:p>
            <a:r>
              <a:rPr lang="en-US" dirty="0" smtClean="0"/>
              <a:t>http://id.loc.gov/authorities/subjects/sh85027160.html</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p:sp>
      <p:sp>
        <p:nvSpPr>
          <p:cNvPr id="87043" name="Notes Placeholder 2"/>
          <p:cNvSpPr>
            <a:spLocks noGrp="1"/>
          </p:cNvSpPr>
          <p:nvPr>
            <p:ph type="body" idx="1"/>
          </p:nvPr>
        </p:nvSpPr>
        <p:spPr>
          <a:noFill/>
          <a:ln/>
        </p:spPr>
        <p:txBody>
          <a:bodyPr/>
          <a:lstStyle/>
          <a:p>
            <a:r>
              <a:rPr lang="en-US" dirty="0" smtClean="0"/>
              <a:t>So</a:t>
            </a:r>
            <a:r>
              <a:rPr lang="en-US" baseline="0" dirty="0" smtClean="0"/>
              <a:t> we’ve seen how RDF allows us to publish structured data on the web, and how </a:t>
            </a:r>
            <a:r>
              <a:rPr lang="en-US" baseline="0" dirty="0" err="1" smtClean="0"/>
              <a:t>ontologies</a:t>
            </a:r>
            <a:r>
              <a:rPr lang="en-US" baseline="0" dirty="0" smtClean="0"/>
              <a:t> provide a rich vocabulary to describe entities and their relationships.</a:t>
            </a:r>
          </a:p>
          <a:p>
            <a:endParaRPr lang="en-US" baseline="0" dirty="0" smtClean="0"/>
          </a:p>
          <a:p>
            <a:r>
              <a:rPr lang="en-US" baseline="0" dirty="0" smtClean="0"/>
              <a:t>Now we have a bunch of organizations that are publishing RDF data sets. </a:t>
            </a:r>
          </a:p>
          <a:p>
            <a:endParaRPr lang="en-US" baseline="0" dirty="0" smtClean="0"/>
          </a:p>
          <a:p>
            <a:r>
              <a:rPr lang="en-US" baseline="0" dirty="0" smtClean="0"/>
              <a:t>The final step in the linked data vision is to link these data stores together in as many ways as possible. </a:t>
            </a:r>
            <a:endParaRPr lang="en-US" dirty="0" smtClean="0"/>
          </a:p>
        </p:txBody>
      </p:sp>
      <p:sp>
        <p:nvSpPr>
          <p:cNvPr id="87044" name="Slide Number Placeholder 3"/>
          <p:cNvSpPr>
            <a:spLocks noGrp="1"/>
          </p:cNvSpPr>
          <p:nvPr>
            <p:ph type="sldNum" sz="quarter"/>
          </p:nvPr>
        </p:nvSpPr>
        <p:spPr>
          <a:noFill/>
        </p:spPr>
        <p:txBody>
          <a:bodyPr/>
          <a:lstStyle/>
          <a:p>
            <a:fld id="{9A0EE45C-F442-C84D-82B3-E20350FF0D40}"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p:sp>
      <p:sp>
        <p:nvSpPr>
          <p:cNvPr id="97283" name="Notes Placeholder 2"/>
          <p:cNvSpPr>
            <a:spLocks noGrp="1"/>
          </p:cNvSpPr>
          <p:nvPr>
            <p:ph type="body" idx="1"/>
          </p:nvPr>
        </p:nvSpPr>
        <p:spPr>
          <a:noFill/>
          <a:ln/>
        </p:spPr>
        <p:txBody>
          <a:bodyPr/>
          <a:lstStyle/>
          <a:p>
            <a:r>
              <a:rPr lang="en-US" baseline="0" dirty="0" smtClean="0"/>
              <a:t>The last step is to link all of that data together in as many ways as possible. </a:t>
            </a:r>
            <a:endParaRPr lang="en-US" dirty="0" smtClean="0"/>
          </a:p>
          <a:p>
            <a:endParaRPr lang="en-US" dirty="0" smtClean="0"/>
          </a:p>
          <a:p>
            <a:r>
              <a:rPr lang="en-US" dirty="0" smtClean="0"/>
              <a:t>One of the challenges is finding relevant RDF links from many different sources. You especially want to be connected with major linking hubs. </a:t>
            </a:r>
          </a:p>
          <a:p>
            <a:endParaRPr lang="en-US" dirty="0" smtClean="0"/>
          </a:p>
          <a:p>
            <a:endParaRPr lang="en-US" dirty="0" smtClean="0"/>
          </a:p>
        </p:txBody>
      </p:sp>
      <p:sp>
        <p:nvSpPr>
          <p:cNvPr id="97284" name="Slide Number Placeholder 3"/>
          <p:cNvSpPr>
            <a:spLocks noGrp="1"/>
          </p:cNvSpPr>
          <p:nvPr>
            <p:ph type="sldNum" sz="quarter"/>
          </p:nvPr>
        </p:nvSpPr>
        <p:spPr>
          <a:noFill/>
        </p:spPr>
        <p:txBody>
          <a:bodyPr/>
          <a:lstStyle/>
          <a:p>
            <a:fld id="{7E624B71-7510-8C45-A8D8-901E8FE3C470}" type="slidenum">
              <a:rPr lang="en-CA" smtClean="0"/>
              <a:pPr/>
              <a:t>22</a:t>
            </a:fld>
            <a:endParaRPr lang="en-C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p:sp>
      <p:sp>
        <p:nvSpPr>
          <p:cNvPr id="91139" name="Notes Placeholder 2"/>
          <p:cNvSpPr>
            <a:spLocks noGrp="1"/>
          </p:cNvSpPr>
          <p:nvPr>
            <p:ph type="body" idx="1"/>
          </p:nvPr>
        </p:nvSpPr>
        <p:spPr>
          <a:noFill/>
          <a:ln/>
        </p:spPr>
        <p:txBody>
          <a:bodyPr/>
          <a:lstStyle/>
          <a:p>
            <a:r>
              <a:rPr lang="en-US" dirty="0" smtClean="0"/>
              <a:t>This is a graphical representation of the linked data cloud. Every circle represents</a:t>
            </a:r>
            <a:r>
              <a:rPr lang="en-US" baseline="0" dirty="0" smtClean="0"/>
              <a:t> the RDF data set that has been exposed by a specific organization. </a:t>
            </a:r>
          </a:p>
          <a:p>
            <a:endParaRPr lang="en-US" baseline="0" dirty="0" smtClean="0"/>
          </a:p>
          <a:p>
            <a:r>
              <a:rPr lang="en-US" baseline="0" dirty="0" smtClean="0"/>
              <a:t>The lines shows how those datasets have been linked together. </a:t>
            </a:r>
          </a:p>
          <a:p>
            <a:endParaRPr lang="en-US" baseline="0" dirty="0" smtClean="0"/>
          </a:p>
          <a:p>
            <a:r>
              <a:rPr lang="en-US" baseline="0" dirty="0" smtClean="0"/>
              <a:t>Some of the circles have a lot of inbound and outbound links, and we refer to those nodes as linking hubs. </a:t>
            </a:r>
            <a:endParaRPr lang="en-US" dirty="0" smtClean="0"/>
          </a:p>
          <a:p>
            <a:endParaRPr lang="en-US" dirty="0" smtClean="0"/>
          </a:p>
          <a:p>
            <a:endParaRPr lang="en-US" dirty="0" smtClean="0"/>
          </a:p>
        </p:txBody>
      </p:sp>
      <p:sp>
        <p:nvSpPr>
          <p:cNvPr id="91140" name="Slide Number Placeholder 3"/>
          <p:cNvSpPr>
            <a:spLocks noGrp="1"/>
          </p:cNvSpPr>
          <p:nvPr>
            <p:ph type="sldNum" sz="quarter"/>
          </p:nvPr>
        </p:nvSpPr>
        <p:spPr>
          <a:noFill/>
        </p:spPr>
        <p:txBody>
          <a:bodyPr/>
          <a:lstStyle/>
          <a:p>
            <a:fld id="{226EAE50-3D28-DE48-8DF2-CAAE91BC08F9}"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p:sp>
      <p:sp>
        <p:nvSpPr>
          <p:cNvPr id="41987" name="Notes Placeholder 2"/>
          <p:cNvSpPr>
            <a:spLocks noGrp="1"/>
          </p:cNvSpPr>
          <p:nvPr>
            <p:ph type="body" idx="1"/>
          </p:nvPr>
        </p:nvSpPr>
        <p:spPr>
          <a:noFill/>
          <a:ln/>
        </p:spPr>
        <p:txBody>
          <a:bodyPr/>
          <a:lstStyle/>
          <a:p>
            <a:r>
              <a:rPr lang="en-US" dirty="0" smtClean="0"/>
              <a:t>Computers use the web as much as people do. </a:t>
            </a:r>
          </a:p>
          <a:p>
            <a:endParaRPr lang="en-US" dirty="0" smtClean="0"/>
          </a:p>
          <a:p>
            <a:r>
              <a:rPr lang="en-US" dirty="0" smtClean="0"/>
              <a:t>Computers</a:t>
            </a:r>
            <a:r>
              <a:rPr lang="en-US" baseline="0" dirty="0" smtClean="0"/>
              <a:t> have a disadvantage because they are human-language impaired. The semantic web is like an accessibility measure for computers. </a:t>
            </a:r>
          </a:p>
          <a:p>
            <a:endParaRPr lang="en-US" dirty="0" smtClean="0"/>
          </a:p>
          <a:p>
            <a:r>
              <a:rPr lang="en-US" dirty="0" smtClean="0"/>
              <a:t>When the web i</a:t>
            </a:r>
            <a:r>
              <a:rPr lang="en-US" baseline="0" dirty="0" smtClean="0"/>
              <a:t>s composed of highly structured  interlinked data </a:t>
            </a:r>
            <a:r>
              <a:rPr lang="en-US" dirty="0" smtClean="0"/>
              <a:t>then computers will be able to do a lot more filtering, grouping, and reasoning. </a:t>
            </a:r>
          </a:p>
          <a:p>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endParaRPr lang="en-US" dirty="0" smtClean="0"/>
          </a:p>
        </p:txBody>
      </p:sp>
      <p:sp>
        <p:nvSpPr>
          <p:cNvPr id="41988" name="Slide Number Placeholder 3"/>
          <p:cNvSpPr>
            <a:spLocks noGrp="1"/>
          </p:cNvSpPr>
          <p:nvPr>
            <p:ph type="sldNum" sz="quarter"/>
          </p:nvPr>
        </p:nvSpPr>
        <p:spPr>
          <a:noFill/>
        </p:spPr>
        <p:txBody>
          <a:bodyPr/>
          <a:lstStyle/>
          <a:p>
            <a:fld id="{65872C79-EA44-0E4A-988E-F748B2AB306A}" type="slidenum">
              <a:rPr lang="en-CA" smtClean="0"/>
              <a:pPr/>
              <a:t>24</a:t>
            </a:fld>
            <a:endParaRPr lang="en-C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Wrap up</a:t>
            </a:r>
            <a:r>
              <a:rPr lang="en-US" baseline="0" dirty="0" smtClean="0"/>
              <a:t> by taking about why linked data is a particularly good match for the humanities. </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semantic</a:t>
            </a:r>
            <a:r>
              <a:rPr lang="en-US" baseline="0" dirty="0" smtClean="0"/>
              <a:t> web vision is specifically concerned with allowing computers to negotiate human language. </a:t>
            </a:r>
          </a:p>
          <a:p>
            <a:endParaRPr lang="en-US" baseline="0" dirty="0" smtClean="0"/>
          </a:p>
          <a:p>
            <a:r>
              <a:rPr lang="en-US" baseline="0" dirty="0" smtClean="0"/>
              <a:t>This framework holds huge promise for vastly more sophisticated search and analysis tools. </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Provides</a:t>
            </a:r>
            <a:r>
              <a:rPr lang="en-US" baseline="0" dirty="0" smtClean="0"/>
              <a:t> common global standards. </a:t>
            </a:r>
          </a:p>
          <a:p>
            <a:endParaRPr lang="en-US" baseline="0" dirty="0" smtClean="0"/>
          </a:p>
          <a:p>
            <a:r>
              <a:rPr lang="en-US" baseline="0" dirty="0" smtClean="0"/>
              <a:t>Cross sector adoption.</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Linked data is designed</a:t>
            </a:r>
            <a:r>
              <a:rPr lang="en-US" dirty="0" smtClean="0"/>
              <a:t> for sharing and reuse. </a:t>
            </a:r>
          </a:p>
          <a:p>
            <a:endParaRPr lang="en-US" dirty="0" smtClean="0"/>
          </a:p>
          <a:p>
            <a:r>
              <a:rPr lang="en-US" baseline="0" dirty="0" smtClean="0"/>
              <a:t>Assumes that you will want to incorporate data from external sources, and that you will expose your data for other people to use</a:t>
            </a:r>
          </a:p>
          <a:p>
            <a:endParaRPr lang="en-US" baseline="0" dirty="0" smtClean="0"/>
          </a:p>
          <a:p>
            <a:r>
              <a:rPr lang="en-US" dirty="0" smtClean="0"/>
              <a:t>Linked</a:t>
            </a:r>
            <a:r>
              <a:rPr lang="en-US" baseline="0" dirty="0" smtClean="0"/>
              <a:t> data vision does not just accommodate collaboration, it requires collaboration. </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Forces</a:t>
            </a:r>
            <a:r>
              <a:rPr lang="en-US" baseline="0" dirty="0" smtClean="0"/>
              <a:t> us to formally define our terms, so makes the problem of language explicit </a:t>
            </a:r>
          </a:p>
          <a:p>
            <a:endParaRPr lang="en-US" baseline="0" dirty="0" smtClean="0"/>
          </a:p>
          <a:p>
            <a:r>
              <a:rPr lang="en-US" baseline="0" dirty="0" smtClean="0"/>
              <a:t>Provides a model that allows projects to explore terminology, and come to a common understanding. </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p:spPr>
        <p:txBody>
          <a:bodyPr/>
          <a:lstStyle/>
          <a:p>
            <a:fld id="{89E01FD9-A663-A043-80B4-CBC43DFE3A6B}" type="slidenum">
              <a:rPr lang="en-CA"/>
              <a:pPr/>
              <a:t>3</a:t>
            </a:fld>
            <a:endParaRPr lang="en-CA"/>
          </a:p>
        </p:txBody>
      </p:sp>
      <p:sp>
        <p:nvSpPr>
          <p:cNvPr id="29699"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29700" name="Text Box 2"/>
          <p:cNvSpPr>
            <a:spLocks noGrp="1" noChangeArrowheads="1"/>
          </p:cNvSpPr>
          <p:nvPr>
            <p:ph type="body" idx="1"/>
          </p:nvPr>
        </p:nvSpPr>
        <p:spPr>
          <a:xfrm>
            <a:off x="777875" y="4776788"/>
            <a:ext cx="6218238" cy="4435475"/>
          </a:xfrm>
          <a:noFill/>
          <a:ln/>
        </p:spPr>
        <p:txBody>
          <a:bodyPr wrap="none" anchor="ctr"/>
          <a:lstStyle/>
          <a:p>
            <a:r>
              <a:rPr lang="en-US" dirty="0" smtClean="0"/>
              <a:t>Google can’t tell me whether these</a:t>
            </a:r>
            <a:r>
              <a:rPr lang="en-US" baseline="0" dirty="0" smtClean="0"/>
              <a:t> 5 web pages for Lisa Goddard represent one person, five different people, or somewhere in between. </a:t>
            </a:r>
          </a:p>
          <a:p>
            <a:endParaRPr lang="en-US" baseline="0" dirty="0" smtClean="0"/>
          </a:p>
          <a:p>
            <a:r>
              <a:rPr lang="en-US" baseline="0" dirty="0" smtClean="0"/>
              <a:t>Things are much worse when it comes to Asian names. In Korea 50% of the population share the same three last names. </a:t>
            </a:r>
          </a:p>
          <a:p>
            <a:endParaRPr lang="en-US" baseline="0" dirty="0" smtClean="0"/>
          </a:p>
          <a:p>
            <a:r>
              <a:rPr lang="en-US" baseline="0" dirty="0" smtClean="0"/>
              <a:t>Good luck finding a specific Kim Lee on the internet. </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just big data, but big text data,</a:t>
            </a:r>
            <a:r>
              <a:rPr lang="en-US" baseline="0" dirty="0" smtClean="0"/>
              <a:t> which is different from numerical data. </a:t>
            </a:r>
          </a:p>
          <a:p>
            <a:endParaRPr lang="en-US" baseline="0" dirty="0" smtClean="0"/>
          </a:p>
          <a:p>
            <a:r>
              <a:rPr lang="en-US" baseline="0" dirty="0" smtClean="0"/>
              <a:t>It can’t easily be represented in relational databases or SPSS.</a:t>
            </a:r>
            <a:endParaRPr lang="en-US" dirty="0" smtClean="0"/>
          </a:p>
          <a:p>
            <a:endParaRPr lang="en-US" dirty="0" smtClean="0"/>
          </a:p>
          <a:p>
            <a:r>
              <a:rPr lang="en-US" dirty="0" smtClean="0"/>
              <a:t>Big text</a:t>
            </a:r>
            <a:r>
              <a:rPr lang="en-US" baseline="0" dirty="0" smtClean="0"/>
              <a:t> data requires a container that is flexible enough to capture large amounts of heterogeneous information. </a:t>
            </a:r>
          </a:p>
          <a:p>
            <a:endParaRPr lang="en-US" baseline="0" dirty="0" smtClean="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the name</a:t>
            </a:r>
            <a:r>
              <a:rPr lang="en-US" baseline="0" dirty="0" smtClean="0"/>
              <a:t> implies l</a:t>
            </a:r>
            <a:r>
              <a:rPr lang="en-US" dirty="0" smtClean="0"/>
              <a:t>inked</a:t>
            </a:r>
            <a:r>
              <a:rPr lang="en-US" baseline="0" dirty="0" smtClean="0"/>
              <a:t> data is largely about modeling the relationships between people, places, things, concepts. </a:t>
            </a:r>
          </a:p>
          <a:p>
            <a:endParaRPr lang="en-US" baseline="0" dirty="0" smtClean="0"/>
          </a:p>
          <a:p>
            <a:r>
              <a:rPr lang="en-US" baseline="0" dirty="0" smtClean="0"/>
              <a:t>Relationships and connections are also the theme of a great deal of investigation in the humanities. </a:t>
            </a:r>
          </a:p>
          <a:p>
            <a:endParaRPr lang="en-US" baseline="0" dirty="0" smtClean="0"/>
          </a:p>
          <a:p>
            <a:r>
              <a:rPr lang="en-US" dirty="0" smtClean="0"/>
              <a:t>Because RDF</a:t>
            </a:r>
            <a:r>
              <a:rPr lang="en-US" baseline="0" dirty="0" smtClean="0"/>
              <a:t> is a very </a:t>
            </a:r>
            <a:r>
              <a:rPr lang="en-US" baseline="0" dirty="0" err="1" smtClean="0"/>
              <a:t>graphable</a:t>
            </a:r>
            <a:r>
              <a:rPr lang="en-US" baseline="0" dirty="0" smtClean="0"/>
              <a:t> language</a:t>
            </a:r>
            <a:r>
              <a:rPr lang="en-US" dirty="0" smtClean="0"/>
              <a:t> linked data is</a:t>
            </a:r>
            <a:r>
              <a:rPr lang="en-US" baseline="0" dirty="0" smtClean="0"/>
              <a:t> also natural match for visualization. </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Another aspect of humanities</a:t>
            </a:r>
            <a:r>
              <a:rPr lang="en-US" baseline="0" dirty="0" smtClean="0"/>
              <a:t> research is that things don’t fit neatly into a single category.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smtClean="0"/>
              <a:t>Linked data a</a:t>
            </a:r>
            <a:r>
              <a:rPr lang="en-US" dirty="0" smtClean="0"/>
              <a:t>llows you to put things</a:t>
            </a:r>
            <a:r>
              <a:rPr lang="en-US" baseline="0" dirty="0" smtClean="0"/>
              <a:t> in multiple categories, ascribe multiple characteristics, and create multiple annotations.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smtClean="0"/>
              <a:t>Like stand-off markup it allows us to layer many different interpretations over an entity. </a:t>
            </a:r>
            <a:endParaRPr lang="en-US" dirty="0" smtClean="0"/>
          </a:p>
          <a:p>
            <a:endParaRPr lang="en-US" dirty="0" smtClean="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intellectual exercise. Will force us look</a:t>
            </a:r>
            <a:r>
              <a:rPr lang="en-US" baseline="0" dirty="0" smtClean="0"/>
              <a:t> at our sources, our terms, and our theoretical frameworks through a different lens. </a:t>
            </a:r>
          </a:p>
          <a:p>
            <a:endParaRPr lang="en-US" baseline="0" dirty="0" smtClean="0"/>
          </a:p>
          <a:p>
            <a:r>
              <a:rPr lang="en-US" baseline="0" dirty="0" smtClean="0"/>
              <a:t>As we engage with our subject matter in this way, we will undoubtedly discover new perspectives.</a:t>
            </a:r>
            <a:endParaRPr lang="en-US" dirty="0" smtClean="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33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all references to water in a specific poem.</a:t>
            </a:r>
            <a:r>
              <a:rPr lang="en-US" baseline="0" dirty="0" smtClean="0"/>
              <a:t> </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Finding stuff where Steve</a:t>
            </a:r>
            <a:r>
              <a:rPr lang="en-US" baseline="0" dirty="0" smtClean="0"/>
              <a:t> Jobs is the author rather than the subject.</a:t>
            </a:r>
            <a:endParaRPr lang="en-US" dirty="0"/>
          </a:p>
        </p:txBody>
      </p:sp>
      <p:sp>
        <p:nvSpPr>
          <p:cNvPr id="4" name="Slide Number Placeholder 3"/>
          <p:cNvSpPr>
            <a:spLocks noGrp="1"/>
          </p:cNvSpPr>
          <p:nvPr>
            <p:ph type="sldNum" idx="10"/>
          </p:nvPr>
        </p:nvSpPr>
        <p:spPr/>
        <p:txBody>
          <a:bodyPr/>
          <a:lstStyle/>
          <a:p>
            <a:pPr>
              <a:defRPr/>
            </a:pPr>
            <a:fld id="{6B6BCA5F-FA04-5147-8131-65165CA75A45}" type="slidenum">
              <a:rPr lang="en-CA" smtClean="0"/>
              <a:pPr>
                <a:defRPr/>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p:spPr>
        <p:txBody>
          <a:bodyPr/>
          <a:lstStyle/>
          <a:p>
            <a:fld id="{082213BD-D0F9-4048-8234-CB96446CED95}" type="slidenum">
              <a:rPr lang="en-CA"/>
              <a:pPr/>
              <a:t>6</a:t>
            </a:fld>
            <a:endParaRPr lang="en-CA"/>
          </a:p>
        </p:txBody>
      </p:sp>
      <p:sp>
        <p:nvSpPr>
          <p:cNvPr id="31747"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31748" name="Text Box 2"/>
          <p:cNvSpPr>
            <a:spLocks noGrp="1" noChangeArrowheads="1"/>
          </p:cNvSpPr>
          <p:nvPr>
            <p:ph type="body" idx="1"/>
          </p:nvPr>
        </p:nvSpPr>
        <p:spPr>
          <a:xfrm>
            <a:off x="777875" y="4776788"/>
            <a:ext cx="6218238" cy="4435475"/>
          </a:xfrm>
          <a:noFill/>
          <a:ln/>
        </p:spPr>
        <p:txBody>
          <a:bodyPr wrap="none" anchor="ctr"/>
          <a:lstStyle/>
          <a:p>
            <a:r>
              <a:rPr lang="en-US" dirty="0" smtClean="0"/>
              <a:t>Making</a:t>
            </a:r>
            <a:r>
              <a:rPr lang="en-US" baseline="0" dirty="0" smtClean="0"/>
              <a:t> comparisons between things with different labels/same labels. </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p:spPr>
        <p:txBody>
          <a:bodyPr/>
          <a:lstStyle/>
          <a:p>
            <a:fld id="{7E8F8D11-766D-B747-8880-B0F0D196272F}" type="slidenum">
              <a:rPr lang="en-CA"/>
              <a:pPr/>
              <a:t>7</a:t>
            </a:fld>
            <a:endParaRPr lang="en-CA"/>
          </a:p>
        </p:txBody>
      </p:sp>
      <p:sp>
        <p:nvSpPr>
          <p:cNvPr id="25603"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25604" name="Text Box 2"/>
          <p:cNvSpPr>
            <a:spLocks noGrp="1" noChangeArrowheads="1"/>
          </p:cNvSpPr>
          <p:nvPr>
            <p:ph type="body" idx="1"/>
          </p:nvPr>
        </p:nvSpPr>
        <p:spPr>
          <a:xfrm>
            <a:off x="777875" y="4776788"/>
            <a:ext cx="6218238" cy="4435475"/>
          </a:xfrm>
          <a:noFill/>
          <a:ln/>
        </p:spPr>
        <p:txBody>
          <a:bodyPr wrap="none" anchor="ctr"/>
          <a:lstStyle/>
          <a:p>
            <a:r>
              <a:rPr lang="en-US" dirty="0" smtClean="0"/>
              <a:t>Many</a:t>
            </a:r>
            <a:r>
              <a:rPr lang="en-US" baseline="0" dirty="0" smtClean="0"/>
              <a:t> databases on the deep web are not indexed in Google. </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p:sp>
      <p:sp>
        <p:nvSpPr>
          <p:cNvPr id="30723" name="Notes Placeholder 2"/>
          <p:cNvSpPr>
            <a:spLocks noGrp="1"/>
          </p:cNvSpPr>
          <p:nvPr>
            <p:ph type="body" idx="1"/>
          </p:nvPr>
        </p:nvSpPr>
        <p:spPr>
          <a:ln/>
        </p:spPr>
        <p:txBody>
          <a:bodyPr/>
          <a:lstStyle/>
          <a:p>
            <a:pPr>
              <a:lnSpc>
                <a:spcPct val="93000"/>
              </a:lnSpc>
              <a:spcBef>
                <a:spcPct val="0"/>
              </a:spcBef>
              <a:spcAft>
                <a:spcPts val="1425"/>
              </a:spcAft>
              <a:defRPr/>
            </a:pPr>
            <a:r>
              <a:rPr lang="en-US" kern="0" dirty="0" smtClean="0"/>
              <a:t>Current web search engines operate on string matching. They have no way to extract meaning from unstructured masses of textual data.</a:t>
            </a:r>
          </a:p>
          <a:p>
            <a:pPr>
              <a:lnSpc>
                <a:spcPct val="93000"/>
              </a:lnSpc>
              <a:spcBef>
                <a:spcPct val="0"/>
              </a:spcBef>
              <a:spcAft>
                <a:spcPts val="1425"/>
              </a:spcAft>
              <a:defRPr/>
            </a:pPr>
            <a:endParaRPr lang="en-US" kern="0" dirty="0" smtClean="0"/>
          </a:p>
          <a:p>
            <a:pPr marL="0" marR="0" indent="0" algn="l" defTabSz="449263" rtl="0" eaLnBrk="0" fontAlgn="base" latinLnBrk="0" hangingPunct="0">
              <a:lnSpc>
                <a:spcPct val="93000"/>
              </a:lnSpc>
              <a:spcBef>
                <a:spcPct val="0"/>
              </a:spcBef>
              <a:spcAft>
                <a:spcPts val="1425"/>
              </a:spcAft>
              <a:buClr>
                <a:srgbClr val="000000"/>
              </a:buClr>
              <a:buSzPct val="100000"/>
              <a:buFont typeface="Times New Roman" charset="0"/>
              <a:buNone/>
              <a:tabLst/>
              <a:defRPr/>
            </a:pPr>
            <a:r>
              <a:rPr lang="en-US" dirty="0" smtClean="0"/>
              <a:t>Web of documents. Doesn’t organize, group, filter, or try to make sense of results in any way.</a:t>
            </a:r>
          </a:p>
          <a:p>
            <a:pPr>
              <a:lnSpc>
                <a:spcPct val="93000"/>
              </a:lnSpc>
              <a:spcBef>
                <a:spcPct val="0"/>
              </a:spcBef>
              <a:spcAft>
                <a:spcPts val="1425"/>
              </a:spcAft>
              <a:defRPr/>
            </a:pPr>
            <a:endParaRPr lang="en-US" dirty="0" smtClean="0"/>
          </a:p>
          <a:p>
            <a:pPr>
              <a:defRPr/>
            </a:pPr>
            <a:endParaRPr lang="en-US" dirty="0" smtClean="0"/>
          </a:p>
          <a:p>
            <a:pPr>
              <a:defRPr/>
            </a:pPr>
            <a:r>
              <a:rPr lang="en-US" dirty="0" smtClean="0"/>
              <a:t>http://semanticweb.com/happy-birthday-wikipedia-but-dbpedia-has-reason-to-celebrate-too_b17320</a:t>
            </a:r>
          </a:p>
        </p:txBody>
      </p:sp>
      <p:sp>
        <p:nvSpPr>
          <p:cNvPr id="33796" name="Slide Number Placeholder 3"/>
          <p:cNvSpPr>
            <a:spLocks noGrp="1"/>
          </p:cNvSpPr>
          <p:nvPr>
            <p:ph type="sldNum" sz="quarter"/>
          </p:nvPr>
        </p:nvSpPr>
        <p:spPr>
          <a:noFill/>
        </p:spPr>
        <p:txBody>
          <a:bodyPr/>
          <a:lstStyle/>
          <a:p>
            <a:fld id="{431EEAED-4EF8-AC4E-871B-73DCB8DED18B}" type="slidenum">
              <a:rPr lang="en-CA" smtClean="0"/>
              <a:pPr/>
              <a:t>8</a:t>
            </a:fld>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
          <p:cNvSpPr>
            <a:spLocks noGrp="1" noChangeArrowheads="1"/>
          </p:cNvSpPr>
          <p:nvPr>
            <p:ph type="sldNum" sz="quarter"/>
          </p:nvPr>
        </p:nvSpPr>
        <p:spPr>
          <a:noFill/>
        </p:spPr>
        <p:txBody>
          <a:bodyPr/>
          <a:lstStyle/>
          <a:p>
            <a:fld id="{D57A70B6-F905-BA4C-A519-026B0CAEAEA3}" type="slidenum">
              <a:rPr lang="en-CA"/>
              <a:pPr/>
              <a:t>9</a:t>
            </a:fld>
            <a:endParaRPr lang="en-CA"/>
          </a:p>
        </p:txBody>
      </p:sp>
      <p:sp>
        <p:nvSpPr>
          <p:cNvPr id="35843" name="Text Box 1"/>
          <p:cNvSpPr>
            <a:spLocks noGrp="1" noRot="1" noChangeAspect="1" noChangeArrowheads="1"/>
          </p:cNvSpPr>
          <p:nvPr>
            <p:ph type="sldImg"/>
          </p:nvPr>
        </p:nvSpPr>
        <p:spPr>
          <a:xfrm>
            <a:off x="1371600" y="763588"/>
            <a:ext cx="5029200" cy="3771900"/>
          </a:xfrm>
          <a:solidFill>
            <a:srgbClr val="FFFFFF"/>
          </a:solidFill>
          <a:ln>
            <a:solidFill>
              <a:srgbClr val="000000"/>
            </a:solidFill>
            <a:miter lim="800000"/>
          </a:ln>
        </p:spPr>
      </p:sp>
      <p:sp>
        <p:nvSpPr>
          <p:cNvPr id="35844" name="Text Box 2"/>
          <p:cNvSpPr>
            <a:spLocks noGrp="1" noChangeArrowheads="1"/>
          </p:cNvSpPr>
          <p:nvPr>
            <p:ph type="body" idx="1"/>
          </p:nvPr>
        </p:nvSpPr>
        <p:spPr>
          <a:xfrm>
            <a:off x="777875" y="4776788"/>
            <a:ext cx="6218238" cy="4435475"/>
          </a:xfrm>
          <a:noFill/>
          <a:ln/>
        </p:spPr>
        <p:txBody>
          <a:bodyPr wrap="none" anchor="ctr"/>
          <a:lstStyle/>
          <a:p>
            <a:r>
              <a:rPr lang="en-US" dirty="0" smtClean="0"/>
              <a:t>We already have tools that are better at handling complex queries like the previous example.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CA"/>
          </a:p>
        </p:txBody>
      </p:sp>
      <p:sp>
        <p:nvSpPr>
          <p:cNvPr id="5" name="Rectangle 4"/>
          <p:cNvSpPr>
            <a:spLocks noGrp="1" noChangeArrowheads="1"/>
          </p:cNvSpPr>
          <p:nvPr>
            <p:ph type="ftr" idx="11"/>
          </p:nvPr>
        </p:nvSpPr>
        <p:spPr>
          <a:ln/>
        </p:spPr>
        <p:txBody>
          <a:bodyPr/>
          <a:lstStyle>
            <a:lvl1pPr>
              <a:defRPr/>
            </a:lvl1pPr>
          </a:lstStyle>
          <a:p>
            <a:pPr>
              <a:defRPr/>
            </a:pPr>
            <a:endParaRPr lang="en-CA"/>
          </a:p>
        </p:txBody>
      </p:sp>
      <p:sp>
        <p:nvSpPr>
          <p:cNvPr id="6" name="Rectangle 5"/>
          <p:cNvSpPr>
            <a:spLocks noGrp="1" noChangeArrowheads="1"/>
          </p:cNvSpPr>
          <p:nvPr>
            <p:ph type="sldNum" idx="12"/>
          </p:nvPr>
        </p:nvSpPr>
        <p:spPr>
          <a:ln/>
        </p:spPr>
        <p:txBody>
          <a:bodyPr/>
          <a:lstStyle>
            <a:lvl1pPr>
              <a:defRPr/>
            </a:lvl1pPr>
          </a:lstStyle>
          <a:p>
            <a:pPr>
              <a:defRPr/>
            </a:pPr>
            <a:fld id="{A3AA47DC-DFC5-AD44-B575-980B3398AFEF}" type="slidenum">
              <a:rPr lang="en-CA"/>
              <a:pPr>
                <a:defRPr/>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CA"/>
          </a:p>
        </p:txBody>
      </p:sp>
      <p:sp>
        <p:nvSpPr>
          <p:cNvPr id="5" name="Rectangle 4"/>
          <p:cNvSpPr>
            <a:spLocks noGrp="1" noChangeArrowheads="1"/>
          </p:cNvSpPr>
          <p:nvPr>
            <p:ph type="ftr" idx="11"/>
          </p:nvPr>
        </p:nvSpPr>
        <p:spPr>
          <a:ln/>
        </p:spPr>
        <p:txBody>
          <a:bodyPr/>
          <a:lstStyle>
            <a:lvl1pPr>
              <a:defRPr/>
            </a:lvl1pPr>
          </a:lstStyle>
          <a:p>
            <a:pPr>
              <a:defRPr/>
            </a:pPr>
            <a:endParaRPr lang="en-CA"/>
          </a:p>
        </p:txBody>
      </p:sp>
      <p:sp>
        <p:nvSpPr>
          <p:cNvPr id="6" name="Rectangle 5"/>
          <p:cNvSpPr>
            <a:spLocks noGrp="1" noChangeArrowheads="1"/>
          </p:cNvSpPr>
          <p:nvPr>
            <p:ph type="sldNum" idx="12"/>
          </p:nvPr>
        </p:nvSpPr>
        <p:spPr>
          <a:ln/>
        </p:spPr>
        <p:txBody>
          <a:bodyPr/>
          <a:lstStyle>
            <a:lvl1pPr>
              <a:defRPr/>
            </a:lvl1pPr>
          </a:lstStyle>
          <a:p>
            <a:pPr>
              <a:defRPr/>
            </a:pPr>
            <a:fld id="{A80F8C79-66FC-0541-8FA2-FDCB33EA6A17}" type="slidenum">
              <a:rPr lang="en-CA"/>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4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50037" cy="6454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CA"/>
          </a:p>
        </p:txBody>
      </p:sp>
      <p:sp>
        <p:nvSpPr>
          <p:cNvPr id="5" name="Rectangle 4"/>
          <p:cNvSpPr>
            <a:spLocks noGrp="1" noChangeArrowheads="1"/>
          </p:cNvSpPr>
          <p:nvPr>
            <p:ph type="ftr" idx="11"/>
          </p:nvPr>
        </p:nvSpPr>
        <p:spPr>
          <a:ln/>
        </p:spPr>
        <p:txBody>
          <a:bodyPr/>
          <a:lstStyle>
            <a:lvl1pPr>
              <a:defRPr/>
            </a:lvl1pPr>
          </a:lstStyle>
          <a:p>
            <a:pPr>
              <a:defRPr/>
            </a:pPr>
            <a:endParaRPr lang="en-CA"/>
          </a:p>
        </p:txBody>
      </p:sp>
      <p:sp>
        <p:nvSpPr>
          <p:cNvPr id="6" name="Rectangle 5"/>
          <p:cNvSpPr>
            <a:spLocks noGrp="1" noChangeArrowheads="1"/>
          </p:cNvSpPr>
          <p:nvPr>
            <p:ph type="sldNum" idx="12"/>
          </p:nvPr>
        </p:nvSpPr>
        <p:spPr>
          <a:ln/>
        </p:spPr>
        <p:txBody>
          <a:bodyPr/>
          <a:lstStyle>
            <a:lvl1pPr>
              <a:defRPr/>
            </a:lvl1pPr>
          </a:lstStyle>
          <a:p>
            <a:pPr>
              <a:defRPr/>
            </a:pPr>
            <a:fld id="{698D653F-BB51-8843-94C2-801AFA872BC6}" type="slidenum">
              <a:rPr lang="en-CA"/>
              <a:pPr>
                <a:defRPr/>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CA"/>
          </a:p>
        </p:txBody>
      </p:sp>
      <p:sp>
        <p:nvSpPr>
          <p:cNvPr id="5" name="Rectangle 4"/>
          <p:cNvSpPr>
            <a:spLocks noGrp="1" noChangeArrowheads="1"/>
          </p:cNvSpPr>
          <p:nvPr>
            <p:ph type="ftr" idx="11"/>
          </p:nvPr>
        </p:nvSpPr>
        <p:spPr>
          <a:ln/>
        </p:spPr>
        <p:txBody>
          <a:bodyPr/>
          <a:lstStyle>
            <a:lvl1pPr>
              <a:defRPr/>
            </a:lvl1pPr>
          </a:lstStyle>
          <a:p>
            <a:pPr>
              <a:defRPr/>
            </a:pPr>
            <a:endParaRPr lang="en-CA"/>
          </a:p>
        </p:txBody>
      </p:sp>
      <p:sp>
        <p:nvSpPr>
          <p:cNvPr id="6" name="Rectangle 5"/>
          <p:cNvSpPr>
            <a:spLocks noGrp="1" noChangeArrowheads="1"/>
          </p:cNvSpPr>
          <p:nvPr>
            <p:ph type="sldNum" idx="12"/>
          </p:nvPr>
        </p:nvSpPr>
        <p:spPr>
          <a:ln/>
        </p:spPr>
        <p:txBody>
          <a:bodyPr/>
          <a:lstStyle>
            <a:lvl1pPr>
              <a:defRPr/>
            </a:lvl1pPr>
          </a:lstStyle>
          <a:p>
            <a:pPr>
              <a:defRPr/>
            </a:pPr>
            <a:fld id="{1CE9D343-7323-9B40-88F7-0CF576C04A4D}" type="slidenum">
              <a:rPr lang="en-CA"/>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CA"/>
          </a:p>
        </p:txBody>
      </p:sp>
      <p:sp>
        <p:nvSpPr>
          <p:cNvPr id="5" name="Rectangle 4"/>
          <p:cNvSpPr>
            <a:spLocks noGrp="1" noChangeArrowheads="1"/>
          </p:cNvSpPr>
          <p:nvPr>
            <p:ph type="ftr" idx="11"/>
          </p:nvPr>
        </p:nvSpPr>
        <p:spPr>
          <a:ln/>
        </p:spPr>
        <p:txBody>
          <a:bodyPr/>
          <a:lstStyle>
            <a:lvl1pPr>
              <a:defRPr/>
            </a:lvl1pPr>
          </a:lstStyle>
          <a:p>
            <a:pPr>
              <a:defRPr/>
            </a:pPr>
            <a:endParaRPr lang="en-CA"/>
          </a:p>
        </p:txBody>
      </p:sp>
      <p:sp>
        <p:nvSpPr>
          <p:cNvPr id="6" name="Rectangle 5"/>
          <p:cNvSpPr>
            <a:spLocks noGrp="1" noChangeArrowheads="1"/>
          </p:cNvSpPr>
          <p:nvPr>
            <p:ph type="sldNum" idx="12"/>
          </p:nvPr>
        </p:nvSpPr>
        <p:spPr>
          <a:ln/>
        </p:spPr>
        <p:txBody>
          <a:bodyPr/>
          <a:lstStyle>
            <a:lvl1pPr>
              <a:defRPr/>
            </a:lvl1pPr>
          </a:lstStyle>
          <a:p>
            <a:pPr>
              <a:defRPr/>
            </a:pPr>
            <a:fld id="{3625965B-52B7-244E-AB26-5E0DD7CA6709}" type="slidenum">
              <a:rPr lang="en-CA"/>
              <a:pPr>
                <a:defRPr/>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CA"/>
          </a:p>
        </p:txBody>
      </p:sp>
      <p:sp>
        <p:nvSpPr>
          <p:cNvPr id="6" name="Rectangle 4"/>
          <p:cNvSpPr>
            <a:spLocks noGrp="1" noChangeArrowheads="1"/>
          </p:cNvSpPr>
          <p:nvPr>
            <p:ph type="ftr" idx="11"/>
          </p:nvPr>
        </p:nvSpPr>
        <p:spPr>
          <a:ln/>
        </p:spPr>
        <p:txBody>
          <a:bodyPr/>
          <a:lstStyle>
            <a:lvl1pPr>
              <a:defRPr/>
            </a:lvl1pPr>
          </a:lstStyle>
          <a:p>
            <a:pPr>
              <a:defRPr/>
            </a:pPr>
            <a:endParaRPr lang="en-CA"/>
          </a:p>
        </p:txBody>
      </p:sp>
      <p:sp>
        <p:nvSpPr>
          <p:cNvPr id="7" name="Rectangle 5"/>
          <p:cNvSpPr>
            <a:spLocks noGrp="1" noChangeArrowheads="1"/>
          </p:cNvSpPr>
          <p:nvPr>
            <p:ph type="sldNum" idx="12"/>
          </p:nvPr>
        </p:nvSpPr>
        <p:spPr>
          <a:ln/>
        </p:spPr>
        <p:txBody>
          <a:bodyPr/>
          <a:lstStyle>
            <a:lvl1pPr>
              <a:defRPr/>
            </a:lvl1pPr>
          </a:lstStyle>
          <a:p>
            <a:pPr>
              <a:defRPr/>
            </a:pPr>
            <a:fld id="{65279C78-439C-554E-AAC2-4E89A0397D75}" type="slidenum">
              <a:rPr lang="en-CA"/>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CA"/>
          </a:p>
        </p:txBody>
      </p:sp>
      <p:sp>
        <p:nvSpPr>
          <p:cNvPr id="8" name="Rectangle 4"/>
          <p:cNvSpPr>
            <a:spLocks noGrp="1" noChangeArrowheads="1"/>
          </p:cNvSpPr>
          <p:nvPr>
            <p:ph type="ftr" idx="11"/>
          </p:nvPr>
        </p:nvSpPr>
        <p:spPr>
          <a:ln/>
        </p:spPr>
        <p:txBody>
          <a:bodyPr/>
          <a:lstStyle>
            <a:lvl1pPr>
              <a:defRPr/>
            </a:lvl1pPr>
          </a:lstStyle>
          <a:p>
            <a:pPr>
              <a:defRPr/>
            </a:pPr>
            <a:endParaRPr lang="en-CA"/>
          </a:p>
        </p:txBody>
      </p:sp>
      <p:sp>
        <p:nvSpPr>
          <p:cNvPr id="9" name="Rectangle 5"/>
          <p:cNvSpPr>
            <a:spLocks noGrp="1" noChangeArrowheads="1"/>
          </p:cNvSpPr>
          <p:nvPr>
            <p:ph type="sldNum" idx="12"/>
          </p:nvPr>
        </p:nvSpPr>
        <p:spPr>
          <a:ln/>
        </p:spPr>
        <p:txBody>
          <a:bodyPr/>
          <a:lstStyle>
            <a:lvl1pPr>
              <a:defRPr/>
            </a:lvl1pPr>
          </a:lstStyle>
          <a:p>
            <a:pPr>
              <a:defRPr/>
            </a:pPr>
            <a:fld id="{249C0895-4FBE-4548-8E8B-699D799C9D46}" type="slidenum">
              <a:rPr lang="en-CA"/>
              <a:pPr>
                <a:defRPr/>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CA"/>
          </a:p>
        </p:txBody>
      </p:sp>
      <p:sp>
        <p:nvSpPr>
          <p:cNvPr id="4" name="Rectangle 4"/>
          <p:cNvSpPr>
            <a:spLocks noGrp="1" noChangeArrowheads="1"/>
          </p:cNvSpPr>
          <p:nvPr>
            <p:ph type="ftr" idx="11"/>
          </p:nvPr>
        </p:nvSpPr>
        <p:spPr>
          <a:ln/>
        </p:spPr>
        <p:txBody>
          <a:bodyPr/>
          <a:lstStyle>
            <a:lvl1pPr>
              <a:defRPr/>
            </a:lvl1pPr>
          </a:lstStyle>
          <a:p>
            <a:pPr>
              <a:defRPr/>
            </a:pPr>
            <a:endParaRPr lang="en-CA"/>
          </a:p>
        </p:txBody>
      </p:sp>
      <p:sp>
        <p:nvSpPr>
          <p:cNvPr id="5" name="Rectangle 5"/>
          <p:cNvSpPr>
            <a:spLocks noGrp="1" noChangeArrowheads="1"/>
          </p:cNvSpPr>
          <p:nvPr>
            <p:ph type="sldNum" idx="12"/>
          </p:nvPr>
        </p:nvSpPr>
        <p:spPr>
          <a:ln/>
        </p:spPr>
        <p:txBody>
          <a:bodyPr/>
          <a:lstStyle>
            <a:lvl1pPr>
              <a:defRPr/>
            </a:lvl1pPr>
          </a:lstStyle>
          <a:p>
            <a:pPr>
              <a:defRPr/>
            </a:pPr>
            <a:fld id="{71CE4F72-8560-4B45-8542-7776CE57BAFC}" type="slidenum">
              <a:rPr lang="en-CA"/>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CA"/>
          </a:p>
        </p:txBody>
      </p:sp>
      <p:sp>
        <p:nvSpPr>
          <p:cNvPr id="3" name="Rectangle 4"/>
          <p:cNvSpPr>
            <a:spLocks noGrp="1" noChangeArrowheads="1"/>
          </p:cNvSpPr>
          <p:nvPr>
            <p:ph type="ftr" idx="11"/>
          </p:nvPr>
        </p:nvSpPr>
        <p:spPr>
          <a:ln/>
        </p:spPr>
        <p:txBody>
          <a:bodyPr/>
          <a:lstStyle>
            <a:lvl1pPr>
              <a:defRPr/>
            </a:lvl1pPr>
          </a:lstStyle>
          <a:p>
            <a:pPr>
              <a:defRPr/>
            </a:pPr>
            <a:endParaRPr lang="en-CA"/>
          </a:p>
        </p:txBody>
      </p:sp>
      <p:sp>
        <p:nvSpPr>
          <p:cNvPr id="4" name="Rectangle 5"/>
          <p:cNvSpPr>
            <a:spLocks noGrp="1" noChangeArrowheads="1"/>
          </p:cNvSpPr>
          <p:nvPr>
            <p:ph type="sldNum" idx="12"/>
          </p:nvPr>
        </p:nvSpPr>
        <p:spPr>
          <a:ln/>
        </p:spPr>
        <p:txBody>
          <a:bodyPr/>
          <a:lstStyle>
            <a:lvl1pPr>
              <a:defRPr/>
            </a:lvl1pPr>
          </a:lstStyle>
          <a:p>
            <a:pPr>
              <a:defRPr/>
            </a:pPr>
            <a:fld id="{142427F2-E981-ED4B-B1E8-6FA8B536F747}" type="slidenum">
              <a:rPr lang="en-CA"/>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CA"/>
          </a:p>
        </p:txBody>
      </p:sp>
      <p:sp>
        <p:nvSpPr>
          <p:cNvPr id="6" name="Rectangle 4"/>
          <p:cNvSpPr>
            <a:spLocks noGrp="1" noChangeArrowheads="1"/>
          </p:cNvSpPr>
          <p:nvPr>
            <p:ph type="ftr" idx="11"/>
          </p:nvPr>
        </p:nvSpPr>
        <p:spPr>
          <a:ln/>
        </p:spPr>
        <p:txBody>
          <a:bodyPr/>
          <a:lstStyle>
            <a:lvl1pPr>
              <a:defRPr/>
            </a:lvl1pPr>
          </a:lstStyle>
          <a:p>
            <a:pPr>
              <a:defRPr/>
            </a:pPr>
            <a:endParaRPr lang="en-CA"/>
          </a:p>
        </p:txBody>
      </p:sp>
      <p:sp>
        <p:nvSpPr>
          <p:cNvPr id="7" name="Rectangle 5"/>
          <p:cNvSpPr>
            <a:spLocks noGrp="1" noChangeArrowheads="1"/>
          </p:cNvSpPr>
          <p:nvPr>
            <p:ph type="sldNum" idx="12"/>
          </p:nvPr>
        </p:nvSpPr>
        <p:spPr>
          <a:ln/>
        </p:spPr>
        <p:txBody>
          <a:bodyPr/>
          <a:lstStyle>
            <a:lvl1pPr>
              <a:defRPr/>
            </a:lvl1pPr>
          </a:lstStyle>
          <a:p>
            <a:pPr>
              <a:defRPr/>
            </a:pPr>
            <a:fld id="{19F8BA6D-6540-4249-9028-0CFBE6A5242B}" type="slidenum">
              <a:rPr lang="en-CA"/>
              <a:pPr>
                <a:defRPr/>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CA"/>
          </a:p>
        </p:txBody>
      </p:sp>
      <p:sp>
        <p:nvSpPr>
          <p:cNvPr id="6" name="Rectangle 4"/>
          <p:cNvSpPr>
            <a:spLocks noGrp="1" noChangeArrowheads="1"/>
          </p:cNvSpPr>
          <p:nvPr>
            <p:ph type="ftr" idx="11"/>
          </p:nvPr>
        </p:nvSpPr>
        <p:spPr>
          <a:ln/>
        </p:spPr>
        <p:txBody>
          <a:bodyPr/>
          <a:lstStyle>
            <a:lvl1pPr>
              <a:defRPr/>
            </a:lvl1pPr>
          </a:lstStyle>
          <a:p>
            <a:pPr>
              <a:defRPr/>
            </a:pPr>
            <a:endParaRPr lang="en-CA"/>
          </a:p>
        </p:txBody>
      </p:sp>
      <p:sp>
        <p:nvSpPr>
          <p:cNvPr id="7" name="Rectangle 5"/>
          <p:cNvSpPr>
            <a:spLocks noGrp="1" noChangeArrowheads="1"/>
          </p:cNvSpPr>
          <p:nvPr>
            <p:ph type="sldNum" idx="12"/>
          </p:nvPr>
        </p:nvSpPr>
        <p:spPr>
          <a:ln/>
        </p:spPr>
        <p:txBody>
          <a:bodyPr/>
          <a:lstStyle>
            <a:lvl1pPr>
              <a:defRPr/>
            </a:lvl1pPr>
          </a:lstStyle>
          <a:p>
            <a:pPr>
              <a:defRPr/>
            </a:pPr>
            <a:fld id="{E8E34298-3A1A-6D4F-A311-626FD11BC02F}" type="slidenum">
              <a:rPr lang="en-CA"/>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503238" y="1768475"/>
            <a:ext cx="9069387" cy="498792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defRPr sz="1400">
                <a:solidFill>
                  <a:srgbClr val="000000"/>
                </a:solidFill>
                <a:latin typeface="Times New Roman" charset="0"/>
              </a:defRPr>
            </a:lvl1pPr>
          </a:lstStyle>
          <a:p>
            <a:pPr>
              <a:defRPr/>
            </a:pPr>
            <a:endParaRPr lang="en-CA"/>
          </a:p>
        </p:txBody>
      </p:sp>
      <p:sp>
        <p:nvSpPr>
          <p:cNvPr id="102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CA"/>
          </a:p>
        </p:txBody>
      </p:sp>
      <p:sp>
        <p:nvSpPr>
          <p:cNvPr id="1029" name="Rectangle 5"/>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defRPr sz="1400">
                <a:solidFill>
                  <a:srgbClr val="000000"/>
                </a:solidFill>
                <a:latin typeface="Times New Roman" charset="0"/>
              </a:defRPr>
            </a:lvl1pPr>
          </a:lstStyle>
          <a:p>
            <a:pPr>
              <a:defRPr/>
            </a:pPr>
            <a:fld id="{8B9301FC-BE51-DE45-85E5-9B55D4351E7A}"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xmlns.com/foaf/0.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twitter.com/lisagoddar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xmlns.com/foaf/0.1/"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456196"/>
            <a:ext cx="10080625" cy="6805029"/>
            <a:chOff x="0" y="456196"/>
            <a:chExt cx="10080625" cy="6805029"/>
          </a:xfrm>
        </p:grpSpPr>
        <p:pic>
          <p:nvPicPr>
            <p:cNvPr id="7" name="Picture 6" descr="lod-datasets_2011-09-19_colored.png"/>
            <p:cNvPicPr>
              <a:picLocks noChangeAspect="1"/>
            </p:cNvPicPr>
            <p:nvPr/>
          </p:nvPicPr>
          <p:blipFill>
            <a:blip r:embed="rId3"/>
            <a:stretch>
              <a:fillRect/>
            </a:stretch>
          </p:blipFill>
          <p:spPr>
            <a:xfrm>
              <a:off x="0" y="456196"/>
              <a:ext cx="10080625" cy="6647283"/>
            </a:xfrm>
            <a:prstGeom prst="rect">
              <a:avLst/>
            </a:prstGeom>
          </p:spPr>
        </p:pic>
        <p:pic>
          <p:nvPicPr>
            <p:cNvPr id="14340" name="Picture 3"/>
            <p:cNvPicPr>
              <a:picLocks noChangeAspect="1"/>
            </p:cNvPicPr>
            <p:nvPr/>
          </p:nvPicPr>
          <p:blipFill>
            <a:blip r:embed="rId4"/>
            <a:srcRect/>
            <a:stretch>
              <a:fillRect/>
            </a:stretch>
          </p:blipFill>
          <p:spPr bwMode="auto">
            <a:xfrm>
              <a:off x="239712" y="6751637"/>
              <a:ext cx="1447800" cy="509588"/>
            </a:xfrm>
            <a:prstGeom prst="rect">
              <a:avLst/>
            </a:prstGeom>
            <a:noFill/>
            <a:ln w="9525">
              <a:noFill/>
              <a:miter lim="800000"/>
              <a:headEnd/>
              <a:tailEnd/>
            </a:ln>
          </p:spPr>
        </p:pic>
        <p:sp>
          <p:nvSpPr>
            <p:cNvPr id="8" name="Rectangle 7"/>
            <p:cNvSpPr/>
            <p:nvPr/>
          </p:nvSpPr>
          <p:spPr bwMode="auto">
            <a:xfrm>
              <a:off x="9078912" y="5456237"/>
              <a:ext cx="1001713"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ndParaRPr>
            </a:p>
          </p:txBody>
        </p:sp>
        <p:sp>
          <p:nvSpPr>
            <p:cNvPr id="9" name="Rectangle 8"/>
            <p:cNvSpPr/>
            <p:nvPr/>
          </p:nvSpPr>
          <p:spPr bwMode="auto">
            <a:xfrm>
              <a:off x="8545512" y="6065837"/>
              <a:ext cx="1535113"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ndParaRPr>
            </a:p>
          </p:txBody>
        </p:sp>
      </p:grpSp>
      <p:sp>
        <p:nvSpPr>
          <p:cNvPr id="13" name="Rectangle 2"/>
          <p:cNvSpPr>
            <a:spLocks noGrp="1" noChangeArrowheads="1"/>
          </p:cNvSpPr>
          <p:nvPr>
            <p:ph type="ctrTitle"/>
          </p:nvPr>
        </p:nvSpPr>
        <p:spPr>
          <a:xfrm>
            <a:off x="1535112" y="2865437"/>
            <a:ext cx="7162800" cy="1922512"/>
          </a:xfrm>
          <a:solidFill>
            <a:schemeClr val="bg1">
              <a:alpha val="72000"/>
            </a:schemeClr>
          </a:solidFill>
          <a:ln>
            <a:noFill/>
          </a:ln>
        </p:spPr>
        <p:txBody>
          <a:bodyPr/>
          <a:lstStyle/>
          <a:p>
            <a:pPr>
              <a:defRPr/>
            </a:pPr>
            <a:r>
              <a:rPr lang="en-US" b="1" dirty="0" smtClean="0"/>
              <a:t>Everything is Connected: </a:t>
            </a:r>
            <a:br>
              <a:rPr lang="en-US" b="1" dirty="0" smtClean="0"/>
            </a:br>
            <a:r>
              <a:rPr lang="en-US" b="1" dirty="0" smtClean="0"/>
              <a:t>Linked Data and </a:t>
            </a:r>
            <a:r>
              <a:rPr lang="en-US" b="1" dirty="0" smtClean="0"/>
              <a:t>the Humanities</a:t>
            </a:r>
            <a:r>
              <a:rPr lang="en-US" b="1" dirty="0" smtClean="0"/>
              <a:t> </a:t>
            </a:r>
            <a:endParaRPr lang="en-US" sz="2200" b="1" dirty="0">
              <a:latin typeface="+mn-lt"/>
            </a:endParaRPr>
          </a:p>
        </p:txBody>
      </p:sp>
      <p:sp>
        <p:nvSpPr>
          <p:cNvPr id="14" name="Rectangle 3"/>
          <p:cNvSpPr>
            <a:spLocks noGrp="1" noChangeArrowheads="1"/>
          </p:cNvSpPr>
          <p:nvPr>
            <p:ph type="subTitle" idx="1"/>
          </p:nvPr>
        </p:nvSpPr>
        <p:spPr>
          <a:xfrm>
            <a:off x="6640512" y="6294437"/>
            <a:ext cx="3124200" cy="1066800"/>
          </a:xfrm>
          <a:noFill/>
        </p:spPr>
        <p:txBody>
          <a:bodyPr/>
          <a:lstStyle/>
          <a:p>
            <a:pPr algn="r">
              <a:spcAft>
                <a:spcPts val="225"/>
              </a:spcAft>
            </a:pPr>
            <a:r>
              <a:rPr lang="en-US" sz="1600" b="1" dirty="0" smtClean="0"/>
              <a:t>Lisa Goddard</a:t>
            </a:r>
          </a:p>
          <a:p>
            <a:pPr algn="r">
              <a:spcAft>
                <a:spcPts val="225"/>
              </a:spcAft>
            </a:pPr>
            <a:r>
              <a:rPr lang="en-US" sz="1600" dirty="0" smtClean="0"/>
              <a:t>University of Alberta</a:t>
            </a:r>
          </a:p>
          <a:p>
            <a:pPr algn="r">
              <a:spcAft>
                <a:spcPts val="225"/>
              </a:spcAft>
            </a:pPr>
            <a:r>
              <a:rPr lang="en-US" sz="1600" dirty="0" smtClean="0"/>
              <a:t>HUCON 2012, Edmonton AB</a:t>
            </a:r>
          </a:p>
          <a:p>
            <a:pPr algn="r">
              <a:spcAft>
                <a:spcPts val="225"/>
              </a:spcAft>
            </a:pPr>
            <a:r>
              <a:rPr lang="en-US" sz="1600" dirty="0" smtClean="0"/>
              <a:t>March 23</a:t>
            </a:r>
            <a:r>
              <a:rPr lang="en-US" sz="1600" baseline="30000" dirty="0" smtClean="0"/>
              <a:t>rd</a:t>
            </a:r>
            <a:r>
              <a:rPr lang="en-US" sz="1600" dirty="0" smtClean="0"/>
              <a:t>,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3"/>
          <a:srcRect/>
          <a:stretch>
            <a:fillRect/>
          </a:stretch>
        </p:blipFill>
        <p:spPr bwMode="auto">
          <a:xfrm>
            <a:off x="2892425" y="863600"/>
            <a:ext cx="4271963" cy="5637213"/>
          </a:xfrm>
          <a:prstGeom prst="rect">
            <a:avLst/>
          </a:prstGeom>
          <a:noFill/>
          <a:ln w="9525">
            <a:noFill/>
            <a:round/>
            <a:headEnd/>
            <a:tailEnd/>
          </a:ln>
        </p:spPr>
      </p:pic>
      <p:pic>
        <p:nvPicPr>
          <p:cNvPr id="10244" name="Picture 4"/>
          <p:cNvPicPr>
            <a:picLocks noChangeAspect="1" noChangeArrowheads="1"/>
          </p:cNvPicPr>
          <p:nvPr/>
        </p:nvPicPr>
        <p:blipFill>
          <a:blip r:embed="rId4"/>
          <a:srcRect/>
          <a:stretch>
            <a:fillRect/>
          </a:stretch>
        </p:blipFill>
        <p:spPr bwMode="auto">
          <a:xfrm>
            <a:off x="1001712" y="274637"/>
            <a:ext cx="7994650" cy="69484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0244"/>
                                        </p:tgtEl>
                                        <p:attrNameLst>
                                          <p:attrName>style.visibility</p:attrName>
                                        </p:attrNameLst>
                                      </p:cBhvr>
                                      <p:to>
                                        <p:strVal val="visible"/>
                                      </p:to>
                                    </p:set>
                                    <p:anim calcmode="lin" valueType="num">
                                      <p:cBhvr additive="repl">
                                        <p:cTn id="7" dur="500" fill="hold"/>
                                        <p:tgtEl>
                                          <p:spTgt spid="10244"/>
                                        </p:tgtEl>
                                        <p:attrNameLst>
                                          <p:attrName>ppt_x</p:attrName>
                                        </p:attrNameLst>
                                      </p:cBhvr>
                                      <p:tavLst>
                                        <p:tav tm="100000">
                                          <p:val>
                                            <p:strVal val="#ppt_x"/>
                                          </p:val>
                                        </p:tav>
                                        <p:tav>
                                          <p:val>
                                            <p:strVal val="#ppt_x"/>
                                          </p:val>
                                        </p:tav>
                                      </p:tavLst>
                                    </p:anim>
                                    <p:anim calcmode="lin" valueType="num">
                                      <p:cBhvr additive="repl">
                                        <p:cTn id="8" dur="500" fill="hold"/>
                                        <p:tgtEl>
                                          <p:spTgt spid="10244"/>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539750" y="688975"/>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a:solidFill>
                  <a:srgbClr val="000000"/>
                </a:solidFill>
              </a:rPr>
              <a:t>The Semantic Solution</a:t>
            </a:r>
          </a:p>
        </p:txBody>
      </p:sp>
      <p:sp>
        <p:nvSpPr>
          <p:cNvPr id="38915" name="Rectangle 7"/>
          <p:cNvSpPr>
            <a:spLocks noChangeArrowheads="1"/>
          </p:cNvSpPr>
          <p:nvPr/>
        </p:nvSpPr>
        <p:spPr bwMode="auto">
          <a:xfrm>
            <a:off x="1001713" y="2255838"/>
            <a:ext cx="8153400" cy="2862262"/>
          </a:xfrm>
          <a:prstGeom prst="rect">
            <a:avLst/>
          </a:prstGeom>
          <a:noFill/>
          <a:ln w="9525">
            <a:noFill/>
            <a:miter lim="800000"/>
            <a:headEnd/>
            <a:tailEnd/>
          </a:ln>
        </p:spPr>
        <p:txBody>
          <a:bodyPr>
            <a:prstTxWarp prst="textNoShape">
              <a:avLst/>
            </a:prstTxWarp>
            <a:spAutoFit/>
          </a:bodyPr>
          <a:lstStyle/>
          <a:p>
            <a:pPr marL="514350" indent="-514350" defTabSz="457200" hangingPunct="1">
              <a:lnSpc>
                <a:spcPct val="100000"/>
              </a:lnSpc>
              <a:buClrTx/>
              <a:buSzTx/>
              <a:buFont typeface="Arial" charset="0"/>
              <a:buAutoNum type="arabicPeriod"/>
            </a:pPr>
            <a:r>
              <a:rPr lang="en-US" sz="3600" dirty="0">
                <a:solidFill>
                  <a:srgbClr val="000000"/>
                </a:solidFill>
              </a:rPr>
              <a:t>Structured data</a:t>
            </a:r>
          </a:p>
          <a:p>
            <a:pPr marL="514350" indent="-514350" defTabSz="457200" hangingPunct="1">
              <a:lnSpc>
                <a:spcPct val="100000"/>
              </a:lnSpc>
              <a:buClrTx/>
              <a:buSzTx/>
              <a:buFont typeface="Arial" charset="0"/>
              <a:buAutoNum type="arabicPeriod"/>
            </a:pPr>
            <a:endParaRPr lang="en-US" sz="3600" dirty="0" smtClean="0">
              <a:solidFill>
                <a:srgbClr val="000000"/>
              </a:solidFill>
            </a:endParaRPr>
          </a:p>
          <a:p>
            <a:pPr marL="514350" indent="-514350" defTabSz="457200" hangingPunct="1">
              <a:lnSpc>
                <a:spcPct val="100000"/>
              </a:lnSpc>
              <a:buClrTx/>
              <a:buSzTx/>
              <a:buFont typeface="Arial" charset="0"/>
              <a:buAutoNum type="arabicPeriod"/>
            </a:pPr>
            <a:r>
              <a:rPr lang="en-US" sz="3600" dirty="0" smtClean="0">
                <a:solidFill>
                  <a:srgbClr val="000000"/>
                </a:solidFill>
              </a:rPr>
              <a:t>Controlled vocabularies</a:t>
            </a:r>
          </a:p>
          <a:p>
            <a:pPr marL="514350" indent="-514350" defTabSz="457200" hangingPunct="1">
              <a:lnSpc>
                <a:spcPct val="100000"/>
              </a:lnSpc>
              <a:buClrTx/>
              <a:buSzTx/>
              <a:buFont typeface="Arial" charset="0"/>
              <a:buAutoNum type="arabicPeriod"/>
            </a:pPr>
            <a:endParaRPr lang="en-US" sz="3600" dirty="0">
              <a:solidFill>
                <a:srgbClr val="000000"/>
              </a:solidFill>
            </a:endParaRPr>
          </a:p>
          <a:p>
            <a:pPr marL="514350" indent="-514350" defTabSz="457200" hangingPunct="1">
              <a:lnSpc>
                <a:spcPct val="100000"/>
              </a:lnSpc>
              <a:buClrTx/>
              <a:buSzTx/>
              <a:buFont typeface="Arial" charset="0"/>
              <a:buAutoNum type="arabicPeriod"/>
            </a:pPr>
            <a:r>
              <a:rPr lang="en-US" sz="3600" dirty="0">
                <a:solidFill>
                  <a:srgbClr val="000000"/>
                </a:solidFill>
              </a:rPr>
              <a:t>Linking</a:t>
            </a:r>
          </a:p>
        </p:txBody>
      </p:sp>
      <p:pic>
        <p:nvPicPr>
          <p:cNvPr id="38916" name="Picture 9" descr="linked_data_logo.png"/>
          <p:cNvPicPr>
            <a:picLocks noChangeAspect="1"/>
          </p:cNvPicPr>
          <p:nvPr/>
        </p:nvPicPr>
        <p:blipFill>
          <a:blip r:embed="rId3"/>
          <a:srcRect/>
          <a:stretch>
            <a:fillRect/>
          </a:stretch>
        </p:blipFill>
        <p:spPr bwMode="auto">
          <a:xfrm>
            <a:off x="7859713" y="350838"/>
            <a:ext cx="1219200" cy="13049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539750" y="688975"/>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dirty="0" smtClean="0">
                <a:solidFill>
                  <a:srgbClr val="000000"/>
                </a:solidFill>
              </a:rPr>
              <a:t>Structured Data</a:t>
            </a:r>
            <a:r>
              <a:rPr lang="en-CA" sz="3600" dirty="0">
                <a:solidFill>
                  <a:srgbClr val="000000"/>
                </a:solidFill>
              </a:rPr>
              <a:t>: RDF</a:t>
            </a:r>
          </a:p>
        </p:txBody>
      </p:sp>
      <p:sp>
        <p:nvSpPr>
          <p:cNvPr id="45059" name="Text Box 2"/>
          <p:cNvSpPr txBox="1">
            <a:spLocks noChangeArrowheads="1"/>
          </p:cNvSpPr>
          <p:nvPr/>
        </p:nvSpPr>
        <p:spPr bwMode="auto">
          <a:xfrm>
            <a:off x="576263" y="1309688"/>
            <a:ext cx="8820150" cy="18827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a:solidFill>
                  <a:srgbClr val="000000"/>
                </a:solidFill>
              </a:rPr>
              <a:t>Data model for writing simple statements about web objects.</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sz="240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400">
                <a:solidFill>
                  <a:srgbClr val="000000"/>
                </a:solidFill>
              </a:rPr>
              <a:t>RDF statements are written as “triples”.</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a:solidFill>
                <a:srgbClr val="000000"/>
              </a:solidFill>
            </a:endParaRPr>
          </a:p>
        </p:txBody>
      </p:sp>
      <p:sp>
        <p:nvSpPr>
          <p:cNvPr id="45060" name="Oval 3"/>
          <p:cNvSpPr>
            <a:spLocks noChangeArrowheads="1"/>
          </p:cNvSpPr>
          <p:nvPr/>
        </p:nvSpPr>
        <p:spPr bwMode="auto">
          <a:xfrm>
            <a:off x="1476375" y="3419475"/>
            <a:ext cx="1979613" cy="1079500"/>
          </a:xfrm>
          <a:prstGeom prst="ellipse">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Subject</a:t>
            </a:r>
          </a:p>
        </p:txBody>
      </p:sp>
      <p:sp>
        <p:nvSpPr>
          <p:cNvPr id="45061" name="Oval 4"/>
          <p:cNvSpPr>
            <a:spLocks noChangeArrowheads="1"/>
          </p:cNvSpPr>
          <p:nvPr/>
        </p:nvSpPr>
        <p:spPr bwMode="auto">
          <a:xfrm>
            <a:off x="6191250" y="3419475"/>
            <a:ext cx="1979613" cy="1079500"/>
          </a:xfrm>
          <a:prstGeom prst="ellipse">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Object</a:t>
            </a:r>
          </a:p>
        </p:txBody>
      </p:sp>
      <p:sp>
        <p:nvSpPr>
          <p:cNvPr id="45062" name="Line 5"/>
          <p:cNvSpPr>
            <a:spLocks noChangeShapeType="1"/>
          </p:cNvSpPr>
          <p:nvPr/>
        </p:nvSpPr>
        <p:spPr bwMode="auto">
          <a:xfrm>
            <a:off x="3455988" y="3959225"/>
            <a:ext cx="2700337" cy="1588"/>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5063" name="Oval 6"/>
          <p:cNvSpPr>
            <a:spLocks noChangeArrowheads="1"/>
          </p:cNvSpPr>
          <p:nvPr/>
        </p:nvSpPr>
        <p:spPr bwMode="auto">
          <a:xfrm>
            <a:off x="1439863" y="4859338"/>
            <a:ext cx="1979612" cy="1079500"/>
          </a:xfrm>
          <a:prstGeom prst="ellipse">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sz="1600">
                <a:solidFill>
                  <a:srgbClr val="000000"/>
                </a:solidFill>
              </a:rPr>
              <a:t>Shakespeare</a:t>
            </a:r>
          </a:p>
        </p:txBody>
      </p:sp>
      <p:sp>
        <p:nvSpPr>
          <p:cNvPr id="45064" name="Oval 7"/>
          <p:cNvSpPr>
            <a:spLocks noChangeArrowheads="1"/>
          </p:cNvSpPr>
          <p:nvPr/>
        </p:nvSpPr>
        <p:spPr bwMode="auto">
          <a:xfrm>
            <a:off x="6156325" y="4859338"/>
            <a:ext cx="1979613" cy="1079500"/>
          </a:xfrm>
          <a:prstGeom prst="ellipse">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Macbeth</a:t>
            </a:r>
          </a:p>
        </p:txBody>
      </p:sp>
      <p:sp>
        <p:nvSpPr>
          <p:cNvPr id="45065" name="Line 8"/>
          <p:cNvSpPr>
            <a:spLocks noChangeShapeType="1"/>
          </p:cNvSpPr>
          <p:nvPr/>
        </p:nvSpPr>
        <p:spPr bwMode="auto">
          <a:xfrm>
            <a:off x="3419475" y="5400675"/>
            <a:ext cx="2700338" cy="1588"/>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5066" name="Text Box 9"/>
          <p:cNvSpPr txBox="1">
            <a:spLocks noChangeArrowheads="1"/>
          </p:cNvSpPr>
          <p:nvPr/>
        </p:nvSpPr>
        <p:spPr bwMode="auto">
          <a:xfrm>
            <a:off x="3816350" y="3606800"/>
            <a:ext cx="1800225"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Lst>
            </a:pPr>
            <a:r>
              <a:rPr lang="en-CA">
                <a:solidFill>
                  <a:srgbClr val="000000"/>
                </a:solidFill>
              </a:rPr>
              <a:t>Predicate</a:t>
            </a:r>
          </a:p>
        </p:txBody>
      </p:sp>
      <p:sp>
        <p:nvSpPr>
          <p:cNvPr id="45067" name="Text Box 10"/>
          <p:cNvSpPr txBox="1">
            <a:spLocks noChangeArrowheads="1"/>
          </p:cNvSpPr>
          <p:nvPr/>
        </p:nvSpPr>
        <p:spPr bwMode="auto">
          <a:xfrm>
            <a:off x="3851275" y="5046663"/>
            <a:ext cx="1800225"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Lst>
            </a:pPr>
            <a:r>
              <a:rPr lang="en-CA">
                <a:solidFill>
                  <a:srgbClr val="000000"/>
                </a:solidFill>
              </a:rPr>
              <a:t>Wrote</a:t>
            </a:r>
          </a:p>
        </p:txBody>
      </p:sp>
      <p:sp>
        <p:nvSpPr>
          <p:cNvPr id="45068" name="Text Box 11"/>
          <p:cNvSpPr txBox="1">
            <a:spLocks noChangeArrowheads="1"/>
          </p:cNvSpPr>
          <p:nvPr/>
        </p:nvSpPr>
        <p:spPr bwMode="auto">
          <a:xfrm>
            <a:off x="4679950" y="6343650"/>
            <a:ext cx="333375" cy="346075"/>
          </a:xfrm>
          <a:prstGeom prst="rect">
            <a:avLst/>
          </a:prstGeom>
          <a:noFill/>
          <a:ln w="9525">
            <a:noFill/>
            <a:round/>
            <a:headEnd/>
            <a:tailEnd/>
          </a:ln>
        </p:spPr>
        <p:txBody>
          <a:bodyPr wrap="none" lIns="90000" tIns="60876" rIns="90000" bIns="45000" anchor="ctr">
            <a:prstTxWarp prst="textNoShape">
              <a:avLst/>
            </a:prstTxWarp>
          </a:bodyPr>
          <a:lstStyle/>
          <a:p>
            <a:r>
              <a:rPr lang="en-CA">
                <a:solidFill>
                  <a:srgbClr val="000000"/>
                </a:solidFill>
              </a:rPr>
              <a:t>V</a:t>
            </a:r>
          </a:p>
        </p:txBody>
      </p:sp>
      <p:sp>
        <p:nvSpPr>
          <p:cNvPr id="45069" name="Line 12"/>
          <p:cNvSpPr>
            <a:spLocks noChangeShapeType="1"/>
          </p:cNvSpPr>
          <p:nvPr/>
        </p:nvSpPr>
        <p:spPr bwMode="auto">
          <a:xfrm flipH="1">
            <a:off x="1330325" y="6443663"/>
            <a:ext cx="3422650" cy="1587"/>
          </a:xfrm>
          <a:prstGeom prst="line">
            <a:avLst/>
          </a:prstGeom>
          <a:noFill/>
          <a:ln w="9525">
            <a:solidFill>
              <a:srgbClr val="000000"/>
            </a:solidFill>
            <a:round/>
            <a:headEnd/>
            <a:tailEnd/>
          </a:ln>
        </p:spPr>
        <p:txBody>
          <a:bodyPr>
            <a:prstTxWarp prst="textNoShape">
              <a:avLst/>
            </a:prstTxWarp>
          </a:bodyPr>
          <a:lstStyle/>
          <a:p>
            <a:endParaRPr lang="en-US"/>
          </a:p>
        </p:txBody>
      </p:sp>
      <p:sp>
        <p:nvSpPr>
          <p:cNvPr id="45070" name="Line 13"/>
          <p:cNvSpPr>
            <a:spLocks noChangeShapeType="1"/>
          </p:cNvSpPr>
          <p:nvPr/>
        </p:nvSpPr>
        <p:spPr bwMode="auto">
          <a:xfrm>
            <a:off x="4895850" y="6443663"/>
            <a:ext cx="3419475" cy="1587"/>
          </a:xfrm>
          <a:prstGeom prst="line">
            <a:avLst/>
          </a:prstGeom>
          <a:noFill/>
          <a:ln w="9525">
            <a:solidFill>
              <a:srgbClr val="000000"/>
            </a:solidFill>
            <a:round/>
            <a:headEnd/>
            <a:tailEnd/>
          </a:ln>
        </p:spPr>
        <p:txBody>
          <a:bodyPr>
            <a:prstTxWarp prst="textNoShape">
              <a:avLst/>
            </a:prstTxWarp>
          </a:bodyPr>
          <a:lstStyle/>
          <a:p>
            <a:endParaRPr lang="en-US"/>
          </a:p>
        </p:txBody>
      </p:sp>
      <p:sp>
        <p:nvSpPr>
          <p:cNvPr id="45071" name="Line 14"/>
          <p:cNvSpPr>
            <a:spLocks noChangeShapeType="1"/>
          </p:cNvSpPr>
          <p:nvPr/>
        </p:nvSpPr>
        <p:spPr bwMode="auto">
          <a:xfrm flipH="1" flipV="1">
            <a:off x="1150938" y="6262688"/>
            <a:ext cx="182562" cy="182562"/>
          </a:xfrm>
          <a:prstGeom prst="line">
            <a:avLst/>
          </a:prstGeom>
          <a:noFill/>
          <a:ln w="9525">
            <a:solidFill>
              <a:srgbClr val="000000"/>
            </a:solidFill>
            <a:round/>
            <a:headEnd/>
            <a:tailEnd/>
          </a:ln>
        </p:spPr>
        <p:txBody>
          <a:bodyPr>
            <a:prstTxWarp prst="textNoShape">
              <a:avLst/>
            </a:prstTxWarp>
          </a:bodyPr>
          <a:lstStyle/>
          <a:p>
            <a:endParaRPr lang="en-US"/>
          </a:p>
        </p:txBody>
      </p:sp>
      <p:sp>
        <p:nvSpPr>
          <p:cNvPr id="45072" name="Line 15"/>
          <p:cNvSpPr>
            <a:spLocks noChangeShapeType="1"/>
          </p:cNvSpPr>
          <p:nvPr/>
        </p:nvSpPr>
        <p:spPr bwMode="auto">
          <a:xfrm flipV="1">
            <a:off x="8315325" y="6262688"/>
            <a:ext cx="179388" cy="182562"/>
          </a:xfrm>
          <a:prstGeom prst="line">
            <a:avLst/>
          </a:prstGeom>
          <a:noFill/>
          <a:ln w="9525">
            <a:solidFill>
              <a:srgbClr val="000000"/>
            </a:solidFill>
            <a:round/>
            <a:headEnd/>
            <a:tailEnd/>
          </a:ln>
        </p:spPr>
        <p:txBody>
          <a:bodyPr>
            <a:prstTxWarp prst="textNoShape">
              <a:avLst/>
            </a:prstTxWarp>
          </a:bodyPr>
          <a:lstStyle/>
          <a:p>
            <a:endParaRPr lang="en-US"/>
          </a:p>
        </p:txBody>
      </p:sp>
      <p:sp>
        <p:nvSpPr>
          <p:cNvPr id="45073" name="Rectangle 16"/>
          <p:cNvSpPr>
            <a:spLocks noChangeArrowheads="1"/>
          </p:cNvSpPr>
          <p:nvPr/>
        </p:nvSpPr>
        <p:spPr bwMode="auto">
          <a:xfrm>
            <a:off x="3311525" y="6840538"/>
            <a:ext cx="3060700" cy="360362"/>
          </a:xfrm>
          <a:prstGeom prst="rect">
            <a:avLst/>
          </a:prstGeom>
          <a:solidFill>
            <a:srgbClr val="99CCFF">
              <a:alpha val="50195"/>
            </a:srgbClr>
          </a:solidFill>
          <a:ln w="9525">
            <a:solidFill>
              <a:srgbClr val="000000"/>
            </a:solidFill>
            <a:round/>
            <a:headEnd/>
            <a:tailEnd/>
          </a:ln>
        </p:spPr>
        <p:txBody>
          <a:bodyPr wrap="none" lIns="90000" tIns="60876" rIns="90000" bIns="45000" anchor="ctr">
            <a:prstTxWarp prst="textNoShape">
              <a:avLst/>
            </a:prstTxWarp>
          </a:bodyPr>
          <a:lstStyle/>
          <a:p>
            <a:pPr algn="ctr">
              <a:tabLst>
                <a:tab pos="723900" algn="l"/>
                <a:tab pos="1447800" algn="l"/>
                <a:tab pos="2171700" algn="l"/>
                <a:tab pos="2895600" algn="l"/>
              </a:tabLst>
            </a:pPr>
            <a:r>
              <a:rPr lang="en-CA">
                <a:solidFill>
                  <a:srgbClr val="000000"/>
                </a:solidFill>
              </a:rPr>
              <a:t>Statement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539750" y="688975"/>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a:solidFill>
                  <a:srgbClr val="000000"/>
                </a:solidFill>
              </a:rPr>
              <a:t>RDF Triples</a:t>
            </a:r>
          </a:p>
        </p:txBody>
      </p:sp>
      <p:graphicFrame>
        <p:nvGraphicFramePr>
          <p:cNvPr id="17410" name="Group 2"/>
          <p:cNvGraphicFramePr>
            <a:graphicFrameLocks noGrp="1"/>
          </p:cNvGraphicFramePr>
          <p:nvPr/>
        </p:nvGraphicFramePr>
        <p:xfrm>
          <a:off x="1001713" y="1722438"/>
          <a:ext cx="8153399" cy="5181600"/>
        </p:xfrm>
        <a:graphic>
          <a:graphicData uri="http://schemas.openxmlformats.org/drawingml/2006/table">
            <a:tbl>
              <a:tblPr/>
              <a:tblGrid>
                <a:gridCol w="2878327"/>
                <a:gridCol w="2880185"/>
                <a:gridCol w="2394887"/>
              </a:tblGrid>
              <a:tr h="976513">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FFFFFF"/>
                          </a:solidFill>
                          <a:effectLst/>
                          <a:latin typeface="Arial" charset="0"/>
                          <a:ea typeface="Arial Unicode MS" charset="0"/>
                          <a:cs typeface="Arial Unicode MS" charset="0"/>
                        </a:rPr>
                        <a:t>Subject</a:t>
                      </a:r>
                    </a:p>
                  </a:txBody>
                  <a:tcPr marT="21168"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a:ln>
                            <a:noFill/>
                          </a:ln>
                          <a:solidFill>
                            <a:srgbClr val="FFFFFF"/>
                          </a:solidFill>
                          <a:effectLst/>
                          <a:latin typeface="Arial" charset="0"/>
                          <a:ea typeface="Arial Unicode MS" charset="0"/>
                          <a:cs typeface="Arial Unicode MS" charset="0"/>
                        </a:rPr>
                        <a:t>Predicate</a:t>
                      </a:r>
                    </a:p>
                  </a:txBody>
                  <a:tcPr marT="21168"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FFFFFF"/>
                          </a:solidFill>
                          <a:effectLst/>
                          <a:latin typeface="Arial" charset="0"/>
                          <a:ea typeface="Arial Unicode MS" charset="0"/>
                          <a:cs typeface="Arial Unicode MS" charset="0"/>
                        </a:rPr>
                        <a:t>Object</a:t>
                      </a:r>
                    </a:p>
                  </a:txBody>
                  <a:tcPr marT="21168"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r>
              <a:tr h="4205087">
                <a:tc>
                  <a:txBody>
                    <a:bodyPr/>
                    <a:lstStyle/>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Shakespeare</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Shakespeare</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Anne Hathaway</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Shakespeare</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Stratford</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Macbeth</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England</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Scotland</a:t>
                      </a:r>
                    </a:p>
                  </a:txBody>
                  <a:tcPr marT="19404"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Wrote</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Wrote</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Married</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Lived in</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Is in</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Set in </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Part of</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Part of</a:t>
                      </a:r>
                    </a:p>
                  </a:txBody>
                  <a:tcPr marT="19404"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King Lear</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Macbeth</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Shakespeare</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Stratford</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England</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Scotland</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UK</a:t>
                      </a:r>
                    </a:p>
                    <a:p>
                      <a:pPr marL="0" marR="0" lvl="0" indent="0" algn="l" defTabSz="449263" rtl="0" eaLnBrk="1" fontAlgn="base" latinLnBrk="0" hangingPunct="0">
                        <a:lnSpc>
                          <a:spcPct val="93000"/>
                        </a:lnSpc>
                        <a:spcBef>
                          <a:spcPct val="0"/>
                        </a:spcBef>
                        <a:spcAft>
                          <a:spcPts val="60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Lst>
                      </a:pPr>
                      <a:r>
                        <a:rPr kumimoji="0" lang="en-CA" sz="2800" b="0" i="0" u="none" strike="noStrike" cap="none" normalizeH="0" baseline="0" dirty="0">
                          <a:ln>
                            <a:noFill/>
                          </a:ln>
                          <a:solidFill>
                            <a:srgbClr val="000000"/>
                          </a:solidFill>
                          <a:effectLst/>
                          <a:latin typeface="Arial" charset="0"/>
                          <a:ea typeface="Arial Unicode MS" charset="0"/>
                          <a:cs typeface="Arial Unicode MS" charset="0"/>
                        </a:rPr>
                        <a:t>UK</a:t>
                      </a:r>
                    </a:p>
                  </a:txBody>
                  <a:tcPr marT="19404" anchor="ctr"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539750" y="688975"/>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a:solidFill>
                  <a:srgbClr val="000000"/>
                </a:solidFill>
              </a:rPr>
              <a:t>RDF Graph: A Semantic Net</a:t>
            </a:r>
          </a:p>
        </p:txBody>
      </p:sp>
      <p:sp>
        <p:nvSpPr>
          <p:cNvPr id="49155" name="AutoShape 2"/>
          <p:cNvSpPr>
            <a:spLocks noChangeArrowheads="1"/>
          </p:cNvSpPr>
          <p:nvPr/>
        </p:nvSpPr>
        <p:spPr bwMode="auto">
          <a:xfrm>
            <a:off x="360363" y="2087563"/>
            <a:ext cx="2160587" cy="360362"/>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AnneHathaway</a:t>
            </a:r>
          </a:p>
        </p:txBody>
      </p:sp>
      <p:sp>
        <p:nvSpPr>
          <p:cNvPr id="49156" name="AutoShape 3"/>
          <p:cNvSpPr>
            <a:spLocks noChangeArrowheads="1"/>
          </p:cNvSpPr>
          <p:nvPr/>
        </p:nvSpPr>
        <p:spPr bwMode="auto">
          <a:xfrm>
            <a:off x="1439863" y="3779838"/>
            <a:ext cx="2160587" cy="360362"/>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dirty="0">
                <a:solidFill>
                  <a:srgbClr val="000000"/>
                </a:solidFill>
              </a:rPr>
              <a:t>Shakespeare</a:t>
            </a:r>
          </a:p>
        </p:txBody>
      </p:sp>
      <p:sp>
        <p:nvSpPr>
          <p:cNvPr id="49157" name="AutoShape 4"/>
          <p:cNvSpPr>
            <a:spLocks noChangeArrowheads="1"/>
          </p:cNvSpPr>
          <p:nvPr/>
        </p:nvSpPr>
        <p:spPr bwMode="auto">
          <a:xfrm>
            <a:off x="3311525" y="2195513"/>
            <a:ext cx="2160588" cy="360362"/>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Stratford</a:t>
            </a:r>
          </a:p>
        </p:txBody>
      </p:sp>
      <p:sp>
        <p:nvSpPr>
          <p:cNvPr id="49158" name="AutoShape 5"/>
          <p:cNvSpPr>
            <a:spLocks noChangeArrowheads="1"/>
          </p:cNvSpPr>
          <p:nvPr/>
        </p:nvSpPr>
        <p:spPr bwMode="auto">
          <a:xfrm>
            <a:off x="7596188" y="3671888"/>
            <a:ext cx="2160587" cy="360362"/>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UK</a:t>
            </a:r>
          </a:p>
        </p:txBody>
      </p:sp>
      <p:sp>
        <p:nvSpPr>
          <p:cNvPr id="49159" name="AutoShape 6"/>
          <p:cNvSpPr>
            <a:spLocks noChangeArrowheads="1"/>
          </p:cNvSpPr>
          <p:nvPr/>
        </p:nvSpPr>
        <p:spPr bwMode="auto">
          <a:xfrm>
            <a:off x="3419475" y="5219700"/>
            <a:ext cx="2160588" cy="360363"/>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 Macbeth</a:t>
            </a:r>
          </a:p>
        </p:txBody>
      </p:sp>
      <p:sp>
        <p:nvSpPr>
          <p:cNvPr id="49160" name="AutoShape 7"/>
          <p:cNvSpPr>
            <a:spLocks noChangeArrowheads="1"/>
          </p:cNvSpPr>
          <p:nvPr/>
        </p:nvSpPr>
        <p:spPr bwMode="auto">
          <a:xfrm>
            <a:off x="1187450" y="5832475"/>
            <a:ext cx="2160588" cy="360363"/>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KingLear</a:t>
            </a:r>
          </a:p>
        </p:txBody>
      </p:sp>
      <p:sp>
        <p:nvSpPr>
          <p:cNvPr id="49161" name="AutoShape 8"/>
          <p:cNvSpPr>
            <a:spLocks noChangeArrowheads="1"/>
          </p:cNvSpPr>
          <p:nvPr/>
        </p:nvSpPr>
        <p:spPr bwMode="auto">
          <a:xfrm>
            <a:off x="6840538" y="5219700"/>
            <a:ext cx="2160587" cy="360363"/>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Scotland</a:t>
            </a:r>
          </a:p>
        </p:txBody>
      </p:sp>
      <p:sp>
        <p:nvSpPr>
          <p:cNvPr id="49162" name="AutoShape 9"/>
          <p:cNvSpPr>
            <a:spLocks noChangeArrowheads="1"/>
          </p:cNvSpPr>
          <p:nvPr/>
        </p:nvSpPr>
        <p:spPr bwMode="auto">
          <a:xfrm>
            <a:off x="6767513" y="2160588"/>
            <a:ext cx="2160587" cy="360362"/>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a:solidFill>
                  <a:srgbClr val="000000"/>
                </a:solidFill>
              </a:rPr>
              <a:t>England</a:t>
            </a:r>
          </a:p>
        </p:txBody>
      </p:sp>
      <p:sp>
        <p:nvSpPr>
          <p:cNvPr id="49163" name="Line 10"/>
          <p:cNvSpPr>
            <a:spLocks noChangeShapeType="1"/>
          </p:cNvSpPr>
          <p:nvPr/>
        </p:nvSpPr>
        <p:spPr bwMode="auto">
          <a:xfrm>
            <a:off x="1439863" y="2484438"/>
            <a:ext cx="900112" cy="1260475"/>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64" name="Line 11"/>
          <p:cNvSpPr>
            <a:spLocks noChangeShapeType="1"/>
          </p:cNvSpPr>
          <p:nvPr/>
        </p:nvSpPr>
        <p:spPr bwMode="auto">
          <a:xfrm>
            <a:off x="2916238" y="4140200"/>
            <a:ext cx="1547812" cy="828675"/>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65" name="Line 12"/>
          <p:cNvSpPr>
            <a:spLocks noChangeShapeType="1"/>
          </p:cNvSpPr>
          <p:nvPr/>
        </p:nvSpPr>
        <p:spPr bwMode="auto">
          <a:xfrm>
            <a:off x="2339975" y="4140200"/>
            <a:ext cx="1588" cy="1619250"/>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66" name="Line 13"/>
          <p:cNvSpPr>
            <a:spLocks noChangeShapeType="1"/>
          </p:cNvSpPr>
          <p:nvPr/>
        </p:nvSpPr>
        <p:spPr bwMode="auto">
          <a:xfrm flipV="1">
            <a:off x="3132138" y="2662238"/>
            <a:ext cx="720725" cy="1119187"/>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67" name="Line 14"/>
          <p:cNvSpPr>
            <a:spLocks noChangeShapeType="1"/>
          </p:cNvSpPr>
          <p:nvPr/>
        </p:nvSpPr>
        <p:spPr bwMode="auto">
          <a:xfrm>
            <a:off x="5580063" y="5400675"/>
            <a:ext cx="1260475" cy="1588"/>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68" name="Line 15"/>
          <p:cNvSpPr>
            <a:spLocks noChangeShapeType="1"/>
          </p:cNvSpPr>
          <p:nvPr/>
        </p:nvSpPr>
        <p:spPr bwMode="auto">
          <a:xfrm flipV="1">
            <a:off x="7740650" y="4103688"/>
            <a:ext cx="720725" cy="1082675"/>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69" name="Line 16"/>
          <p:cNvSpPr>
            <a:spLocks noChangeShapeType="1"/>
          </p:cNvSpPr>
          <p:nvPr/>
        </p:nvSpPr>
        <p:spPr bwMode="auto">
          <a:xfrm>
            <a:off x="8064500" y="2555875"/>
            <a:ext cx="755650" cy="1008063"/>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70" name="Line 17"/>
          <p:cNvSpPr>
            <a:spLocks noChangeShapeType="1"/>
          </p:cNvSpPr>
          <p:nvPr/>
        </p:nvSpPr>
        <p:spPr bwMode="auto">
          <a:xfrm>
            <a:off x="5472113" y="2376488"/>
            <a:ext cx="1260475" cy="1587"/>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49171" name="Text Box 18"/>
          <p:cNvSpPr txBox="1">
            <a:spLocks noChangeArrowheads="1"/>
          </p:cNvSpPr>
          <p:nvPr/>
        </p:nvSpPr>
        <p:spPr bwMode="auto">
          <a:xfrm rot="3360000">
            <a:off x="1493044" y="2826544"/>
            <a:ext cx="1260475" cy="442913"/>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a:solidFill>
                  <a:srgbClr val="000000"/>
                </a:solidFill>
              </a:rPr>
              <a:t>married</a:t>
            </a:r>
          </a:p>
        </p:txBody>
      </p:sp>
      <p:sp>
        <p:nvSpPr>
          <p:cNvPr id="49172" name="Text Box 19"/>
          <p:cNvSpPr txBox="1">
            <a:spLocks noChangeArrowheads="1"/>
          </p:cNvSpPr>
          <p:nvPr/>
        </p:nvSpPr>
        <p:spPr bwMode="auto">
          <a:xfrm rot="5400000">
            <a:off x="1924844" y="4663281"/>
            <a:ext cx="1260475" cy="442913"/>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a:solidFill>
                  <a:srgbClr val="000000"/>
                </a:solidFill>
              </a:rPr>
              <a:t>wrote</a:t>
            </a:r>
          </a:p>
        </p:txBody>
      </p:sp>
      <p:sp>
        <p:nvSpPr>
          <p:cNvPr id="49173" name="Text Box 20"/>
          <p:cNvSpPr txBox="1">
            <a:spLocks noChangeArrowheads="1"/>
          </p:cNvSpPr>
          <p:nvPr/>
        </p:nvSpPr>
        <p:spPr bwMode="auto">
          <a:xfrm rot="1800000">
            <a:off x="3327400" y="4232275"/>
            <a:ext cx="1260475" cy="442913"/>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dirty="0">
                <a:solidFill>
                  <a:srgbClr val="000000"/>
                </a:solidFill>
              </a:rPr>
              <a:t>wrote</a:t>
            </a:r>
          </a:p>
        </p:txBody>
      </p:sp>
      <p:sp>
        <p:nvSpPr>
          <p:cNvPr id="49174" name="Text Box 21"/>
          <p:cNvSpPr txBox="1">
            <a:spLocks noChangeArrowheads="1"/>
          </p:cNvSpPr>
          <p:nvPr/>
        </p:nvSpPr>
        <p:spPr bwMode="auto">
          <a:xfrm>
            <a:off x="5651500" y="2039938"/>
            <a:ext cx="720725" cy="346075"/>
          </a:xfrm>
          <a:prstGeom prst="rect">
            <a:avLst/>
          </a:prstGeom>
          <a:noFill/>
          <a:ln w="9525">
            <a:noFill/>
            <a:round/>
            <a:headEnd/>
            <a:tailEnd/>
          </a:ln>
        </p:spPr>
        <p:txBody>
          <a:bodyPr lIns="90000" tIns="60876" rIns="90000" bIns="45000" anchor="ctr" anchorCtr="1">
            <a:prstTxWarp prst="textNoShape">
              <a:avLst/>
            </a:prstTxWarp>
          </a:bodyPr>
          <a:lstStyle/>
          <a:p>
            <a:r>
              <a:rPr lang="en-CA">
                <a:solidFill>
                  <a:srgbClr val="000000"/>
                </a:solidFill>
              </a:rPr>
              <a:t>isIn</a:t>
            </a:r>
          </a:p>
        </p:txBody>
      </p:sp>
      <p:sp>
        <p:nvSpPr>
          <p:cNvPr id="49175" name="Text Box 22"/>
          <p:cNvSpPr txBox="1">
            <a:spLocks noChangeArrowheads="1"/>
          </p:cNvSpPr>
          <p:nvPr/>
        </p:nvSpPr>
        <p:spPr bwMode="auto">
          <a:xfrm>
            <a:off x="5724525" y="5029200"/>
            <a:ext cx="720725" cy="346075"/>
          </a:xfrm>
          <a:prstGeom prst="rect">
            <a:avLst/>
          </a:prstGeom>
          <a:noFill/>
          <a:ln w="9525">
            <a:noFill/>
            <a:round/>
            <a:headEnd/>
            <a:tailEnd/>
          </a:ln>
        </p:spPr>
        <p:txBody>
          <a:bodyPr lIns="90000" tIns="60876" rIns="90000" bIns="45000" anchor="ctr" anchorCtr="1">
            <a:prstTxWarp prst="textNoShape">
              <a:avLst/>
            </a:prstTxWarp>
          </a:bodyPr>
          <a:lstStyle/>
          <a:p>
            <a:r>
              <a:rPr lang="en-CA">
                <a:solidFill>
                  <a:srgbClr val="000000"/>
                </a:solidFill>
              </a:rPr>
              <a:t>setIn</a:t>
            </a:r>
          </a:p>
        </p:txBody>
      </p:sp>
      <p:sp>
        <p:nvSpPr>
          <p:cNvPr id="49176" name="Text Box 23"/>
          <p:cNvSpPr txBox="1">
            <a:spLocks noChangeArrowheads="1"/>
          </p:cNvSpPr>
          <p:nvPr/>
        </p:nvSpPr>
        <p:spPr bwMode="auto">
          <a:xfrm rot="-3480000">
            <a:off x="2591594" y="3140869"/>
            <a:ext cx="2160587"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Lst>
            </a:pPr>
            <a:r>
              <a:rPr lang="en-CA">
                <a:solidFill>
                  <a:srgbClr val="000000"/>
                </a:solidFill>
              </a:rPr>
              <a:t>livedIn</a:t>
            </a:r>
          </a:p>
        </p:txBody>
      </p:sp>
      <p:sp>
        <p:nvSpPr>
          <p:cNvPr id="49177" name="Text Box 24"/>
          <p:cNvSpPr txBox="1">
            <a:spLocks noChangeArrowheads="1"/>
          </p:cNvSpPr>
          <p:nvPr/>
        </p:nvSpPr>
        <p:spPr bwMode="auto">
          <a:xfrm rot="-3420000">
            <a:off x="7599363" y="4562475"/>
            <a:ext cx="1260475"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a:solidFill>
                  <a:srgbClr val="000000"/>
                </a:solidFill>
              </a:rPr>
              <a:t>partOf</a:t>
            </a:r>
          </a:p>
        </p:txBody>
      </p:sp>
      <p:sp>
        <p:nvSpPr>
          <p:cNvPr id="49178" name="Text Box 25"/>
          <p:cNvSpPr txBox="1">
            <a:spLocks noChangeArrowheads="1"/>
          </p:cNvSpPr>
          <p:nvPr/>
        </p:nvSpPr>
        <p:spPr bwMode="auto">
          <a:xfrm rot="3240000">
            <a:off x="7993063" y="2771775"/>
            <a:ext cx="1260475" cy="35242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a:solidFill>
                  <a:srgbClr val="000000"/>
                </a:solidFill>
              </a:rPr>
              <a:t>partOf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539750" y="688975"/>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dirty="0" smtClean="0">
                <a:solidFill>
                  <a:srgbClr val="000000"/>
                </a:solidFill>
              </a:rPr>
              <a:t>Unique Identifiers: </a:t>
            </a:r>
            <a:r>
              <a:rPr lang="en-CA" sz="3600" dirty="0" err="1" smtClean="0">
                <a:solidFill>
                  <a:srgbClr val="000000"/>
                </a:solidFill>
              </a:rPr>
              <a:t>URIs</a:t>
            </a:r>
            <a:endParaRPr lang="en-CA" sz="3600" dirty="0">
              <a:solidFill>
                <a:srgbClr val="000000"/>
              </a:solidFill>
            </a:endParaRPr>
          </a:p>
        </p:txBody>
      </p:sp>
      <p:sp>
        <p:nvSpPr>
          <p:cNvPr id="28" name="AutoShape 3"/>
          <p:cNvSpPr>
            <a:spLocks noChangeArrowheads="1"/>
          </p:cNvSpPr>
          <p:nvPr/>
        </p:nvSpPr>
        <p:spPr bwMode="auto">
          <a:xfrm>
            <a:off x="1230312" y="2483281"/>
            <a:ext cx="2389187" cy="457200"/>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sz="2400" dirty="0">
                <a:solidFill>
                  <a:srgbClr val="000000"/>
                </a:solidFill>
              </a:rPr>
              <a:t>Shakespeare</a:t>
            </a:r>
          </a:p>
        </p:txBody>
      </p:sp>
      <p:sp>
        <p:nvSpPr>
          <p:cNvPr id="29" name="Line 11"/>
          <p:cNvSpPr>
            <a:spLocks noChangeShapeType="1"/>
          </p:cNvSpPr>
          <p:nvPr/>
        </p:nvSpPr>
        <p:spPr bwMode="auto">
          <a:xfrm>
            <a:off x="4125912" y="2711881"/>
            <a:ext cx="1981200" cy="20637"/>
          </a:xfrm>
          <a:prstGeom prst="line">
            <a:avLst/>
          </a:prstGeom>
          <a:noFill/>
          <a:ln w="9525">
            <a:solidFill>
              <a:srgbClr val="000000"/>
            </a:solidFill>
            <a:round/>
            <a:headEnd/>
            <a:tailEnd type="triangle" w="med" len="med"/>
          </a:ln>
        </p:spPr>
        <p:txBody>
          <a:bodyPr>
            <a:prstTxWarp prst="textNoShape">
              <a:avLst/>
            </a:prstTxWarp>
          </a:bodyPr>
          <a:lstStyle/>
          <a:p>
            <a:endParaRPr lang="en-US"/>
          </a:p>
        </p:txBody>
      </p:sp>
      <p:sp>
        <p:nvSpPr>
          <p:cNvPr id="30" name="AutoShape 6"/>
          <p:cNvSpPr>
            <a:spLocks noChangeArrowheads="1"/>
          </p:cNvSpPr>
          <p:nvPr/>
        </p:nvSpPr>
        <p:spPr bwMode="auto">
          <a:xfrm>
            <a:off x="6537324" y="2483281"/>
            <a:ext cx="2236788" cy="457200"/>
          </a:xfrm>
          <a:prstGeom prst="roundRect">
            <a:avLst>
              <a:gd name="adj" fmla="val 440"/>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Lst>
            </a:pPr>
            <a:r>
              <a:rPr lang="en-CA" sz="2400" dirty="0">
                <a:solidFill>
                  <a:srgbClr val="000000"/>
                </a:solidFill>
              </a:rPr>
              <a:t> Macbeth</a:t>
            </a:r>
          </a:p>
        </p:txBody>
      </p:sp>
      <p:sp>
        <p:nvSpPr>
          <p:cNvPr id="31" name="Text Box 20"/>
          <p:cNvSpPr txBox="1">
            <a:spLocks noChangeArrowheads="1"/>
          </p:cNvSpPr>
          <p:nvPr/>
        </p:nvSpPr>
        <p:spPr bwMode="auto">
          <a:xfrm>
            <a:off x="4583112" y="2268968"/>
            <a:ext cx="1260475" cy="442913"/>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sz="2400" dirty="0">
                <a:solidFill>
                  <a:srgbClr val="000000"/>
                </a:solidFill>
              </a:rPr>
              <a:t>wrote</a:t>
            </a:r>
          </a:p>
        </p:txBody>
      </p:sp>
      <p:sp>
        <p:nvSpPr>
          <p:cNvPr id="32" name="TextBox 31"/>
          <p:cNvSpPr txBox="1"/>
          <p:nvPr/>
        </p:nvSpPr>
        <p:spPr>
          <a:xfrm>
            <a:off x="239712" y="3702481"/>
            <a:ext cx="4724400" cy="382156"/>
          </a:xfrm>
          <a:prstGeom prst="rect">
            <a:avLst/>
          </a:prstGeom>
          <a:noFill/>
        </p:spPr>
        <p:txBody>
          <a:bodyPr wrap="square" rtlCol="0">
            <a:spAutoFit/>
          </a:bodyPr>
          <a:lstStyle/>
          <a:p>
            <a:r>
              <a:rPr lang="en-US" sz="2000" dirty="0" smtClean="0"/>
              <a:t>http://</a:t>
            </a:r>
            <a:r>
              <a:rPr lang="en-US" sz="2000" dirty="0" err="1" smtClean="0"/>
              <a:t>www.mun.ca/project#shakespeare</a:t>
            </a:r>
            <a:endParaRPr lang="en-US" sz="2000" dirty="0"/>
          </a:p>
        </p:txBody>
      </p:sp>
      <p:sp>
        <p:nvSpPr>
          <p:cNvPr id="33" name="TextBox 32"/>
          <p:cNvSpPr txBox="1"/>
          <p:nvPr/>
        </p:nvSpPr>
        <p:spPr>
          <a:xfrm>
            <a:off x="5497512" y="3702481"/>
            <a:ext cx="4343400" cy="382156"/>
          </a:xfrm>
          <a:prstGeom prst="rect">
            <a:avLst/>
          </a:prstGeom>
          <a:noFill/>
        </p:spPr>
        <p:txBody>
          <a:bodyPr wrap="square" rtlCol="0">
            <a:spAutoFit/>
          </a:bodyPr>
          <a:lstStyle/>
          <a:p>
            <a:r>
              <a:rPr lang="en-US" sz="2000" dirty="0" smtClean="0"/>
              <a:t>http://</a:t>
            </a:r>
            <a:r>
              <a:rPr lang="en-US" sz="2000" dirty="0" err="1" smtClean="0"/>
              <a:t>www.mun.ca/project#macbeth</a:t>
            </a:r>
            <a:endParaRPr lang="en-US" sz="2000" dirty="0"/>
          </a:p>
        </p:txBody>
      </p:sp>
      <p:sp>
        <p:nvSpPr>
          <p:cNvPr id="34" name="TextBox 33"/>
          <p:cNvSpPr txBox="1"/>
          <p:nvPr/>
        </p:nvSpPr>
        <p:spPr>
          <a:xfrm>
            <a:off x="3059112" y="4694237"/>
            <a:ext cx="4267200" cy="382156"/>
          </a:xfrm>
          <a:prstGeom prst="rect">
            <a:avLst/>
          </a:prstGeom>
          <a:noFill/>
        </p:spPr>
        <p:txBody>
          <a:bodyPr wrap="square" rtlCol="0">
            <a:spAutoFit/>
          </a:bodyPr>
          <a:lstStyle/>
          <a:p>
            <a:r>
              <a:rPr lang="en-US" sz="2000" dirty="0" smtClean="0"/>
              <a:t>http://</a:t>
            </a:r>
            <a:r>
              <a:rPr lang="en-US" sz="2000" dirty="0" err="1" smtClean="0"/>
              <a:t>www.mun.ca/project#wrote</a:t>
            </a:r>
            <a:endParaRPr lang="en-US" sz="2000" dirty="0"/>
          </a:p>
        </p:txBody>
      </p:sp>
      <p:sp>
        <p:nvSpPr>
          <p:cNvPr id="35" name="Text Box 27"/>
          <p:cNvSpPr txBox="1">
            <a:spLocks noChangeArrowheads="1"/>
          </p:cNvSpPr>
          <p:nvPr/>
        </p:nvSpPr>
        <p:spPr bwMode="auto">
          <a:xfrm>
            <a:off x="1992312" y="5837237"/>
            <a:ext cx="6705600" cy="762000"/>
          </a:xfrm>
          <a:prstGeom prst="rect">
            <a:avLst/>
          </a:prstGeom>
          <a:noFill/>
          <a:ln w="9525">
            <a:solidFill>
              <a:schemeClr val="bg2"/>
            </a:solidFill>
            <a:round/>
            <a:headEnd/>
            <a:tailEnd/>
          </a:ln>
        </p:spPr>
        <p:txBody>
          <a:bodyPr lIns="90000" tIns="60876"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Lst>
            </a:pPr>
            <a:r>
              <a:rPr lang="en-CA" sz="3200" dirty="0" err="1" smtClean="0">
                <a:solidFill>
                  <a:srgbClr val="000000"/>
                </a:solidFill>
              </a:rPr>
              <a:t>URIs</a:t>
            </a:r>
            <a:r>
              <a:rPr lang="en-CA" sz="3200" dirty="0" smtClean="0">
                <a:solidFill>
                  <a:srgbClr val="000000"/>
                </a:solidFill>
              </a:rPr>
              <a:t> should resolve.</a:t>
            </a:r>
            <a:endParaRPr lang="en-CA" sz="3200"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503238" y="615950"/>
            <a:ext cx="8999537"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3600" dirty="0" smtClean="0">
                <a:solidFill>
                  <a:srgbClr val="000000"/>
                </a:solidFill>
              </a:rPr>
              <a:t>RDF Description: FOAF</a:t>
            </a:r>
            <a:endParaRPr lang="en-CA" sz="3600" dirty="0">
              <a:solidFill>
                <a:srgbClr val="000000"/>
              </a:solidFill>
            </a:endParaRPr>
          </a:p>
        </p:txBody>
      </p:sp>
      <p:sp>
        <p:nvSpPr>
          <p:cNvPr id="61443" name="Text Box 2"/>
          <p:cNvSpPr txBox="1">
            <a:spLocks noChangeArrowheads="1"/>
          </p:cNvSpPr>
          <p:nvPr/>
        </p:nvSpPr>
        <p:spPr bwMode="auto">
          <a:xfrm>
            <a:off x="315912" y="1341437"/>
            <a:ext cx="9359900" cy="5867400"/>
          </a:xfrm>
          <a:prstGeom prst="rect">
            <a:avLst/>
          </a:prstGeom>
          <a:noFill/>
          <a:ln w="9525">
            <a:solidFill>
              <a:schemeClr val="bg2"/>
            </a:solidFill>
            <a:round/>
            <a:headEnd/>
            <a:tailEnd/>
          </a:ln>
        </p:spPr>
        <p:txBody>
          <a:bodyPr lIns="90000" tIns="60876"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rdf:RDF</a:t>
            </a:r>
            <a:endParaRPr lang="en-CA" sz="2000" dirty="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      </a:t>
            </a:r>
            <a:r>
              <a:rPr lang="en-CA" sz="2000" dirty="0" err="1">
                <a:solidFill>
                  <a:srgbClr val="000000"/>
                </a:solidFill>
              </a:rPr>
              <a:t>xmlns:rdf</a:t>
            </a:r>
            <a:r>
              <a:rPr lang="en-CA" sz="2000" dirty="0">
                <a:solidFill>
                  <a:srgbClr val="000000"/>
                </a:solidFill>
              </a:rPr>
              <a:t>="http://www.w3.org/1999/02/22-rdf-syntax-ns#"</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      </a:t>
            </a:r>
            <a:r>
              <a:rPr lang="en-CA" sz="2000" dirty="0" err="1">
                <a:solidFill>
                  <a:srgbClr val="000000"/>
                </a:solidFill>
              </a:rPr>
              <a:t>xmlns:rdfs</a:t>
            </a:r>
            <a:r>
              <a:rPr lang="en-CA" sz="2000" dirty="0">
                <a:solidFill>
                  <a:srgbClr val="000000"/>
                </a:solidFill>
              </a:rPr>
              <a:t>="http://www.w3.org/2000/01/rdf-schema#"</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      </a:t>
            </a:r>
            <a:r>
              <a:rPr lang="en-CA" sz="2000" dirty="0" err="1">
                <a:solidFill>
                  <a:srgbClr val="000000"/>
                </a:solidFill>
              </a:rPr>
              <a:t>xmlns:foaf</a:t>
            </a:r>
            <a:r>
              <a:rPr lang="en-CA" sz="2000" dirty="0">
                <a:solidFill>
                  <a:srgbClr val="000000"/>
                </a:solidFill>
              </a:rPr>
              <a:t>="</a:t>
            </a:r>
            <a:r>
              <a:rPr lang="en-CA" sz="2000" dirty="0">
                <a:solidFill>
                  <a:srgbClr val="000000"/>
                </a:solidFill>
                <a:hlinkClick r:id="rId3"/>
              </a:rPr>
              <a:t>http://xmlns.com/foaf/0.1/</a:t>
            </a:r>
            <a:r>
              <a:rPr lang="en-CA" sz="2000" dirty="0">
                <a:solidFill>
                  <a:srgbClr val="000000"/>
                </a:solidFill>
              </a:rPr>
              <a:t>"</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foaf:Person</a:t>
            </a:r>
            <a:r>
              <a:rPr lang="en-CA" sz="2000" dirty="0">
                <a:solidFill>
                  <a:srgbClr val="000000"/>
                </a:solidFill>
              </a:rPr>
              <a:t> </a:t>
            </a:r>
            <a:r>
              <a:rPr lang="en-CA" sz="2000" dirty="0" err="1">
                <a:solidFill>
                  <a:srgbClr val="000000"/>
                </a:solidFill>
              </a:rPr>
              <a:t>rdf:ID</a:t>
            </a:r>
            <a:r>
              <a:rPr lang="en-CA" sz="2000" dirty="0">
                <a:solidFill>
                  <a:srgbClr val="000000"/>
                </a:solidFill>
              </a:rPr>
              <a:t>="me"&gt;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foaf:name</a:t>
            </a:r>
            <a:r>
              <a:rPr lang="en-CA" sz="2000" dirty="0">
                <a:solidFill>
                  <a:srgbClr val="000000"/>
                </a:solidFill>
              </a:rPr>
              <a:t>&gt;Lisa Goddard&lt;/</a:t>
            </a:r>
            <a:r>
              <a:rPr lang="en-CA" sz="2000" dirty="0" err="1">
                <a:solidFill>
                  <a:srgbClr val="000000"/>
                </a:solidFill>
              </a:rPr>
              <a:t>foaf:name</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foaf:title</a:t>
            </a:r>
            <a:r>
              <a:rPr lang="en-CA" sz="2000" dirty="0">
                <a:solidFill>
                  <a:srgbClr val="000000"/>
                </a:solidFill>
              </a:rPr>
              <a:t>&gt;Ms.&lt;/</a:t>
            </a:r>
            <a:r>
              <a:rPr lang="en-CA" sz="2000" dirty="0" err="1">
                <a:solidFill>
                  <a:srgbClr val="000000"/>
                </a:solidFill>
              </a:rPr>
              <a:t>foaf:title</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foaf:givenname</a:t>
            </a:r>
            <a:r>
              <a:rPr lang="en-CA" sz="2000" dirty="0">
                <a:solidFill>
                  <a:srgbClr val="000000"/>
                </a:solidFill>
              </a:rPr>
              <a:t>&gt;Lisa&lt;/</a:t>
            </a:r>
            <a:r>
              <a:rPr lang="en-CA" sz="2000" dirty="0" err="1">
                <a:solidFill>
                  <a:srgbClr val="000000"/>
                </a:solidFill>
              </a:rPr>
              <a:t>foaf:givenname</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foaf:family_name</a:t>
            </a:r>
            <a:r>
              <a:rPr lang="en-CA" sz="2000" dirty="0">
                <a:solidFill>
                  <a:srgbClr val="000000"/>
                </a:solidFill>
              </a:rPr>
              <a:t>&gt;Goddard&lt;/</a:t>
            </a:r>
            <a:r>
              <a:rPr lang="en-CA" sz="2000" dirty="0" err="1">
                <a:solidFill>
                  <a:srgbClr val="000000"/>
                </a:solidFill>
              </a:rPr>
              <a:t>foaf:family_name</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foaf:homepage</a:t>
            </a:r>
            <a:r>
              <a:rPr lang="en-CA" sz="2000" dirty="0">
                <a:solidFill>
                  <a:srgbClr val="000000"/>
                </a:solidFill>
              </a:rPr>
              <a:t> </a:t>
            </a:r>
            <a:r>
              <a:rPr lang="en-CA" sz="2000" dirty="0" err="1">
                <a:solidFill>
                  <a:srgbClr val="000000"/>
                </a:solidFill>
              </a:rPr>
              <a:t>rdf:resource</a:t>
            </a:r>
            <a:r>
              <a:rPr lang="en-CA" sz="2000" dirty="0">
                <a:solidFill>
                  <a:srgbClr val="000000"/>
                </a:solidFill>
              </a:rPr>
              <a:t>="</a:t>
            </a:r>
            <a:r>
              <a:rPr lang="en-CA" sz="2000" dirty="0">
                <a:solidFill>
                  <a:srgbClr val="000000"/>
                </a:solidFill>
                <a:hlinkClick r:id="rId4"/>
              </a:rPr>
              <a:t>http://twitter.com/lisagoddard</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foaf:workplaceHomepage</a:t>
            </a:r>
            <a:r>
              <a:rPr lang="en-CA" sz="2000" dirty="0">
                <a:solidFill>
                  <a:srgbClr val="000000"/>
                </a:solidFill>
              </a:rPr>
              <a:t> </a:t>
            </a:r>
            <a:r>
              <a:rPr lang="en-CA" sz="2000" dirty="0" err="1">
                <a:solidFill>
                  <a:srgbClr val="000000"/>
                </a:solidFill>
              </a:rPr>
              <a:t>rdf:resource</a:t>
            </a:r>
            <a:r>
              <a:rPr lang="en-CA" sz="2000" dirty="0">
                <a:solidFill>
                  <a:srgbClr val="000000"/>
                </a:solidFill>
              </a:rPr>
              <a:t>="http://</a:t>
            </a:r>
            <a:r>
              <a:rPr lang="en-CA" sz="2000" dirty="0" err="1">
                <a:solidFill>
                  <a:srgbClr val="000000"/>
                </a:solidFill>
              </a:rPr>
              <a:t>www.library.mun.ca</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foaf:schoolHomepage</a:t>
            </a:r>
            <a:r>
              <a:rPr lang="en-CA" sz="2000" dirty="0">
                <a:solidFill>
                  <a:srgbClr val="000000"/>
                </a:solidFill>
              </a:rPr>
              <a:t> </a:t>
            </a:r>
            <a:r>
              <a:rPr lang="en-CA" sz="2000" dirty="0" err="1">
                <a:solidFill>
                  <a:srgbClr val="000000"/>
                </a:solidFill>
              </a:rPr>
              <a:t>rdf:resource</a:t>
            </a:r>
            <a:r>
              <a:rPr lang="en-CA" sz="2000" dirty="0">
                <a:solidFill>
                  <a:srgbClr val="000000"/>
                </a:solidFill>
              </a:rPr>
              <a:t>="http://</a:t>
            </a:r>
            <a:r>
              <a:rPr lang="en-CA" sz="2000" dirty="0" err="1">
                <a:solidFill>
                  <a:srgbClr val="000000"/>
                </a:solidFill>
              </a:rPr>
              <a:t>www.queensu.ca</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foaf:knows</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	&lt;</a:t>
            </a:r>
            <a:r>
              <a:rPr lang="en-CA" sz="2000" dirty="0" err="1">
                <a:solidFill>
                  <a:srgbClr val="000000"/>
                </a:solidFill>
              </a:rPr>
              <a:t>foaf:Person</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smtClean="0">
                <a:solidFill>
                  <a:srgbClr val="000000"/>
                </a:solidFill>
              </a:rPr>
              <a:t>		&lt;</a:t>
            </a:r>
            <a:r>
              <a:rPr lang="en-CA" sz="2000" dirty="0" err="1">
                <a:solidFill>
                  <a:srgbClr val="000000"/>
                </a:solidFill>
              </a:rPr>
              <a:t>foaf:name</a:t>
            </a:r>
            <a:r>
              <a:rPr lang="en-CA" sz="2000" dirty="0">
                <a:solidFill>
                  <a:srgbClr val="000000"/>
                </a:solidFill>
              </a:rPr>
              <a:t>&gt;Gillian Byrne&lt;/</a:t>
            </a:r>
            <a:r>
              <a:rPr lang="en-CA" sz="2000" dirty="0" err="1">
                <a:solidFill>
                  <a:srgbClr val="000000"/>
                </a:solidFill>
              </a:rPr>
              <a:t>foaf:name</a:t>
            </a:r>
            <a:r>
              <a:rPr lang="en-CA" sz="2000" dirty="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smtClean="0">
                <a:solidFill>
                  <a:srgbClr val="000000"/>
                </a:solidFill>
              </a:rPr>
              <a:t>		&lt;</a:t>
            </a:r>
            <a:r>
              <a:rPr lang="en-CA" sz="2000" dirty="0" err="1">
                <a:solidFill>
                  <a:srgbClr val="000000"/>
                </a:solidFill>
              </a:rPr>
              <a:t>foaf:mbox</a:t>
            </a:r>
            <a:r>
              <a:rPr lang="en-CA" sz="2000" dirty="0">
                <a:solidFill>
                  <a:srgbClr val="000000"/>
                </a:solidFill>
              </a:rPr>
              <a:t> </a:t>
            </a:r>
            <a:r>
              <a:rPr lang="en-CA" sz="2000" dirty="0" err="1">
                <a:solidFill>
                  <a:srgbClr val="000000"/>
                </a:solidFill>
              </a:rPr>
              <a:t>rdf:resource</a:t>
            </a:r>
            <a:r>
              <a:rPr lang="en-CA" sz="2000" dirty="0">
                <a:solidFill>
                  <a:srgbClr val="000000"/>
                </a:solidFill>
              </a:rPr>
              <a:t>="</a:t>
            </a:r>
            <a:r>
              <a:rPr lang="en-CA" sz="2000" dirty="0" err="1">
                <a:solidFill>
                  <a:srgbClr val="000000"/>
                </a:solidFill>
              </a:rPr>
              <a:t>mailto:gbyrne@mun.ca</a:t>
            </a:r>
            <a:r>
              <a:rPr lang="en-CA" sz="2000" dirty="0">
                <a:solidFill>
                  <a:srgbClr val="000000"/>
                </a:solidFill>
              </a:rPr>
              <a:t>"/</a:t>
            </a:r>
            <a:r>
              <a:rPr lang="en-CA" sz="2000" dirty="0" smtClean="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	</a:t>
            </a:r>
            <a:r>
              <a:rPr lang="en-CA" sz="2000" dirty="0" smtClean="0">
                <a:solidFill>
                  <a:srgbClr val="000000"/>
                </a:solidFill>
              </a:rPr>
              <a:t>&lt;</a:t>
            </a:r>
            <a:r>
              <a:rPr lang="en-CA" sz="2000" dirty="0">
                <a:solidFill>
                  <a:srgbClr val="000000"/>
                </a:solidFill>
              </a:rPr>
              <a:t>/</a:t>
            </a:r>
            <a:r>
              <a:rPr lang="en-CA" sz="2000" dirty="0" err="1">
                <a:solidFill>
                  <a:srgbClr val="000000"/>
                </a:solidFill>
              </a:rPr>
              <a:t>foaf:Person</a:t>
            </a:r>
            <a:r>
              <a:rPr lang="en-CA" sz="2000" dirty="0" smtClean="0">
                <a:solidFill>
                  <a:srgbClr val="000000"/>
                </a:solidFill>
              </a:rPr>
              <a:t>&gt;</a:t>
            </a:r>
          </a:p>
          <a:p>
            <a:pPr lvl="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smtClean="0">
                <a:solidFill>
                  <a:srgbClr val="000000"/>
                </a:solidFill>
              </a:rPr>
              <a:t>&lt;</a:t>
            </a:r>
            <a:r>
              <a:rPr lang="en-CA" sz="2000" dirty="0">
                <a:solidFill>
                  <a:srgbClr val="000000"/>
                </a:solidFill>
              </a:rPr>
              <a:t>/</a:t>
            </a:r>
            <a:r>
              <a:rPr lang="en-CA" sz="2000" dirty="0" err="1">
                <a:solidFill>
                  <a:srgbClr val="000000"/>
                </a:solidFill>
              </a:rPr>
              <a:t>foaf:knows</a:t>
            </a:r>
            <a:r>
              <a:rPr lang="en-CA" sz="2000" dirty="0">
                <a:solidFill>
                  <a:srgbClr val="000000"/>
                </a:solidFill>
              </a:rPr>
              <a:t>&gt;</a:t>
            </a:r>
            <a:endParaRPr lang="en-CA" sz="2000" dirty="0" smtClean="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smtClean="0">
                <a:solidFill>
                  <a:srgbClr val="000000"/>
                </a:solidFill>
              </a:rPr>
              <a:t>&lt;</a:t>
            </a:r>
            <a:r>
              <a:rPr lang="en-CA" sz="2000" dirty="0">
                <a:solidFill>
                  <a:srgbClr val="000000"/>
                </a:solidFill>
              </a:rPr>
              <a:t>/</a:t>
            </a:r>
            <a:r>
              <a:rPr lang="en-CA" sz="2000" dirty="0" err="1">
                <a:solidFill>
                  <a:srgbClr val="000000"/>
                </a:solidFill>
              </a:rPr>
              <a:t>foaf:Person</a:t>
            </a:r>
            <a:r>
              <a:rPr lang="en-CA" sz="2000" dirty="0">
                <a:solidFill>
                  <a:srgbClr val="000000"/>
                </a:solidFill>
              </a:rPr>
              <a:t>&gt;</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sz="2000" dirty="0">
                <a:solidFill>
                  <a:srgbClr val="000000"/>
                </a:solidFill>
              </a:rPr>
              <a:t>&lt;/</a:t>
            </a:r>
            <a:r>
              <a:rPr lang="en-CA" sz="2000" dirty="0" err="1">
                <a:solidFill>
                  <a:srgbClr val="000000"/>
                </a:solidFill>
              </a:rPr>
              <a:t>rdf:RDF</a:t>
            </a:r>
            <a:r>
              <a:rPr lang="en-CA" sz="2000" dirty="0">
                <a:solidFill>
                  <a:srgbClr val="000000"/>
                </a:solidFill>
              </a:rPr>
              <a:t>&gt;</a:t>
            </a: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dirty="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CA" dirty="0">
              <a:solidFill>
                <a:srgbClr val="000000"/>
              </a:solidFill>
            </a:endParaRPr>
          </a:p>
        </p:txBody>
      </p:sp>
      <p:pic>
        <p:nvPicPr>
          <p:cNvPr id="5" name="Picture 4"/>
          <p:cNvPicPr>
            <a:picLocks noChangeAspect="1" noChangeArrowheads="1"/>
          </p:cNvPicPr>
          <p:nvPr/>
        </p:nvPicPr>
        <p:blipFill>
          <a:blip r:embed="rId5"/>
          <a:srcRect/>
          <a:stretch>
            <a:fillRect/>
          </a:stretch>
        </p:blipFill>
        <p:spPr bwMode="auto">
          <a:xfrm>
            <a:off x="8062912" y="274637"/>
            <a:ext cx="1625600" cy="7207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539750" y="690563"/>
            <a:ext cx="8459788" cy="601662"/>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a:solidFill>
                  <a:srgbClr val="000000"/>
                </a:solidFill>
              </a:rPr>
              <a:t>Resolvable URIs</a:t>
            </a:r>
          </a:p>
        </p:txBody>
      </p:sp>
      <p:sp>
        <p:nvSpPr>
          <p:cNvPr id="3" name="Rectangle 2"/>
          <p:cNvSpPr/>
          <p:nvPr/>
        </p:nvSpPr>
        <p:spPr>
          <a:xfrm>
            <a:off x="239713" y="1722438"/>
            <a:ext cx="9601200" cy="4619625"/>
          </a:xfrm>
          <a:prstGeom prst="rect">
            <a:avLst/>
          </a:prstGeom>
        </p:spPr>
        <p:txBody>
          <a:bodyPr>
            <a:spAutoFit/>
          </a:bodyPr>
          <a:lstStyle/>
          <a:p>
            <a:pPr>
              <a:defRPr/>
            </a:pPr>
            <a:r>
              <a:rPr lang="en-US" sz="3200" dirty="0"/>
              <a:t> </a:t>
            </a:r>
            <a:r>
              <a:rPr lang="en-US" sz="3200" dirty="0" err="1"/>
              <a:t>xmlns:foaf</a:t>
            </a:r>
            <a:r>
              <a:rPr lang="en-US" sz="3200" dirty="0"/>
              <a:t>="http://xmlns.com/foaf/0.1/"</a:t>
            </a:r>
          </a:p>
          <a:p>
            <a:pPr>
              <a:defRPr/>
            </a:pPr>
            <a:endParaRPr lang="en-US" sz="3200" dirty="0"/>
          </a:p>
          <a:p>
            <a:pPr>
              <a:defRPr/>
            </a:pPr>
            <a:r>
              <a:rPr lang="en-US" sz="3200" dirty="0"/>
              <a:t>&lt;</a:t>
            </a:r>
            <a:r>
              <a:rPr lang="en-US" sz="3200" dirty="0" err="1"/>
              <a:t>foaf:Person</a:t>
            </a:r>
            <a:r>
              <a:rPr lang="en-US" sz="3200" dirty="0"/>
              <a:t> </a:t>
            </a:r>
            <a:r>
              <a:rPr lang="en-US" sz="3200" dirty="0" err="1"/>
              <a:t>rdf:ID</a:t>
            </a:r>
            <a:r>
              <a:rPr lang="en-US" sz="3200" dirty="0"/>
              <a:t>="me"&gt;</a:t>
            </a:r>
          </a:p>
          <a:p>
            <a:pPr lvl="1">
              <a:defRPr/>
            </a:pPr>
            <a:r>
              <a:rPr lang="en-US" sz="3200" dirty="0"/>
              <a:t>&lt;</a:t>
            </a:r>
            <a:r>
              <a:rPr lang="en-US" sz="3200" dirty="0" err="1"/>
              <a:t>foaf:name</a:t>
            </a:r>
            <a:r>
              <a:rPr lang="en-US" sz="3200" dirty="0"/>
              <a:t>&gt;Lisa Goddard&lt;/</a:t>
            </a:r>
            <a:r>
              <a:rPr lang="en-US" sz="3200" dirty="0" err="1"/>
              <a:t>foaf:name</a:t>
            </a:r>
            <a:r>
              <a:rPr lang="en-US" sz="3200" dirty="0"/>
              <a:t>&gt;</a:t>
            </a:r>
          </a:p>
          <a:p>
            <a:pPr lvl="1">
              <a:defRPr/>
            </a:pPr>
            <a:r>
              <a:rPr lang="en-US" sz="3200" dirty="0"/>
              <a:t>&lt;</a:t>
            </a:r>
            <a:r>
              <a:rPr lang="en-US" sz="3200" dirty="0" err="1"/>
              <a:t>foaf:</a:t>
            </a:r>
            <a:r>
              <a:rPr lang="en-US" sz="3200" dirty="0" err="1">
                <a:solidFill>
                  <a:srgbClr val="3366FF"/>
                </a:solidFill>
              </a:rPr>
              <a:t>workplaceHomepage</a:t>
            </a:r>
            <a:r>
              <a:rPr lang="en-US" sz="3200" dirty="0"/>
              <a:t> </a:t>
            </a:r>
          </a:p>
          <a:p>
            <a:pPr lvl="1">
              <a:defRPr/>
            </a:pPr>
            <a:r>
              <a:rPr lang="en-US" sz="3200" dirty="0" err="1"/>
              <a:t>rdf:resource</a:t>
            </a:r>
            <a:r>
              <a:rPr lang="en-US" sz="3200" dirty="0"/>
              <a:t>="http://</a:t>
            </a:r>
            <a:r>
              <a:rPr lang="en-US" sz="3200" dirty="0" err="1"/>
              <a:t>www.library.mun.ca</a:t>
            </a:r>
            <a:r>
              <a:rPr lang="en-US" sz="3200" dirty="0"/>
              <a:t>"/&gt;</a:t>
            </a:r>
          </a:p>
          <a:p>
            <a:pPr>
              <a:defRPr/>
            </a:pPr>
            <a:r>
              <a:rPr lang="en-US" sz="3200" dirty="0"/>
              <a:t>&lt;/</a:t>
            </a:r>
            <a:r>
              <a:rPr lang="en-US" sz="3200" dirty="0" err="1"/>
              <a:t>foaf:Person</a:t>
            </a:r>
            <a:r>
              <a:rPr lang="en-US" sz="3200" dirty="0"/>
              <a:t>&gt;</a:t>
            </a:r>
          </a:p>
          <a:p>
            <a:pPr>
              <a:defRPr/>
            </a:pPr>
            <a:endParaRPr lang="en-US" sz="3200" dirty="0"/>
          </a:p>
          <a:p>
            <a:pPr>
              <a:defRPr/>
            </a:pPr>
            <a:r>
              <a:rPr lang="en-US" sz="3000" dirty="0">
                <a:hlinkClick r:id="rId3"/>
              </a:rPr>
              <a:t>http://xmlns.com/foaf/0.1/#term_</a:t>
            </a:r>
            <a:r>
              <a:rPr lang="en-US" sz="3000" dirty="0">
                <a:solidFill>
                  <a:schemeClr val="accent4"/>
                </a:solidFill>
                <a:hlinkClick r:id="rId3"/>
              </a:rPr>
              <a:t>workplaceHomepage</a:t>
            </a:r>
            <a:endParaRPr lang="en-US" sz="3000" dirty="0">
              <a:solidFill>
                <a:schemeClr val="accent4"/>
              </a:solidFill>
            </a:endParaRPr>
          </a:p>
          <a:p>
            <a:pPr>
              <a:defRPr/>
            </a:pPr>
            <a:endParaRPr lang="en-US" sz="3000" dirty="0">
              <a:solidFill>
                <a:schemeClr val="accent4"/>
              </a:solidFill>
            </a:endParaRPr>
          </a:p>
        </p:txBody>
      </p:sp>
      <p:pic>
        <p:nvPicPr>
          <p:cNvPr id="4" name="Picture 3"/>
          <p:cNvPicPr>
            <a:picLocks noChangeAspect="1" noChangeArrowheads="1"/>
          </p:cNvPicPr>
          <p:nvPr/>
        </p:nvPicPr>
        <p:blipFill>
          <a:blip r:embed="rId4"/>
          <a:srcRect/>
          <a:stretch>
            <a:fillRect/>
          </a:stretch>
        </p:blipFill>
        <p:spPr bwMode="auto">
          <a:xfrm>
            <a:off x="7518400" y="539750"/>
            <a:ext cx="1625600" cy="72072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539750" y="503237"/>
            <a:ext cx="8459788" cy="601662"/>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dirty="0">
                <a:solidFill>
                  <a:srgbClr val="000000"/>
                </a:solidFill>
              </a:rPr>
              <a:t>Resolvable </a:t>
            </a:r>
            <a:r>
              <a:rPr lang="en-CA" sz="3600" dirty="0" err="1">
                <a:solidFill>
                  <a:srgbClr val="000000"/>
                </a:solidFill>
              </a:rPr>
              <a:t>URIs</a:t>
            </a:r>
            <a:endParaRPr lang="en-CA" sz="3600" dirty="0">
              <a:solidFill>
                <a:srgbClr val="000000"/>
              </a:solidFill>
            </a:endParaRPr>
          </a:p>
        </p:txBody>
      </p:sp>
      <p:pic>
        <p:nvPicPr>
          <p:cNvPr id="65539" name="Picture 2" descr="foaf_resolvable.tiff"/>
          <p:cNvPicPr>
            <a:picLocks noChangeAspect="1"/>
          </p:cNvPicPr>
          <p:nvPr/>
        </p:nvPicPr>
        <p:blipFill>
          <a:blip r:embed="rId3"/>
          <a:srcRect/>
          <a:stretch>
            <a:fillRect/>
          </a:stretch>
        </p:blipFill>
        <p:spPr bwMode="auto">
          <a:xfrm>
            <a:off x="609600" y="1570038"/>
            <a:ext cx="8774113" cy="5192712"/>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539750" y="688975"/>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dirty="0">
                <a:solidFill>
                  <a:srgbClr val="000000"/>
                </a:solidFill>
              </a:rPr>
              <a:t>Shared</a:t>
            </a:r>
            <a:r>
              <a:rPr lang="en-CA" sz="3600" dirty="0" smtClean="0">
                <a:solidFill>
                  <a:srgbClr val="000000"/>
                </a:solidFill>
              </a:rPr>
              <a:t> </a:t>
            </a:r>
            <a:r>
              <a:rPr lang="en-CA" sz="3600" dirty="0" err="1" smtClean="0">
                <a:solidFill>
                  <a:srgbClr val="000000"/>
                </a:solidFill>
              </a:rPr>
              <a:t>Ontologies</a:t>
            </a:r>
            <a:endParaRPr lang="en-CA" sz="3600" dirty="0">
              <a:solidFill>
                <a:srgbClr val="000000"/>
              </a:solidFill>
            </a:endParaRPr>
          </a:p>
        </p:txBody>
      </p:sp>
      <p:sp>
        <p:nvSpPr>
          <p:cNvPr id="57347" name="Text Box 2"/>
          <p:cNvSpPr txBox="1">
            <a:spLocks noChangeArrowheads="1"/>
          </p:cNvSpPr>
          <p:nvPr/>
        </p:nvSpPr>
        <p:spPr bwMode="auto">
          <a:xfrm>
            <a:off x="720725" y="1547813"/>
            <a:ext cx="8280400" cy="750887"/>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400" dirty="0">
                <a:solidFill>
                  <a:srgbClr val="000000"/>
                </a:solidFill>
              </a:rPr>
              <a:t>Namespaces allow us to combine several vocabularies while maintaining distinct meaning of each element. </a:t>
            </a:r>
          </a:p>
        </p:txBody>
      </p:sp>
      <p:sp>
        <p:nvSpPr>
          <p:cNvPr id="57348" name="Oval 3"/>
          <p:cNvSpPr>
            <a:spLocks noChangeArrowheads="1"/>
          </p:cNvSpPr>
          <p:nvPr/>
        </p:nvSpPr>
        <p:spPr bwMode="auto">
          <a:xfrm>
            <a:off x="6881813" y="2771775"/>
            <a:ext cx="2700337" cy="2700338"/>
          </a:xfrm>
          <a:prstGeom prst="ellipse">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 pos="2171700" algn="l"/>
              </a:tabLst>
            </a:pPr>
            <a:r>
              <a:rPr lang="en-CA">
                <a:solidFill>
                  <a:srgbClr val="000000"/>
                </a:solidFill>
              </a:rPr>
              <a:t>#person</a:t>
            </a:r>
          </a:p>
        </p:txBody>
      </p:sp>
      <p:sp>
        <p:nvSpPr>
          <p:cNvPr id="57349" name="Oval 4"/>
          <p:cNvSpPr>
            <a:spLocks noChangeArrowheads="1"/>
          </p:cNvSpPr>
          <p:nvPr/>
        </p:nvSpPr>
        <p:spPr bwMode="auto">
          <a:xfrm>
            <a:off x="3563938" y="3995738"/>
            <a:ext cx="2700337" cy="2700337"/>
          </a:xfrm>
          <a:prstGeom prst="ellipse">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 pos="2171700" algn="l"/>
              </a:tabLst>
            </a:pPr>
            <a:r>
              <a:rPr lang="en-CA">
                <a:solidFill>
                  <a:srgbClr val="000000"/>
                </a:solidFill>
              </a:rPr>
              <a:t>#partOf</a:t>
            </a:r>
          </a:p>
        </p:txBody>
      </p:sp>
      <p:sp>
        <p:nvSpPr>
          <p:cNvPr id="57350" name="Oval 5"/>
          <p:cNvSpPr>
            <a:spLocks noChangeArrowheads="1"/>
          </p:cNvSpPr>
          <p:nvPr/>
        </p:nvSpPr>
        <p:spPr bwMode="auto">
          <a:xfrm>
            <a:off x="452438" y="2636838"/>
            <a:ext cx="2700337" cy="2700337"/>
          </a:xfrm>
          <a:prstGeom prst="ellipse">
            <a:avLst/>
          </a:prstGeom>
          <a:solidFill>
            <a:srgbClr val="99CCFF">
              <a:alpha val="50195"/>
            </a:srgbClr>
          </a:solidFill>
          <a:ln w="9525">
            <a:solidFill>
              <a:srgbClr val="000000"/>
            </a:solidFill>
            <a:round/>
            <a:headEnd/>
            <a:tailEnd/>
          </a:ln>
        </p:spPr>
        <p:txBody>
          <a:bodyPr wrap="none" anchor="ctr">
            <a:prstTxWarp prst="textNoShape">
              <a:avLst/>
            </a:prstTxWarp>
          </a:bodyPr>
          <a:lstStyle/>
          <a:p>
            <a:endParaRPr lang="en-US"/>
          </a:p>
        </p:txBody>
      </p:sp>
      <p:sp>
        <p:nvSpPr>
          <p:cNvPr id="57351" name="Text Box 6"/>
          <p:cNvSpPr txBox="1">
            <a:spLocks noChangeArrowheads="1"/>
          </p:cNvSpPr>
          <p:nvPr/>
        </p:nvSpPr>
        <p:spPr bwMode="auto">
          <a:xfrm>
            <a:off x="6716713" y="5567363"/>
            <a:ext cx="3060700"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 pos="2171700" algn="l"/>
                <a:tab pos="2895600" algn="l"/>
              </a:tabLst>
            </a:pPr>
            <a:r>
              <a:rPr lang="en-CA" sz="2000" dirty="0">
                <a:solidFill>
                  <a:srgbClr val="000000"/>
                </a:solidFill>
              </a:rPr>
              <a:t>http://</a:t>
            </a:r>
            <a:r>
              <a:rPr lang="en-CA" sz="2000" dirty="0" err="1">
                <a:solidFill>
                  <a:srgbClr val="000000"/>
                </a:solidFill>
              </a:rPr>
              <a:t>gmu.edu/bio.owl</a:t>
            </a:r>
            <a:endParaRPr lang="en-CA" sz="2000" dirty="0">
              <a:solidFill>
                <a:srgbClr val="000000"/>
              </a:solidFill>
            </a:endParaRPr>
          </a:p>
        </p:txBody>
      </p:sp>
      <p:sp>
        <p:nvSpPr>
          <p:cNvPr id="57352" name="Text Box 7"/>
          <p:cNvSpPr txBox="1">
            <a:spLocks noChangeArrowheads="1"/>
          </p:cNvSpPr>
          <p:nvPr/>
        </p:nvSpPr>
        <p:spPr bwMode="auto">
          <a:xfrm>
            <a:off x="3419475" y="6810375"/>
            <a:ext cx="3060700"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 pos="2171700" algn="l"/>
                <a:tab pos="2895600" algn="l"/>
              </a:tabLst>
            </a:pPr>
            <a:r>
              <a:rPr lang="en-CA" sz="2000" dirty="0">
                <a:solidFill>
                  <a:srgbClr val="000000"/>
                </a:solidFill>
              </a:rPr>
              <a:t>http://</a:t>
            </a:r>
            <a:r>
              <a:rPr lang="en-CA" sz="2000" dirty="0" err="1">
                <a:solidFill>
                  <a:srgbClr val="000000"/>
                </a:solidFill>
              </a:rPr>
              <a:t>mit.edu/geo.rdf</a:t>
            </a:r>
            <a:endParaRPr lang="en-CA" sz="2000" dirty="0">
              <a:solidFill>
                <a:srgbClr val="000000"/>
              </a:solidFill>
            </a:endParaRPr>
          </a:p>
        </p:txBody>
      </p:sp>
      <p:sp>
        <p:nvSpPr>
          <p:cNvPr id="57353" name="Text Box 8"/>
          <p:cNvSpPr txBox="1">
            <a:spLocks noChangeArrowheads="1"/>
          </p:cNvSpPr>
          <p:nvPr/>
        </p:nvSpPr>
        <p:spPr bwMode="auto">
          <a:xfrm>
            <a:off x="239712" y="5414963"/>
            <a:ext cx="3060700"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 pos="1447800" algn="l"/>
                <a:tab pos="2171700" algn="l"/>
                <a:tab pos="2895600" algn="l"/>
              </a:tabLst>
            </a:pPr>
            <a:r>
              <a:rPr lang="en-CA" sz="2000" dirty="0">
                <a:solidFill>
                  <a:srgbClr val="000000"/>
                </a:solidFill>
              </a:rPr>
              <a:t>http://</a:t>
            </a:r>
            <a:r>
              <a:rPr lang="en-CA" sz="2000" dirty="0" err="1">
                <a:solidFill>
                  <a:srgbClr val="000000"/>
                </a:solidFill>
              </a:rPr>
              <a:t>mun.ca/lit.owl</a:t>
            </a:r>
            <a:endParaRPr lang="en-CA" sz="2000" dirty="0">
              <a:solidFill>
                <a:srgbClr val="000000"/>
              </a:solidFill>
            </a:endParaRPr>
          </a:p>
        </p:txBody>
      </p:sp>
      <p:sp>
        <p:nvSpPr>
          <p:cNvPr id="57354" name="Text Box 9"/>
          <p:cNvSpPr txBox="1">
            <a:spLocks noChangeArrowheads="1"/>
          </p:cNvSpPr>
          <p:nvPr/>
        </p:nvSpPr>
        <p:spPr bwMode="auto">
          <a:xfrm>
            <a:off x="1495425" y="3213100"/>
            <a:ext cx="900113" cy="346075"/>
          </a:xfrm>
          <a:prstGeom prst="rect">
            <a:avLst/>
          </a:prstGeom>
          <a:noFill/>
          <a:ln w="9525">
            <a:noFill/>
            <a:round/>
            <a:headEnd/>
            <a:tailEnd/>
          </a:ln>
        </p:spPr>
        <p:txBody>
          <a:bodyPr lIns="90000" tIns="60876" rIns="90000" bIns="45000" anchor="ctr" anchorCtr="1">
            <a:prstTxWarp prst="textNoShape">
              <a:avLst/>
            </a:prstTxWarp>
          </a:bodyPr>
          <a:lstStyle/>
          <a:p>
            <a:pPr>
              <a:tabLst>
                <a:tab pos="723900" algn="l"/>
              </a:tabLst>
            </a:pPr>
            <a:r>
              <a:rPr lang="en-CA">
                <a:solidFill>
                  <a:srgbClr val="000000"/>
                </a:solidFill>
              </a:rPr>
              <a:t>#wrote</a:t>
            </a:r>
          </a:p>
        </p:txBody>
      </p:sp>
      <p:sp>
        <p:nvSpPr>
          <p:cNvPr id="57355" name="Text Box 10"/>
          <p:cNvSpPr txBox="1">
            <a:spLocks noChangeArrowheads="1"/>
          </p:cNvSpPr>
          <p:nvPr/>
        </p:nvSpPr>
        <p:spPr bwMode="auto">
          <a:xfrm>
            <a:off x="1027113" y="4125913"/>
            <a:ext cx="8032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#setIn</a:t>
            </a:r>
          </a:p>
        </p:txBody>
      </p:sp>
      <p:sp>
        <p:nvSpPr>
          <p:cNvPr id="57356" name="Text Box 11"/>
          <p:cNvSpPr txBox="1">
            <a:spLocks noChangeArrowheads="1"/>
          </p:cNvSpPr>
          <p:nvPr/>
        </p:nvSpPr>
        <p:spPr bwMode="auto">
          <a:xfrm>
            <a:off x="8213725" y="3233738"/>
            <a:ext cx="10826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#married</a:t>
            </a:r>
          </a:p>
        </p:txBody>
      </p:sp>
      <p:sp>
        <p:nvSpPr>
          <p:cNvPr id="57357" name="Text Box 12"/>
          <p:cNvSpPr txBox="1">
            <a:spLocks noChangeArrowheads="1"/>
          </p:cNvSpPr>
          <p:nvPr/>
        </p:nvSpPr>
        <p:spPr bwMode="auto">
          <a:xfrm>
            <a:off x="808038" y="3571875"/>
            <a:ext cx="728662"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#play</a:t>
            </a:r>
          </a:p>
        </p:txBody>
      </p:sp>
      <p:sp>
        <p:nvSpPr>
          <p:cNvPr id="57358" name="Text Box 13"/>
          <p:cNvSpPr txBox="1">
            <a:spLocks noChangeArrowheads="1"/>
          </p:cNvSpPr>
          <p:nvPr/>
        </p:nvSpPr>
        <p:spPr bwMode="auto">
          <a:xfrm>
            <a:off x="2216150" y="3644900"/>
            <a:ext cx="8032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#book</a:t>
            </a:r>
          </a:p>
        </p:txBody>
      </p:sp>
      <p:sp>
        <p:nvSpPr>
          <p:cNvPr id="57359" name="Text Box 14"/>
          <p:cNvSpPr txBox="1">
            <a:spLocks noChangeArrowheads="1"/>
          </p:cNvSpPr>
          <p:nvPr/>
        </p:nvSpPr>
        <p:spPr bwMode="auto">
          <a:xfrm>
            <a:off x="2035175" y="4298950"/>
            <a:ext cx="8794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#poem</a:t>
            </a:r>
          </a:p>
        </p:txBody>
      </p:sp>
      <p:sp>
        <p:nvSpPr>
          <p:cNvPr id="57360" name="Text Box 15"/>
          <p:cNvSpPr txBox="1">
            <a:spLocks noChangeArrowheads="1"/>
          </p:cNvSpPr>
          <p:nvPr/>
        </p:nvSpPr>
        <p:spPr bwMode="auto">
          <a:xfrm>
            <a:off x="1200150" y="4678363"/>
            <a:ext cx="11588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#narrated</a:t>
            </a:r>
          </a:p>
        </p:txBody>
      </p:sp>
      <p:sp>
        <p:nvSpPr>
          <p:cNvPr id="57361" name="Text Box 16"/>
          <p:cNvSpPr txBox="1">
            <a:spLocks noChangeArrowheads="1"/>
          </p:cNvSpPr>
          <p:nvPr/>
        </p:nvSpPr>
        <p:spPr bwMode="auto">
          <a:xfrm>
            <a:off x="5040313" y="4541838"/>
            <a:ext cx="663575" cy="346075"/>
          </a:xfrm>
          <a:prstGeom prst="rect">
            <a:avLst/>
          </a:prstGeom>
          <a:noFill/>
          <a:ln w="9525">
            <a:noFill/>
            <a:round/>
            <a:headEnd/>
            <a:tailEnd/>
          </a:ln>
        </p:spPr>
        <p:txBody>
          <a:bodyPr wrap="none" lIns="90000" tIns="60876" rIns="90000" bIns="45000" anchor="ctr">
            <a:prstTxWarp prst="textNoShape">
              <a:avLst/>
            </a:prstTxWarp>
          </a:bodyPr>
          <a:lstStyle/>
          <a:p>
            <a:r>
              <a:rPr lang="en-CA">
                <a:solidFill>
                  <a:srgbClr val="000000"/>
                </a:solidFill>
              </a:rPr>
              <a:t>#isIn</a:t>
            </a:r>
          </a:p>
        </p:txBody>
      </p:sp>
      <p:sp>
        <p:nvSpPr>
          <p:cNvPr id="57362" name="Text Box 17"/>
          <p:cNvSpPr txBox="1">
            <a:spLocks noChangeArrowheads="1"/>
          </p:cNvSpPr>
          <p:nvPr/>
        </p:nvSpPr>
        <p:spPr bwMode="auto">
          <a:xfrm>
            <a:off x="3743325" y="4694238"/>
            <a:ext cx="1236663" cy="358775"/>
          </a:xfrm>
          <a:prstGeom prst="rect">
            <a:avLst/>
          </a:prstGeom>
          <a:noFill/>
          <a:ln w="9525">
            <a:noFill/>
            <a:round/>
            <a:headEnd/>
            <a:tailEnd/>
          </a:ln>
        </p:spPr>
        <p:txBody>
          <a:bodyPr lIns="90000" tIns="60876" rIns="90000" bIns="45000" anchor="ctr">
            <a:prstTxWarp prst="textNoShape">
              <a:avLst/>
            </a:prstTxWarp>
          </a:bodyPr>
          <a:lstStyle/>
          <a:p>
            <a:pPr>
              <a:tabLst>
                <a:tab pos="723900" algn="l"/>
              </a:tabLst>
            </a:pPr>
            <a:r>
              <a:rPr lang="en-CA">
                <a:solidFill>
                  <a:srgbClr val="000000"/>
                </a:solidFill>
              </a:rPr>
              <a:t>#country</a:t>
            </a:r>
          </a:p>
        </p:txBody>
      </p:sp>
      <p:sp>
        <p:nvSpPr>
          <p:cNvPr id="57363" name="Text Box 18"/>
          <p:cNvSpPr txBox="1">
            <a:spLocks noChangeArrowheads="1"/>
          </p:cNvSpPr>
          <p:nvPr/>
        </p:nvSpPr>
        <p:spPr bwMode="auto">
          <a:xfrm>
            <a:off x="4859338" y="5784850"/>
            <a:ext cx="650875" cy="346075"/>
          </a:xfrm>
          <a:prstGeom prst="rect">
            <a:avLst/>
          </a:prstGeom>
          <a:noFill/>
          <a:ln w="9525">
            <a:noFill/>
            <a:round/>
            <a:headEnd/>
            <a:tailEnd/>
          </a:ln>
        </p:spPr>
        <p:txBody>
          <a:bodyPr wrap="none" lIns="90000" tIns="60876" rIns="90000" bIns="45000" anchor="ctr">
            <a:prstTxWarp prst="textNoShape">
              <a:avLst/>
            </a:prstTxWarp>
          </a:bodyPr>
          <a:lstStyle/>
          <a:p>
            <a:r>
              <a:rPr lang="en-CA">
                <a:solidFill>
                  <a:srgbClr val="000000"/>
                </a:solidFill>
              </a:rPr>
              <a:t>#city</a:t>
            </a:r>
          </a:p>
        </p:txBody>
      </p:sp>
      <p:sp>
        <p:nvSpPr>
          <p:cNvPr id="57364" name="Text Box 19"/>
          <p:cNvSpPr txBox="1">
            <a:spLocks noChangeArrowheads="1"/>
          </p:cNvSpPr>
          <p:nvPr/>
        </p:nvSpPr>
        <p:spPr bwMode="auto">
          <a:xfrm>
            <a:off x="3924300" y="5611813"/>
            <a:ext cx="9429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#region</a:t>
            </a:r>
          </a:p>
        </p:txBody>
      </p:sp>
      <p:sp>
        <p:nvSpPr>
          <p:cNvPr id="57365" name="Text Box 20"/>
          <p:cNvSpPr txBox="1">
            <a:spLocks noChangeArrowheads="1"/>
          </p:cNvSpPr>
          <p:nvPr/>
        </p:nvSpPr>
        <p:spPr bwMode="auto">
          <a:xfrm>
            <a:off x="7061200" y="3505200"/>
            <a:ext cx="1196975"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#birthdate</a:t>
            </a:r>
          </a:p>
        </p:txBody>
      </p:sp>
      <p:sp>
        <p:nvSpPr>
          <p:cNvPr id="57366" name="Text Box 21"/>
          <p:cNvSpPr txBox="1">
            <a:spLocks noChangeArrowheads="1"/>
          </p:cNvSpPr>
          <p:nvPr/>
        </p:nvSpPr>
        <p:spPr bwMode="auto">
          <a:xfrm>
            <a:off x="7600950" y="4579938"/>
            <a:ext cx="1325563"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Lst>
            </a:pPr>
            <a:r>
              <a:rPr lang="en-CA">
                <a:solidFill>
                  <a:srgbClr val="000000"/>
                </a:solidFill>
              </a:rPr>
              <a:t>#deathdate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382712" y="503237"/>
            <a:ext cx="7431087" cy="771525"/>
          </a:xfrm>
          <a:prstGeom prst="rect">
            <a:avLst/>
          </a:prstGeom>
          <a:noFill/>
          <a:ln w="9525">
            <a:noFill/>
            <a:round/>
            <a:headEnd/>
            <a:tailEnd/>
          </a:ln>
        </p:spPr>
        <p:txBody>
          <a:bodyPr lIns="90000" tIns="87336" rIns="90000" bIns="45000" anchor="ctr" anchorCtr="1">
            <a:prstTxWarp prst="textNoShape">
              <a:avLst/>
            </a:prstTxWarp>
          </a:bodyPr>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CA" sz="4800" dirty="0" smtClean="0">
                <a:solidFill>
                  <a:srgbClr val="000000"/>
                </a:solidFill>
              </a:rPr>
              <a:t>Ambiguity</a:t>
            </a:r>
            <a:endParaRPr lang="en-CA" sz="4800" dirty="0">
              <a:solidFill>
                <a:srgbClr val="000000"/>
              </a:solidFill>
            </a:endParaRPr>
          </a:p>
        </p:txBody>
      </p:sp>
      <p:pic>
        <p:nvPicPr>
          <p:cNvPr id="7" name="Picture 6"/>
          <p:cNvPicPr>
            <a:picLocks noChangeAspect="1"/>
          </p:cNvPicPr>
          <p:nvPr/>
        </p:nvPicPr>
        <p:blipFill>
          <a:blip r:embed="rId3"/>
          <a:srcRect b="28000"/>
          <a:stretch>
            <a:fillRect/>
          </a:stretch>
        </p:blipFill>
        <p:spPr>
          <a:xfrm>
            <a:off x="849312" y="1374633"/>
            <a:ext cx="2209800" cy="2100404"/>
          </a:xfrm>
          <a:prstGeom prst="rect">
            <a:avLst/>
          </a:prstGeom>
        </p:spPr>
      </p:pic>
      <p:pic>
        <p:nvPicPr>
          <p:cNvPr id="8" name="Picture 7"/>
          <p:cNvPicPr>
            <a:picLocks noChangeAspect="1"/>
          </p:cNvPicPr>
          <p:nvPr/>
        </p:nvPicPr>
        <p:blipFill>
          <a:blip r:embed="rId4"/>
          <a:stretch>
            <a:fillRect/>
          </a:stretch>
        </p:blipFill>
        <p:spPr>
          <a:xfrm>
            <a:off x="4049712" y="4006952"/>
            <a:ext cx="2286000" cy="2293423"/>
          </a:xfrm>
          <a:prstGeom prst="rect">
            <a:avLst/>
          </a:prstGeom>
        </p:spPr>
      </p:pic>
      <p:pic>
        <p:nvPicPr>
          <p:cNvPr id="9" name="Picture 8"/>
          <p:cNvPicPr>
            <a:picLocks noChangeAspect="1"/>
          </p:cNvPicPr>
          <p:nvPr/>
        </p:nvPicPr>
        <p:blipFill>
          <a:blip r:embed="rId5"/>
          <a:stretch>
            <a:fillRect/>
          </a:stretch>
        </p:blipFill>
        <p:spPr>
          <a:xfrm>
            <a:off x="1154112" y="4523110"/>
            <a:ext cx="2127759" cy="1703903"/>
          </a:xfrm>
          <a:prstGeom prst="rect">
            <a:avLst/>
          </a:prstGeom>
        </p:spPr>
      </p:pic>
      <p:sp>
        <p:nvSpPr>
          <p:cNvPr id="10" name="Rectangle 9"/>
          <p:cNvSpPr/>
          <p:nvPr/>
        </p:nvSpPr>
        <p:spPr>
          <a:xfrm>
            <a:off x="4583112" y="6474663"/>
            <a:ext cx="1446329" cy="440120"/>
          </a:xfrm>
          <a:prstGeom prst="rect">
            <a:avLst/>
          </a:prstGeom>
        </p:spPr>
        <p:txBody>
          <a:bodyPr wrap="none">
            <a:spAutoFit/>
          </a:bodyPr>
          <a:lstStyle/>
          <a:p>
            <a:r>
              <a:rPr lang="en-US" sz="2400" dirty="0" smtClean="0"/>
              <a:t>Adjective</a:t>
            </a:r>
            <a:endParaRPr lang="en-US" sz="2400" dirty="0"/>
          </a:p>
        </p:txBody>
      </p:sp>
      <p:sp>
        <p:nvSpPr>
          <p:cNvPr id="11" name="Rectangle 10"/>
          <p:cNvSpPr/>
          <p:nvPr/>
        </p:nvSpPr>
        <p:spPr>
          <a:xfrm>
            <a:off x="1687512" y="3627437"/>
            <a:ext cx="920444" cy="440120"/>
          </a:xfrm>
          <a:prstGeom prst="rect">
            <a:avLst/>
          </a:prstGeom>
        </p:spPr>
        <p:txBody>
          <a:bodyPr wrap="none">
            <a:spAutoFit/>
          </a:bodyPr>
          <a:lstStyle/>
          <a:p>
            <a:r>
              <a:rPr lang="en-US" sz="2400" dirty="0" smtClean="0"/>
              <a:t>Noun</a:t>
            </a:r>
            <a:endParaRPr lang="en-US" sz="2400" dirty="0"/>
          </a:p>
        </p:txBody>
      </p:sp>
      <p:sp>
        <p:nvSpPr>
          <p:cNvPr id="12" name="Rectangle 11"/>
          <p:cNvSpPr/>
          <p:nvPr/>
        </p:nvSpPr>
        <p:spPr>
          <a:xfrm>
            <a:off x="1687513" y="6446837"/>
            <a:ext cx="817802" cy="440120"/>
          </a:xfrm>
          <a:prstGeom prst="rect">
            <a:avLst/>
          </a:prstGeom>
        </p:spPr>
        <p:txBody>
          <a:bodyPr wrap="none">
            <a:spAutoFit/>
          </a:bodyPr>
          <a:lstStyle/>
          <a:p>
            <a:r>
              <a:rPr lang="en-US" sz="2400" dirty="0" smtClean="0"/>
              <a:t>Verb</a:t>
            </a:r>
            <a:endParaRPr lang="en-US" sz="2400" dirty="0"/>
          </a:p>
        </p:txBody>
      </p:sp>
      <p:pic>
        <p:nvPicPr>
          <p:cNvPr id="13" name="Picture 12"/>
          <p:cNvPicPr>
            <a:picLocks noChangeAspect="1"/>
          </p:cNvPicPr>
          <p:nvPr/>
        </p:nvPicPr>
        <p:blipFill>
          <a:blip r:embed="rId6"/>
          <a:stretch>
            <a:fillRect/>
          </a:stretch>
        </p:blipFill>
        <p:spPr>
          <a:xfrm>
            <a:off x="7071978" y="4355534"/>
            <a:ext cx="2006934" cy="1938903"/>
          </a:xfrm>
          <a:prstGeom prst="rect">
            <a:avLst/>
          </a:prstGeom>
        </p:spPr>
      </p:pic>
      <p:sp>
        <p:nvSpPr>
          <p:cNvPr id="15" name="Rectangle 14"/>
          <p:cNvSpPr/>
          <p:nvPr/>
        </p:nvSpPr>
        <p:spPr>
          <a:xfrm>
            <a:off x="7458398" y="6474663"/>
            <a:ext cx="1172667" cy="440120"/>
          </a:xfrm>
          <a:prstGeom prst="rect">
            <a:avLst/>
          </a:prstGeom>
        </p:spPr>
        <p:txBody>
          <a:bodyPr wrap="none">
            <a:spAutoFit/>
          </a:bodyPr>
          <a:lstStyle/>
          <a:p>
            <a:r>
              <a:rPr lang="en-US" sz="2400" dirty="0" smtClean="0"/>
              <a:t>Adverb</a:t>
            </a:r>
            <a:endParaRPr lang="en-US" sz="2400" dirty="0"/>
          </a:p>
        </p:txBody>
      </p:sp>
      <p:pic>
        <p:nvPicPr>
          <p:cNvPr id="16" name="Picture 15"/>
          <p:cNvPicPr>
            <a:picLocks noChangeAspect="1"/>
          </p:cNvPicPr>
          <p:nvPr/>
        </p:nvPicPr>
        <p:blipFill>
          <a:blip r:embed="rId7"/>
          <a:srcRect l="14286" t="14267" r="14286" b="14396"/>
          <a:stretch>
            <a:fillRect/>
          </a:stretch>
        </p:blipFill>
        <p:spPr>
          <a:xfrm>
            <a:off x="7255952" y="1349225"/>
            <a:ext cx="1594359" cy="2125812"/>
          </a:xfrm>
          <a:prstGeom prst="rect">
            <a:avLst/>
          </a:prstGeom>
        </p:spPr>
      </p:pic>
      <p:sp>
        <p:nvSpPr>
          <p:cNvPr id="17" name="Rectangle 16"/>
          <p:cNvSpPr/>
          <p:nvPr/>
        </p:nvSpPr>
        <p:spPr>
          <a:xfrm>
            <a:off x="7173912" y="3475037"/>
            <a:ext cx="1861056" cy="440120"/>
          </a:xfrm>
          <a:prstGeom prst="rect">
            <a:avLst/>
          </a:prstGeom>
        </p:spPr>
        <p:txBody>
          <a:bodyPr wrap="none">
            <a:spAutoFit/>
          </a:bodyPr>
          <a:lstStyle/>
          <a:p>
            <a:r>
              <a:rPr lang="en-US" sz="2400" dirty="0" smtClean="0"/>
              <a:t>Exclamation</a:t>
            </a:r>
            <a:endParaRPr lang="en-US" sz="2400" dirty="0"/>
          </a:p>
        </p:txBody>
      </p:sp>
      <p:sp>
        <p:nvSpPr>
          <p:cNvPr id="20" name="TextBox 19"/>
          <p:cNvSpPr txBox="1"/>
          <p:nvPr/>
        </p:nvSpPr>
        <p:spPr>
          <a:xfrm>
            <a:off x="4354512" y="2332037"/>
            <a:ext cx="1854031" cy="874855"/>
          </a:xfrm>
          <a:prstGeom prst="rect">
            <a:avLst/>
          </a:prstGeom>
          <a:noFill/>
        </p:spPr>
        <p:txBody>
          <a:bodyPr wrap="none" rtlCol="0">
            <a:spAutoFit/>
          </a:bodyPr>
          <a:lstStyle/>
          <a:p>
            <a:r>
              <a:rPr lang="en-US" sz="5400" dirty="0" smtClean="0"/>
              <a:t>“well”</a:t>
            </a:r>
            <a:endParaRPr lang="en-US" sz="5400"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20712" y="350837"/>
            <a:ext cx="8459788" cy="601663"/>
          </a:xfrm>
          <a:prstGeom prst="rect">
            <a:avLst/>
          </a:prstGeom>
          <a:noFill/>
          <a:ln w="9525">
            <a:noFill/>
            <a:round/>
            <a:headEnd/>
            <a:tailEnd/>
          </a:ln>
        </p:spPr>
        <p:txBody>
          <a:bodyPr lIns="90000" tIns="76752"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3600" dirty="0" err="1" smtClean="0">
                <a:solidFill>
                  <a:srgbClr val="000000"/>
                </a:solidFill>
              </a:rPr>
              <a:t>Ontologies</a:t>
            </a:r>
            <a:r>
              <a:rPr lang="en-CA" sz="3600" dirty="0" smtClean="0">
                <a:solidFill>
                  <a:srgbClr val="000000"/>
                </a:solidFill>
              </a:rPr>
              <a:t>: Relationships</a:t>
            </a:r>
            <a:endParaRPr lang="en-CA" sz="3600" dirty="0">
              <a:solidFill>
                <a:srgbClr val="000000"/>
              </a:solidFill>
            </a:endParaRPr>
          </a:p>
        </p:txBody>
      </p:sp>
      <p:sp>
        <p:nvSpPr>
          <p:cNvPr id="3" name="TextBox 2"/>
          <p:cNvSpPr txBox="1"/>
          <p:nvPr/>
        </p:nvSpPr>
        <p:spPr>
          <a:xfrm>
            <a:off x="4202112" y="2713037"/>
            <a:ext cx="1224489" cy="382156"/>
          </a:xfrm>
          <a:prstGeom prst="rect">
            <a:avLst/>
          </a:prstGeom>
          <a:noFill/>
          <a:ln>
            <a:solidFill>
              <a:schemeClr val="accent2"/>
            </a:solidFill>
          </a:ln>
        </p:spPr>
        <p:txBody>
          <a:bodyPr wrap="none" rtlCol="0">
            <a:spAutoFit/>
          </a:bodyPr>
          <a:lstStyle/>
          <a:p>
            <a:r>
              <a:rPr lang="en-US" sz="2000" b="1" dirty="0" smtClean="0"/>
              <a:t>Clothing</a:t>
            </a:r>
            <a:endParaRPr lang="en-US" sz="2000" b="1" dirty="0"/>
          </a:p>
        </p:txBody>
      </p:sp>
      <p:sp>
        <p:nvSpPr>
          <p:cNvPr id="5" name="TextBox 4"/>
          <p:cNvSpPr txBox="1"/>
          <p:nvPr/>
        </p:nvSpPr>
        <p:spPr>
          <a:xfrm>
            <a:off x="544512" y="2255837"/>
            <a:ext cx="1210876" cy="1126001"/>
          </a:xfrm>
          <a:prstGeom prst="rect">
            <a:avLst/>
          </a:prstGeom>
          <a:noFill/>
        </p:spPr>
        <p:txBody>
          <a:bodyPr wrap="none" rtlCol="0">
            <a:spAutoFit/>
          </a:bodyPr>
          <a:lstStyle/>
          <a:p>
            <a:r>
              <a:rPr lang="en-US" dirty="0" smtClean="0"/>
              <a:t>Apparel</a:t>
            </a:r>
          </a:p>
          <a:p>
            <a:r>
              <a:rPr lang="en-US" dirty="0" smtClean="0"/>
              <a:t>Clothes</a:t>
            </a:r>
          </a:p>
          <a:p>
            <a:r>
              <a:rPr lang="en-US" dirty="0" smtClean="0"/>
              <a:t>Dress</a:t>
            </a:r>
          </a:p>
          <a:p>
            <a:r>
              <a:rPr lang="en-US" dirty="0" smtClean="0"/>
              <a:t>Garments</a:t>
            </a:r>
            <a:endParaRPr lang="en-US" dirty="0"/>
          </a:p>
        </p:txBody>
      </p:sp>
      <p:sp>
        <p:nvSpPr>
          <p:cNvPr id="6" name="TextBox 5"/>
          <p:cNvSpPr txBox="1"/>
          <p:nvPr/>
        </p:nvSpPr>
        <p:spPr>
          <a:xfrm>
            <a:off x="3821112" y="1265237"/>
            <a:ext cx="2224399" cy="610783"/>
          </a:xfrm>
          <a:prstGeom prst="rect">
            <a:avLst/>
          </a:prstGeom>
          <a:noFill/>
        </p:spPr>
        <p:txBody>
          <a:bodyPr wrap="none" rtlCol="0">
            <a:spAutoFit/>
          </a:bodyPr>
          <a:lstStyle/>
          <a:p>
            <a:r>
              <a:rPr lang="en-US" dirty="0" smtClean="0"/>
              <a:t>Beauty, Personal</a:t>
            </a:r>
          </a:p>
          <a:p>
            <a:r>
              <a:rPr lang="en-US" dirty="0" smtClean="0"/>
              <a:t>Manners &amp; customs</a:t>
            </a:r>
            <a:endParaRPr lang="en-US" dirty="0"/>
          </a:p>
        </p:txBody>
      </p:sp>
      <p:sp>
        <p:nvSpPr>
          <p:cNvPr id="7" name="TextBox 6"/>
          <p:cNvSpPr txBox="1"/>
          <p:nvPr/>
        </p:nvSpPr>
        <p:spPr>
          <a:xfrm>
            <a:off x="7955271" y="2484437"/>
            <a:ext cx="1352241" cy="610783"/>
          </a:xfrm>
          <a:prstGeom prst="rect">
            <a:avLst/>
          </a:prstGeom>
          <a:noFill/>
        </p:spPr>
        <p:txBody>
          <a:bodyPr wrap="none" rtlCol="0">
            <a:spAutoFit/>
          </a:bodyPr>
          <a:lstStyle/>
          <a:p>
            <a:r>
              <a:rPr lang="en-US" dirty="0" smtClean="0"/>
              <a:t>Fashion</a:t>
            </a:r>
          </a:p>
          <a:p>
            <a:r>
              <a:rPr lang="en-US" dirty="0" smtClean="0"/>
              <a:t>Undressing</a:t>
            </a:r>
            <a:endParaRPr lang="en-US" dirty="0"/>
          </a:p>
        </p:txBody>
      </p:sp>
      <p:sp>
        <p:nvSpPr>
          <p:cNvPr id="9" name="Rectangle 8"/>
          <p:cNvSpPr/>
          <p:nvPr/>
        </p:nvSpPr>
        <p:spPr>
          <a:xfrm>
            <a:off x="1535112" y="4084638"/>
            <a:ext cx="2286000" cy="3186873"/>
          </a:xfrm>
          <a:prstGeom prst="rect">
            <a:avLst/>
          </a:prstGeom>
        </p:spPr>
        <p:txBody>
          <a:bodyPr wrap="square">
            <a:spAutoFit/>
          </a:bodyPr>
          <a:lstStyle/>
          <a:p>
            <a:r>
              <a:rPr lang="en-US" dirty="0" smtClean="0"/>
              <a:t>     Aprons</a:t>
            </a:r>
          </a:p>
          <a:p>
            <a:r>
              <a:rPr lang="en-US" dirty="0" smtClean="0"/>
              <a:t>     Armbands</a:t>
            </a:r>
          </a:p>
          <a:p>
            <a:r>
              <a:rPr lang="en-US" dirty="0" smtClean="0"/>
              <a:t>     Belt toggles</a:t>
            </a:r>
          </a:p>
          <a:p>
            <a:r>
              <a:rPr lang="en-US" dirty="0" smtClean="0"/>
              <a:t>     Belts (Clothing)</a:t>
            </a:r>
          </a:p>
          <a:p>
            <a:r>
              <a:rPr lang="en-US" dirty="0" smtClean="0"/>
              <a:t>     Bodices</a:t>
            </a:r>
          </a:p>
          <a:p>
            <a:r>
              <a:rPr lang="en-US" dirty="0" smtClean="0"/>
              <a:t>     Breechcloths</a:t>
            </a:r>
          </a:p>
          <a:p>
            <a:r>
              <a:rPr lang="en-US" dirty="0" smtClean="0"/>
              <a:t>     Burial clothing</a:t>
            </a:r>
          </a:p>
          <a:p>
            <a:r>
              <a:rPr lang="en-US" dirty="0" smtClean="0"/>
              <a:t>     Buttonholes</a:t>
            </a:r>
          </a:p>
          <a:p>
            <a:r>
              <a:rPr lang="en-US" dirty="0" smtClean="0"/>
              <a:t>     Buttons</a:t>
            </a:r>
          </a:p>
          <a:p>
            <a:r>
              <a:rPr lang="en-US" dirty="0" smtClean="0"/>
              <a:t>     Caftans</a:t>
            </a:r>
          </a:p>
          <a:p>
            <a:r>
              <a:rPr lang="en-US" dirty="0" smtClean="0"/>
              <a:t>     Cloaks</a:t>
            </a:r>
          </a:p>
          <a:p>
            <a:r>
              <a:rPr lang="en-US" dirty="0" smtClean="0"/>
              <a:t>     Coats</a:t>
            </a:r>
          </a:p>
        </p:txBody>
      </p:sp>
      <p:sp>
        <p:nvSpPr>
          <p:cNvPr id="11" name="Rectangle 10"/>
          <p:cNvSpPr/>
          <p:nvPr/>
        </p:nvSpPr>
        <p:spPr>
          <a:xfrm>
            <a:off x="3973512" y="4084637"/>
            <a:ext cx="2286000" cy="3186873"/>
          </a:xfrm>
          <a:prstGeom prst="rect">
            <a:avLst/>
          </a:prstGeom>
        </p:spPr>
        <p:txBody>
          <a:bodyPr wrap="square">
            <a:spAutoFit/>
          </a:bodyPr>
          <a:lstStyle/>
          <a:p>
            <a:r>
              <a:rPr lang="en-US" dirty="0" smtClean="0"/>
              <a:t>     Collars</a:t>
            </a:r>
          </a:p>
          <a:p>
            <a:r>
              <a:rPr lang="en-US" dirty="0" smtClean="0"/>
              <a:t>     Color in clothing</a:t>
            </a:r>
          </a:p>
          <a:p>
            <a:r>
              <a:rPr lang="en-US" dirty="0" smtClean="0"/>
              <a:t>     Costume</a:t>
            </a:r>
          </a:p>
          <a:p>
            <a:r>
              <a:rPr lang="en-US" dirty="0" smtClean="0"/>
              <a:t>     Coveralls</a:t>
            </a:r>
          </a:p>
          <a:p>
            <a:r>
              <a:rPr lang="en-US" dirty="0" smtClean="0"/>
              <a:t>     Darts (Clothing)</a:t>
            </a:r>
          </a:p>
          <a:p>
            <a:r>
              <a:rPr lang="en-US" dirty="0" smtClean="0"/>
              <a:t>     Dirndls</a:t>
            </a:r>
          </a:p>
          <a:p>
            <a:r>
              <a:rPr lang="en-US" dirty="0" smtClean="0"/>
              <a:t>     Doll clothes</a:t>
            </a:r>
          </a:p>
          <a:p>
            <a:r>
              <a:rPr lang="en-US" dirty="0" smtClean="0"/>
              <a:t>     Dresses</a:t>
            </a:r>
          </a:p>
          <a:p>
            <a:r>
              <a:rPr lang="en-US" dirty="0" smtClean="0"/>
              <a:t>     Footwear</a:t>
            </a:r>
          </a:p>
          <a:p>
            <a:r>
              <a:rPr lang="en-US" dirty="0" smtClean="0"/>
              <a:t>     Fur garments</a:t>
            </a:r>
          </a:p>
          <a:p>
            <a:r>
              <a:rPr lang="en-US" dirty="0" smtClean="0"/>
              <a:t>     Garters</a:t>
            </a:r>
            <a:br>
              <a:rPr lang="en-US" dirty="0" smtClean="0"/>
            </a:br>
            <a:r>
              <a:rPr lang="en-US" dirty="0" smtClean="0"/>
              <a:t>     Gloves</a:t>
            </a:r>
          </a:p>
        </p:txBody>
      </p:sp>
      <p:sp>
        <p:nvSpPr>
          <p:cNvPr id="12" name="Rectangle 11"/>
          <p:cNvSpPr/>
          <p:nvPr/>
        </p:nvSpPr>
        <p:spPr>
          <a:xfrm>
            <a:off x="6411912" y="4098164"/>
            <a:ext cx="2286000" cy="3186873"/>
          </a:xfrm>
          <a:prstGeom prst="rect">
            <a:avLst/>
          </a:prstGeom>
        </p:spPr>
        <p:txBody>
          <a:bodyPr wrap="square">
            <a:spAutoFit/>
          </a:bodyPr>
          <a:lstStyle/>
          <a:p>
            <a:r>
              <a:rPr lang="en-US" dirty="0" smtClean="0"/>
              <a:t>     Headgear</a:t>
            </a:r>
          </a:p>
          <a:p>
            <a:r>
              <a:rPr lang="en-US" dirty="0" smtClean="0"/>
              <a:t>     Hosiery</a:t>
            </a:r>
          </a:p>
          <a:p>
            <a:r>
              <a:rPr lang="en-US" dirty="0" smtClean="0"/>
              <a:t>     Jackets</a:t>
            </a:r>
          </a:p>
          <a:p>
            <a:r>
              <a:rPr lang="en-US" dirty="0" smtClean="0"/>
              <a:t>     Jumpsuits</a:t>
            </a:r>
          </a:p>
          <a:p>
            <a:r>
              <a:rPr lang="en-US" dirty="0" smtClean="0"/>
              <a:t>     Kilts</a:t>
            </a:r>
          </a:p>
          <a:p>
            <a:r>
              <a:rPr lang="en-US" dirty="0" smtClean="0"/>
              <a:t>     Kimonos</a:t>
            </a:r>
          </a:p>
          <a:p>
            <a:r>
              <a:rPr lang="en-US" dirty="0" smtClean="0"/>
              <a:t>     Knitwear</a:t>
            </a:r>
          </a:p>
          <a:p>
            <a:r>
              <a:rPr lang="en-US" dirty="0" smtClean="0"/>
              <a:t>     Lapels</a:t>
            </a:r>
          </a:p>
          <a:p>
            <a:r>
              <a:rPr lang="en-US" dirty="0" smtClean="0"/>
              <a:t>     Latex garments</a:t>
            </a:r>
          </a:p>
          <a:p>
            <a:r>
              <a:rPr lang="en-US" dirty="0" smtClean="0"/>
              <a:t>     Leggings</a:t>
            </a:r>
          </a:p>
          <a:p>
            <a:r>
              <a:rPr lang="en-US" dirty="0" smtClean="0"/>
              <a:t>     Neckwear</a:t>
            </a:r>
          </a:p>
          <a:p>
            <a:r>
              <a:rPr lang="en-US" dirty="0" smtClean="0"/>
              <a:t>     Overalls</a:t>
            </a:r>
          </a:p>
        </p:txBody>
      </p:sp>
      <p:cxnSp>
        <p:nvCxnSpPr>
          <p:cNvPr id="17" name="Straight Connector 16"/>
          <p:cNvCxnSpPr/>
          <p:nvPr/>
        </p:nvCxnSpPr>
        <p:spPr bwMode="auto">
          <a:xfrm rot="5400000" flipH="1" flipV="1">
            <a:off x="4468812" y="2293937"/>
            <a:ext cx="6858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5573712" y="2865437"/>
            <a:ext cx="22098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5400000">
            <a:off x="4506912" y="3475037"/>
            <a:ext cx="6096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2297112" y="3779837"/>
            <a:ext cx="49530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rot="5400000">
            <a:off x="7097712" y="3931443"/>
            <a:ext cx="3048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5400000">
            <a:off x="4659312" y="3931443"/>
            <a:ext cx="3048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5400000">
            <a:off x="2145109" y="3932634"/>
            <a:ext cx="304006"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1839912" y="2865437"/>
            <a:ext cx="2209800"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37" name="TextBox 36"/>
          <p:cNvSpPr txBox="1"/>
          <p:nvPr/>
        </p:nvSpPr>
        <p:spPr>
          <a:xfrm>
            <a:off x="2407866" y="2484437"/>
            <a:ext cx="1108446" cy="353174"/>
          </a:xfrm>
          <a:prstGeom prst="rect">
            <a:avLst/>
          </a:prstGeom>
          <a:noFill/>
        </p:spPr>
        <p:txBody>
          <a:bodyPr wrap="none" rtlCol="0">
            <a:spAutoFit/>
          </a:bodyPr>
          <a:lstStyle/>
          <a:p>
            <a:r>
              <a:rPr lang="en-US" dirty="0" smtClean="0">
                <a:solidFill>
                  <a:srgbClr val="FF6600"/>
                </a:solidFill>
              </a:rPr>
              <a:t>Same As</a:t>
            </a:r>
            <a:endParaRPr lang="en-US" dirty="0">
              <a:solidFill>
                <a:srgbClr val="FF6600"/>
              </a:solidFill>
            </a:endParaRPr>
          </a:p>
        </p:txBody>
      </p:sp>
      <p:sp>
        <p:nvSpPr>
          <p:cNvPr id="38" name="TextBox 37"/>
          <p:cNvSpPr txBox="1"/>
          <p:nvPr/>
        </p:nvSpPr>
        <p:spPr>
          <a:xfrm>
            <a:off x="6183312" y="2484437"/>
            <a:ext cx="980294" cy="353174"/>
          </a:xfrm>
          <a:prstGeom prst="rect">
            <a:avLst/>
          </a:prstGeom>
          <a:noFill/>
        </p:spPr>
        <p:txBody>
          <a:bodyPr wrap="none" rtlCol="0">
            <a:spAutoFit/>
          </a:bodyPr>
          <a:lstStyle/>
          <a:p>
            <a:r>
              <a:rPr lang="en-US" dirty="0" smtClean="0">
                <a:solidFill>
                  <a:srgbClr val="FF6600"/>
                </a:solidFill>
              </a:rPr>
              <a:t>Related</a:t>
            </a:r>
            <a:endParaRPr lang="en-US" dirty="0">
              <a:solidFill>
                <a:srgbClr val="FF6600"/>
              </a:solidFill>
            </a:endParaRPr>
          </a:p>
        </p:txBody>
      </p:sp>
      <p:sp>
        <p:nvSpPr>
          <p:cNvPr id="39" name="TextBox 38"/>
          <p:cNvSpPr txBox="1"/>
          <p:nvPr/>
        </p:nvSpPr>
        <p:spPr>
          <a:xfrm>
            <a:off x="4811712" y="2103437"/>
            <a:ext cx="1005879" cy="353174"/>
          </a:xfrm>
          <a:prstGeom prst="rect">
            <a:avLst/>
          </a:prstGeom>
          <a:noFill/>
        </p:spPr>
        <p:txBody>
          <a:bodyPr wrap="none" rtlCol="0">
            <a:spAutoFit/>
          </a:bodyPr>
          <a:lstStyle/>
          <a:p>
            <a:r>
              <a:rPr lang="en-US" dirty="0" smtClean="0">
                <a:solidFill>
                  <a:srgbClr val="FF6600"/>
                </a:solidFill>
              </a:rPr>
              <a:t>Broader</a:t>
            </a:r>
            <a:endParaRPr lang="en-US" dirty="0">
              <a:solidFill>
                <a:srgbClr val="FF6600"/>
              </a:solidFill>
            </a:endParaRPr>
          </a:p>
        </p:txBody>
      </p:sp>
      <p:sp>
        <p:nvSpPr>
          <p:cNvPr id="40" name="TextBox 39"/>
          <p:cNvSpPr txBox="1"/>
          <p:nvPr/>
        </p:nvSpPr>
        <p:spPr>
          <a:xfrm>
            <a:off x="4811712" y="3246437"/>
            <a:ext cx="1133806" cy="353174"/>
          </a:xfrm>
          <a:prstGeom prst="rect">
            <a:avLst/>
          </a:prstGeom>
          <a:noFill/>
        </p:spPr>
        <p:txBody>
          <a:bodyPr wrap="none" rtlCol="0">
            <a:spAutoFit/>
          </a:bodyPr>
          <a:lstStyle/>
          <a:p>
            <a:r>
              <a:rPr lang="en-US" dirty="0" smtClean="0">
                <a:solidFill>
                  <a:srgbClr val="FF6600"/>
                </a:solidFill>
              </a:rPr>
              <a:t>Narrower</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11175" y="404813"/>
            <a:ext cx="3851275" cy="842962"/>
          </a:xfrm>
        </p:spPr>
        <p:txBody>
          <a:bodyPr/>
          <a:lstStyle/>
          <a:p>
            <a:r>
              <a:rPr lang="en-US" smtClean="0"/>
              <a:t>Linking Data</a:t>
            </a:r>
          </a:p>
        </p:txBody>
      </p:sp>
      <p:pic>
        <p:nvPicPr>
          <p:cNvPr id="86019" name="Picture 3" descr="bbc.jpg"/>
          <p:cNvPicPr>
            <a:picLocks noChangeAspect="1"/>
          </p:cNvPicPr>
          <p:nvPr/>
        </p:nvPicPr>
        <p:blipFill>
          <a:blip r:embed="rId3"/>
          <a:srcRect/>
          <a:stretch>
            <a:fillRect/>
          </a:stretch>
        </p:blipFill>
        <p:spPr bwMode="auto">
          <a:xfrm>
            <a:off x="3852863" y="4511675"/>
            <a:ext cx="1827212" cy="1368425"/>
          </a:xfrm>
          <a:prstGeom prst="rect">
            <a:avLst/>
          </a:prstGeom>
          <a:noFill/>
          <a:ln w="9525">
            <a:noFill/>
            <a:miter lim="800000"/>
            <a:headEnd/>
            <a:tailEnd/>
          </a:ln>
        </p:spPr>
      </p:pic>
      <p:pic>
        <p:nvPicPr>
          <p:cNvPr id="86021" name="Picture 5" descr="LibraryOfCongress_Logo.gif"/>
          <p:cNvPicPr>
            <a:picLocks noChangeAspect="1"/>
          </p:cNvPicPr>
          <p:nvPr/>
        </p:nvPicPr>
        <p:blipFill>
          <a:blip r:embed="rId4"/>
          <a:srcRect/>
          <a:stretch>
            <a:fillRect/>
          </a:stretch>
        </p:blipFill>
        <p:spPr bwMode="auto">
          <a:xfrm>
            <a:off x="806450" y="1925638"/>
            <a:ext cx="1536700" cy="1676400"/>
          </a:xfrm>
          <a:prstGeom prst="rect">
            <a:avLst/>
          </a:prstGeom>
          <a:noFill/>
          <a:ln w="9525">
            <a:noFill/>
            <a:miter lim="800000"/>
            <a:headEnd/>
            <a:tailEnd/>
          </a:ln>
        </p:spPr>
      </p:pic>
      <p:pic>
        <p:nvPicPr>
          <p:cNvPr id="86022" name="Picture 6" descr="rdf-graph.png"/>
          <p:cNvPicPr>
            <a:picLocks noChangeAspect="1"/>
          </p:cNvPicPr>
          <p:nvPr/>
        </p:nvPicPr>
        <p:blipFill>
          <a:blip r:embed="rId5"/>
          <a:srcRect/>
          <a:stretch>
            <a:fillRect/>
          </a:stretch>
        </p:blipFill>
        <p:spPr bwMode="auto">
          <a:xfrm>
            <a:off x="374649" y="4846637"/>
            <a:ext cx="2455863" cy="1541462"/>
          </a:xfrm>
          <a:prstGeom prst="rect">
            <a:avLst/>
          </a:prstGeom>
          <a:noFill/>
          <a:ln w="9525">
            <a:noFill/>
            <a:miter lim="800000"/>
            <a:headEnd/>
            <a:tailEnd/>
          </a:ln>
        </p:spPr>
      </p:pic>
      <p:pic>
        <p:nvPicPr>
          <p:cNvPr id="86023" name="Picture 7" descr="rdf-graph.png"/>
          <p:cNvPicPr>
            <a:picLocks noChangeAspect="1"/>
          </p:cNvPicPr>
          <p:nvPr/>
        </p:nvPicPr>
        <p:blipFill>
          <a:blip r:embed="rId5"/>
          <a:srcRect/>
          <a:stretch>
            <a:fillRect/>
          </a:stretch>
        </p:blipFill>
        <p:spPr bwMode="auto">
          <a:xfrm>
            <a:off x="6467475" y="923925"/>
            <a:ext cx="2455863" cy="1541463"/>
          </a:xfrm>
          <a:prstGeom prst="rect">
            <a:avLst/>
          </a:prstGeom>
          <a:noFill/>
          <a:ln w="9525">
            <a:noFill/>
            <a:miter lim="800000"/>
            <a:headEnd/>
            <a:tailEnd/>
          </a:ln>
        </p:spPr>
      </p:pic>
      <p:pic>
        <p:nvPicPr>
          <p:cNvPr id="86024" name="Picture 8" descr="rdf-graph.png"/>
          <p:cNvPicPr>
            <a:picLocks noChangeAspect="1"/>
          </p:cNvPicPr>
          <p:nvPr/>
        </p:nvPicPr>
        <p:blipFill>
          <a:blip r:embed="rId5"/>
          <a:srcRect/>
          <a:stretch>
            <a:fillRect/>
          </a:stretch>
        </p:blipFill>
        <p:spPr bwMode="auto">
          <a:xfrm>
            <a:off x="7097712" y="4389437"/>
            <a:ext cx="2454275" cy="1541463"/>
          </a:xfrm>
          <a:prstGeom prst="rect">
            <a:avLst/>
          </a:prstGeom>
          <a:noFill/>
          <a:ln w="9525">
            <a:noFill/>
            <a:miter lim="800000"/>
            <a:headEnd/>
            <a:tailEnd/>
          </a:ln>
        </p:spPr>
      </p:pic>
      <p:sp>
        <p:nvSpPr>
          <p:cNvPr id="11" name="Up Arrow 10"/>
          <p:cNvSpPr/>
          <p:nvPr/>
        </p:nvSpPr>
        <p:spPr>
          <a:xfrm rot="3573674">
            <a:off x="5687934" y="1786777"/>
            <a:ext cx="334962" cy="633412"/>
          </a:xfrm>
          <a:prstGeom prst="upArrow">
            <a:avLst/>
          </a:prstGeom>
          <a:solidFill>
            <a:schemeClr val="accent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en-US"/>
          </a:p>
        </p:txBody>
      </p:sp>
      <p:sp>
        <p:nvSpPr>
          <p:cNvPr id="12" name="Up Arrow 11"/>
          <p:cNvSpPr/>
          <p:nvPr/>
        </p:nvSpPr>
        <p:spPr>
          <a:xfrm rot="5400000">
            <a:off x="6157913" y="4849813"/>
            <a:ext cx="334962" cy="633412"/>
          </a:xfrm>
          <a:prstGeom prst="up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en-US"/>
          </a:p>
        </p:txBody>
      </p:sp>
      <p:sp>
        <p:nvSpPr>
          <p:cNvPr id="13" name="Up Arrow 12"/>
          <p:cNvSpPr/>
          <p:nvPr/>
        </p:nvSpPr>
        <p:spPr>
          <a:xfrm rot="10800000">
            <a:off x="1400175" y="3719513"/>
            <a:ext cx="336550" cy="633412"/>
          </a:xfrm>
          <a:prstGeom prst="up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en-US"/>
          </a:p>
        </p:txBody>
      </p:sp>
      <p:sp>
        <p:nvSpPr>
          <p:cNvPr id="14" name="Oval 13"/>
          <p:cNvSpPr/>
          <p:nvPr/>
        </p:nvSpPr>
        <p:spPr bwMode="auto">
          <a:xfrm>
            <a:off x="239712" y="4618037"/>
            <a:ext cx="2667000" cy="23622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ndParaRPr>
          </a:p>
        </p:txBody>
      </p:sp>
      <p:sp>
        <p:nvSpPr>
          <p:cNvPr id="15" name="Oval 14"/>
          <p:cNvSpPr/>
          <p:nvPr/>
        </p:nvSpPr>
        <p:spPr bwMode="auto">
          <a:xfrm>
            <a:off x="6335712" y="655637"/>
            <a:ext cx="2667000" cy="23622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ndParaRPr>
          </a:p>
        </p:txBody>
      </p:sp>
      <p:sp>
        <p:nvSpPr>
          <p:cNvPr id="16" name="Oval 15"/>
          <p:cNvSpPr/>
          <p:nvPr/>
        </p:nvSpPr>
        <p:spPr bwMode="auto">
          <a:xfrm>
            <a:off x="6945312" y="4160837"/>
            <a:ext cx="2667000" cy="23622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ndParaRPr>
          </a:p>
        </p:txBody>
      </p:sp>
      <p:pic>
        <p:nvPicPr>
          <p:cNvPr id="17" name="Picture 16"/>
          <p:cNvPicPr>
            <a:picLocks noChangeAspect="1"/>
          </p:cNvPicPr>
          <p:nvPr/>
        </p:nvPicPr>
        <p:blipFill>
          <a:blip r:embed="rId6"/>
          <a:stretch>
            <a:fillRect/>
          </a:stretch>
        </p:blipFill>
        <p:spPr>
          <a:xfrm>
            <a:off x="3592512" y="1951037"/>
            <a:ext cx="1805979" cy="12509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dirty="0" smtClean="0"/>
              <a:t>Linking Entities</a:t>
            </a:r>
          </a:p>
        </p:txBody>
      </p:sp>
      <p:pic>
        <p:nvPicPr>
          <p:cNvPr id="96259" name="Picture 3" descr="LinkedMovieDatabase.png"/>
          <p:cNvPicPr>
            <a:picLocks noChangeAspect="1"/>
          </p:cNvPicPr>
          <p:nvPr/>
        </p:nvPicPr>
        <p:blipFill>
          <a:blip r:embed="rId3"/>
          <a:srcRect/>
          <a:stretch>
            <a:fillRect/>
          </a:stretch>
        </p:blipFill>
        <p:spPr bwMode="auto">
          <a:xfrm>
            <a:off x="392113" y="6142038"/>
            <a:ext cx="4267200" cy="746125"/>
          </a:xfrm>
          <a:prstGeom prst="rect">
            <a:avLst/>
          </a:prstGeom>
          <a:noFill/>
          <a:ln w="9525">
            <a:noFill/>
            <a:miter lim="800000"/>
            <a:headEnd/>
            <a:tailEnd/>
          </a:ln>
        </p:spPr>
      </p:pic>
      <p:pic>
        <p:nvPicPr>
          <p:cNvPr id="96260" name="Picture 4" descr="dbpedia_logo.png"/>
          <p:cNvPicPr>
            <a:picLocks noChangeAspect="1"/>
          </p:cNvPicPr>
          <p:nvPr/>
        </p:nvPicPr>
        <p:blipFill>
          <a:blip r:embed="rId4"/>
          <a:srcRect/>
          <a:stretch>
            <a:fillRect/>
          </a:stretch>
        </p:blipFill>
        <p:spPr bwMode="auto">
          <a:xfrm>
            <a:off x="6488113" y="5837238"/>
            <a:ext cx="2209800" cy="1366837"/>
          </a:xfrm>
          <a:prstGeom prst="rect">
            <a:avLst/>
          </a:prstGeom>
          <a:noFill/>
          <a:ln w="9525">
            <a:noFill/>
            <a:miter lim="800000"/>
            <a:headEnd/>
            <a:tailEnd/>
          </a:ln>
        </p:spPr>
      </p:pic>
      <p:pic>
        <p:nvPicPr>
          <p:cNvPr id="96261" name="Picture 5" descr="director.jpg"/>
          <p:cNvPicPr>
            <a:picLocks noChangeAspect="1"/>
          </p:cNvPicPr>
          <p:nvPr/>
        </p:nvPicPr>
        <p:blipFill>
          <a:blip r:embed="rId5"/>
          <a:srcRect r="7750" b="10345"/>
          <a:stretch>
            <a:fillRect/>
          </a:stretch>
        </p:blipFill>
        <p:spPr bwMode="auto">
          <a:xfrm>
            <a:off x="1001713" y="3013075"/>
            <a:ext cx="685800" cy="614363"/>
          </a:xfrm>
          <a:prstGeom prst="rect">
            <a:avLst/>
          </a:prstGeom>
          <a:noFill/>
          <a:ln w="9525">
            <a:noFill/>
            <a:miter lim="800000"/>
            <a:headEnd/>
            <a:tailEnd/>
          </a:ln>
        </p:spPr>
      </p:pic>
      <p:pic>
        <p:nvPicPr>
          <p:cNvPr id="96262" name="Picture 6" descr="director.jpg"/>
          <p:cNvPicPr>
            <a:picLocks noChangeAspect="1"/>
          </p:cNvPicPr>
          <p:nvPr/>
        </p:nvPicPr>
        <p:blipFill>
          <a:blip r:embed="rId5"/>
          <a:srcRect r="7750" b="10345"/>
          <a:stretch>
            <a:fillRect/>
          </a:stretch>
        </p:blipFill>
        <p:spPr bwMode="auto">
          <a:xfrm>
            <a:off x="1077913" y="2098675"/>
            <a:ext cx="685800" cy="614363"/>
          </a:xfrm>
          <a:prstGeom prst="rect">
            <a:avLst/>
          </a:prstGeom>
          <a:noFill/>
          <a:ln w="9525">
            <a:noFill/>
            <a:miter lim="800000"/>
            <a:headEnd/>
            <a:tailEnd/>
          </a:ln>
        </p:spPr>
      </p:pic>
      <p:pic>
        <p:nvPicPr>
          <p:cNvPr id="96263" name="Picture 7" descr="director.jpg"/>
          <p:cNvPicPr>
            <a:picLocks noChangeAspect="1"/>
          </p:cNvPicPr>
          <p:nvPr/>
        </p:nvPicPr>
        <p:blipFill>
          <a:blip r:embed="rId5"/>
          <a:srcRect r="7750" b="10345"/>
          <a:stretch>
            <a:fillRect/>
          </a:stretch>
        </p:blipFill>
        <p:spPr bwMode="auto">
          <a:xfrm>
            <a:off x="2068513" y="3013075"/>
            <a:ext cx="685800" cy="614363"/>
          </a:xfrm>
          <a:prstGeom prst="rect">
            <a:avLst/>
          </a:prstGeom>
          <a:noFill/>
          <a:ln w="9525">
            <a:noFill/>
            <a:miter lim="800000"/>
            <a:headEnd/>
            <a:tailEnd/>
          </a:ln>
        </p:spPr>
      </p:pic>
      <p:pic>
        <p:nvPicPr>
          <p:cNvPr id="96264" name="Picture 8" descr="director.jpg"/>
          <p:cNvPicPr>
            <a:picLocks noChangeAspect="1"/>
          </p:cNvPicPr>
          <p:nvPr/>
        </p:nvPicPr>
        <p:blipFill>
          <a:blip r:embed="rId5"/>
          <a:srcRect r="7750" b="10345"/>
          <a:stretch>
            <a:fillRect/>
          </a:stretch>
        </p:blipFill>
        <p:spPr bwMode="auto">
          <a:xfrm>
            <a:off x="3440113" y="3013075"/>
            <a:ext cx="685800" cy="614363"/>
          </a:xfrm>
          <a:prstGeom prst="rect">
            <a:avLst/>
          </a:prstGeom>
          <a:noFill/>
          <a:ln w="9525">
            <a:noFill/>
            <a:miter lim="800000"/>
            <a:headEnd/>
            <a:tailEnd/>
          </a:ln>
        </p:spPr>
      </p:pic>
      <p:pic>
        <p:nvPicPr>
          <p:cNvPr id="96265" name="Picture 9" descr="director.jpg"/>
          <p:cNvPicPr>
            <a:picLocks noChangeAspect="1"/>
          </p:cNvPicPr>
          <p:nvPr/>
        </p:nvPicPr>
        <p:blipFill>
          <a:blip r:embed="rId5"/>
          <a:srcRect r="7750" b="10345"/>
          <a:stretch>
            <a:fillRect/>
          </a:stretch>
        </p:blipFill>
        <p:spPr bwMode="auto">
          <a:xfrm>
            <a:off x="620713" y="3775075"/>
            <a:ext cx="685800" cy="614363"/>
          </a:xfrm>
          <a:prstGeom prst="rect">
            <a:avLst/>
          </a:prstGeom>
          <a:noFill/>
          <a:ln w="9525">
            <a:noFill/>
            <a:miter lim="800000"/>
            <a:headEnd/>
            <a:tailEnd/>
          </a:ln>
        </p:spPr>
      </p:pic>
      <p:pic>
        <p:nvPicPr>
          <p:cNvPr id="96266" name="Picture 10" descr="director.jpg"/>
          <p:cNvPicPr>
            <a:picLocks noChangeAspect="1"/>
          </p:cNvPicPr>
          <p:nvPr/>
        </p:nvPicPr>
        <p:blipFill>
          <a:blip r:embed="rId5"/>
          <a:srcRect r="7750" b="10345"/>
          <a:stretch>
            <a:fillRect/>
          </a:stretch>
        </p:blipFill>
        <p:spPr bwMode="auto">
          <a:xfrm>
            <a:off x="2906713" y="3698875"/>
            <a:ext cx="685800" cy="614363"/>
          </a:xfrm>
          <a:prstGeom prst="rect">
            <a:avLst/>
          </a:prstGeom>
          <a:noFill/>
          <a:ln w="9525">
            <a:noFill/>
            <a:miter lim="800000"/>
            <a:headEnd/>
            <a:tailEnd/>
          </a:ln>
        </p:spPr>
      </p:pic>
      <p:pic>
        <p:nvPicPr>
          <p:cNvPr id="96267" name="Picture 11" descr="director.jpg"/>
          <p:cNvPicPr>
            <a:picLocks noChangeAspect="1"/>
          </p:cNvPicPr>
          <p:nvPr/>
        </p:nvPicPr>
        <p:blipFill>
          <a:blip r:embed="rId5"/>
          <a:srcRect r="7750" b="10345"/>
          <a:stretch>
            <a:fillRect/>
          </a:stretch>
        </p:blipFill>
        <p:spPr bwMode="auto">
          <a:xfrm>
            <a:off x="2982913" y="2327275"/>
            <a:ext cx="685800" cy="614363"/>
          </a:xfrm>
          <a:prstGeom prst="rect">
            <a:avLst/>
          </a:prstGeom>
          <a:noFill/>
          <a:ln w="9525">
            <a:noFill/>
            <a:miter lim="800000"/>
            <a:headEnd/>
            <a:tailEnd/>
          </a:ln>
        </p:spPr>
      </p:pic>
      <p:pic>
        <p:nvPicPr>
          <p:cNvPr id="96268" name="Picture 12" descr="director.jpg"/>
          <p:cNvPicPr>
            <a:picLocks noChangeAspect="1"/>
          </p:cNvPicPr>
          <p:nvPr/>
        </p:nvPicPr>
        <p:blipFill>
          <a:blip r:embed="rId5"/>
          <a:srcRect r="7750" b="10345"/>
          <a:stretch>
            <a:fillRect/>
          </a:stretch>
        </p:blipFill>
        <p:spPr bwMode="auto">
          <a:xfrm>
            <a:off x="2144713" y="2098675"/>
            <a:ext cx="685800" cy="614363"/>
          </a:xfrm>
          <a:prstGeom prst="rect">
            <a:avLst/>
          </a:prstGeom>
          <a:noFill/>
          <a:ln w="9525">
            <a:noFill/>
            <a:miter lim="800000"/>
            <a:headEnd/>
            <a:tailEnd/>
          </a:ln>
        </p:spPr>
      </p:pic>
      <p:pic>
        <p:nvPicPr>
          <p:cNvPr id="96269" name="Picture 13" descr="director.jpg"/>
          <p:cNvPicPr>
            <a:picLocks noChangeAspect="1"/>
          </p:cNvPicPr>
          <p:nvPr/>
        </p:nvPicPr>
        <p:blipFill>
          <a:blip r:embed="rId5"/>
          <a:srcRect r="7750" b="10345"/>
          <a:stretch>
            <a:fillRect/>
          </a:stretch>
        </p:blipFill>
        <p:spPr bwMode="auto">
          <a:xfrm>
            <a:off x="1916113" y="4003675"/>
            <a:ext cx="685800" cy="614363"/>
          </a:xfrm>
          <a:prstGeom prst="rect">
            <a:avLst/>
          </a:prstGeom>
          <a:noFill/>
          <a:ln w="9525">
            <a:noFill/>
            <a:miter lim="800000"/>
            <a:headEnd/>
            <a:tailEnd/>
          </a:ln>
        </p:spPr>
      </p:pic>
      <p:sp>
        <p:nvSpPr>
          <p:cNvPr id="96270" name="TextBox 14"/>
          <p:cNvSpPr txBox="1">
            <a:spLocks noChangeArrowheads="1"/>
          </p:cNvSpPr>
          <p:nvPr/>
        </p:nvSpPr>
        <p:spPr bwMode="auto">
          <a:xfrm>
            <a:off x="1230313" y="4729163"/>
            <a:ext cx="2362200" cy="498475"/>
          </a:xfrm>
          <a:prstGeom prst="rect">
            <a:avLst/>
          </a:prstGeom>
          <a:noFill/>
          <a:ln w="9525">
            <a:noFill/>
            <a:miter lim="800000"/>
            <a:headEnd/>
            <a:tailEnd/>
          </a:ln>
        </p:spPr>
        <p:txBody>
          <a:bodyPr>
            <a:prstTxWarp prst="textNoShape">
              <a:avLst/>
            </a:prstTxWarp>
            <a:spAutoFit/>
          </a:bodyPr>
          <a:lstStyle/>
          <a:p>
            <a:pPr algn="ctr"/>
            <a:r>
              <a:rPr lang="en-US" sz="2800"/>
              <a:t>Directors</a:t>
            </a:r>
          </a:p>
        </p:txBody>
      </p:sp>
      <p:sp>
        <p:nvSpPr>
          <p:cNvPr id="96271" name="Oval 15"/>
          <p:cNvSpPr>
            <a:spLocks noChangeArrowheads="1"/>
          </p:cNvSpPr>
          <p:nvPr/>
        </p:nvSpPr>
        <p:spPr bwMode="auto">
          <a:xfrm>
            <a:off x="392113" y="1646238"/>
            <a:ext cx="4038600" cy="3886200"/>
          </a:xfrm>
          <a:prstGeom prst="ellipse">
            <a:avLst/>
          </a:prstGeom>
          <a:noFill/>
          <a:ln w="28575">
            <a:solidFill>
              <a:schemeClr val="bg2"/>
            </a:solidFill>
            <a:round/>
            <a:headEnd/>
            <a:tailEnd/>
          </a:ln>
        </p:spPr>
        <p:txBody>
          <a:bodyPr>
            <a:prstTxWarp prst="textNoShape">
              <a:avLst/>
            </a:prstTxWarp>
          </a:bodyPr>
          <a:lstStyle/>
          <a:p>
            <a:endParaRPr lang="en-US"/>
          </a:p>
        </p:txBody>
      </p:sp>
      <p:sp>
        <p:nvSpPr>
          <p:cNvPr id="96272" name="Oval 16"/>
          <p:cNvSpPr>
            <a:spLocks noChangeArrowheads="1"/>
          </p:cNvSpPr>
          <p:nvPr/>
        </p:nvSpPr>
        <p:spPr bwMode="auto">
          <a:xfrm>
            <a:off x="5573713" y="1646238"/>
            <a:ext cx="4038600" cy="3886200"/>
          </a:xfrm>
          <a:prstGeom prst="ellipse">
            <a:avLst/>
          </a:prstGeom>
          <a:noFill/>
          <a:ln w="28575">
            <a:solidFill>
              <a:schemeClr val="bg2"/>
            </a:solidFill>
            <a:round/>
            <a:headEnd/>
            <a:tailEnd/>
          </a:ln>
        </p:spPr>
        <p:txBody>
          <a:bodyPr>
            <a:prstTxWarp prst="textNoShape">
              <a:avLst/>
            </a:prstTxWarp>
          </a:bodyPr>
          <a:lstStyle/>
          <a:p>
            <a:endParaRPr lang="en-US"/>
          </a:p>
        </p:txBody>
      </p:sp>
      <p:sp>
        <p:nvSpPr>
          <p:cNvPr id="96273" name="TextBox 17"/>
          <p:cNvSpPr txBox="1">
            <a:spLocks noChangeArrowheads="1"/>
          </p:cNvSpPr>
          <p:nvPr/>
        </p:nvSpPr>
        <p:spPr bwMode="auto">
          <a:xfrm>
            <a:off x="6488113" y="4652963"/>
            <a:ext cx="2362200" cy="498475"/>
          </a:xfrm>
          <a:prstGeom prst="rect">
            <a:avLst/>
          </a:prstGeom>
          <a:noFill/>
          <a:ln w="9525">
            <a:noFill/>
            <a:miter lim="800000"/>
            <a:headEnd/>
            <a:tailEnd/>
          </a:ln>
        </p:spPr>
        <p:txBody>
          <a:bodyPr>
            <a:prstTxWarp prst="textNoShape">
              <a:avLst/>
            </a:prstTxWarp>
            <a:spAutoFit/>
          </a:bodyPr>
          <a:lstStyle/>
          <a:p>
            <a:pPr algn="ctr"/>
            <a:r>
              <a:rPr lang="en-US" sz="2800"/>
              <a:t>Movies</a:t>
            </a:r>
          </a:p>
        </p:txBody>
      </p:sp>
      <p:pic>
        <p:nvPicPr>
          <p:cNvPr id="96274" name="Picture 18" descr="movie.jpg"/>
          <p:cNvPicPr>
            <a:picLocks noChangeAspect="1"/>
          </p:cNvPicPr>
          <p:nvPr/>
        </p:nvPicPr>
        <p:blipFill>
          <a:blip r:embed="rId6"/>
          <a:srcRect t="3032" b="7948"/>
          <a:stretch>
            <a:fillRect/>
          </a:stretch>
        </p:blipFill>
        <p:spPr bwMode="auto">
          <a:xfrm>
            <a:off x="7180263" y="3013075"/>
            <a:ext cx="755650" cy="538163"/>
          </a:xfrm>
          <a:prstGeom prst="rect">
            <a:avLst/>
          </a:prstGeom>
          <a:noFill/>
          <a:ln w="9525">
            <a:noFill/>
            <a:miter lim="800000"/>
            <a:headEnd/>
            <a:tailEnd/>
          </a:ln>
        </p:spPr>
      </p:pic>
      <p:pic>
        <p:nvPicPr>
          <p:cNvPr id="96275" name="Picture 19" descr="movie.jpg"/>
          <p:cNvPicPr>
            <a:picLocks noChangeAspect="1"/>
          </p:cNvPicPr>
          <p:nvPr/>
        </p:nvPicPr>
        <p:blipFill>
          <a:blip r:embed="rId6"/>
          <a:srcRect t="3032" b="7948"/>
          <a:stretch>
            <a:fillRect/>
          </a:stretch>
        </p:blipFill>
        <p:spPr bwMode="auto">
          <a:xfrm>
            <a:off x="7097713" y="3627438"/>
            <a:ext cx="755650" cy="538162"/>
          </a:xfrm>
          <a:prstGeom prst="rect">
            <a:avLst/>
          </a:prstGeom>
          <a:noFill/>
          <a:ln w="9525">
            <a:noFill/>
            <a:miter lim="800000"/>
            <a:headEnd/>
            <a:tailEnd/>
          </a:ln>
        </p:spPr>
      </p:pic>
      <p:pic>
        <p:nvPicPr>
          <p:cNvPr id="96276" name="Picture 20" descr="movie.jpg"/>
          <p:cNvPicPr>
            <a:picLocks noChangeAspect="1"/>
          </p:cNvPicPr>
          <p:nvPr/>
        </p:nvPicPr>
        <p:blipFill>
          <a:blip r:embed="rId6"/>
          <a:srcRect t="3032" b="7948"/>
          <a:stretch>
            <a:fillRect/>
          </a:stretch>
        </p:blipFill>
        <p:spPr bwMode="auto">
          <a:xfrm>
            <a:off x="8164513" y="3703638"/>
            <a:ext cx="755650" cy="538162"/>
          </a:xfrm>
          <a:prstGeom prst="rect">
            <a:avLst/>
          </a:prstGeom>
          <a:noFill/>
          <a:ln w="9525">
            <a:noFill/>
            <a:miter lim="800000"/>
            <a:headEnd/>
            <a:tailEnd/>
          </a:ln>
        </p:spPr>
      </p:pic>
      <p:pic>
        <p:nvPicPr>
          <p:cNvPr id="96277" name="Picture 21" descr="movie.jpg"/>
          <p:cNvPicPr>
            <a:picLocks noChangeAspect="1"/>
          </p:cNvPicPr>
          <p:nvPr/>
        </p:nvPicPr>
        <p:blipFill>
          <a:blip r:embed="rId6"/>
          <a:srcRect t="3032" b="7948"/>
          <a:stretch>
            <a:fillRect/>
          </a:stretch>
        </p:blipFill>
        <p:spPr bwMode="auto">
          <a:xfrm>
            <a:off x="8469313" y="2713038"/>
            <a:ext cx="755650" cy="538162"/>
          </a:xfrm>
          <a:prstGeom prst="rect">
            <a:avLst/>
          </a:prstGeom>
          <a:noFill/>
          <a:ln w="9525">
            <a:noFill/>
            <a:miter lim="800000"/>
            <a:headEnd/>
            <a:tailEnd/>
          </a:ln>
        </p:spPr>
      </p:pic>
      <p:pic>
        <p:nvPicPr>
          <p:cNvPr id="96278" name="Picture 22" descr="movie.jpg"/>
          <p:cNvPicPr>
            <a:picLocks noChangeAspect="1"/>
          </p:cNvPicPr>
          <p:nvPr/>
        </p:nvPicPr>
        <p:blipFill>
          <a:blip r:embed="rId6"/>
          <a:srcRect t="3032" b="7948"/>
          <a:stretch>
            <a:fillRect/>
          </a:stretch>
        </p:blipFill>
        <p:spPr bwMode="auto">
          <a:xfrm>
            <a:off x="7713663" y="1951038"/>
            <a:ext cx="755650" cy="538162"/>
          </a:xfrm>
          <a:prstGeom prst="rect">
            <a:avLst/>
          </a:prstGeom>
          <a:noFill/>
          <a:ln w="9525">
            <a:noFill/>
            <a:miter lim="800000"/>
            <a:headEnd/>
            <a:tailEnd/>
          </a:ln>
        </p:spPr>
      </p:pic>
      <p:pic>
        <p:nvPicPr>
          <p:cNvPr id="96279" name="Picture 23" descr="movie.jpg"/>
          <p:cNvPicPr>
            <a:picLocks noChangeAspect="1"/>
          </p:cNvPicPr>
          <p:nvPr/>
        </p:nvPicPr>
        <p:blipFill>
          <a:blip r:embed="rId6"/>
          <a:srcRect t="3032" b="7948"/>
          <a:stretch>
            <a:fillRect/>
          </a:stretch>
        </p:blipFill>
        <p:spPr bwMode="auto">
          <a:xfrm>
            <a:off x="6037263" y="2713038"/>
            <a:ext cx="755650" cy="538162"/>
          </a:xfrm>
          <a:prstGeom prst="rect">
            <a:avLst/>
          </a:prstGeom>
          <a:noFill/>
          <a:ln w="9525">
            <a:noFill/>
            <a:miter lim="800000"/>
            <a:headEnd/>
            <a:tailEnd/>
          </a:ln>
        </p:spPr>
      </p:pic>
      <p:pic>
        <p:nvPicPr>
          <p:cNvPr id="96280" name="Picture 24" descr="movie.jpg"/>
          <p:cNvPicPr>
            <a:picLocks noChangeAspect="1"/>
          </p:cNvPicPr>
          <p:nvPr/>
        </p:nvPicPr>
        <p:blipFill>
          <a:blip r:embed="rId6"/>
          <a:srcRect t="3032" b="7948"/>
          <a:stretch>
            <a:fillRect/>
          </a:stretch>
        </p:blipFill>
        <p:spPr bwMode="auto">
          <a:xfrm>
            <a:off x="6107113" y="3779838"/>
            <a:ext cx="755650" cy="538162"/>
          </a:xfrm>
          <a:prstGeom prst="rect">
            <a:avLst/>
          </a:prstGeom>
          <a:noFill/>
          <a:ln w="9525">
            <a:noFill/>
            <a:miter lim="800000"/>
            <a:headEnd/>
            <a:tailEnd/>
          </a:ln>
        </p:spPr>
      </p:pic>
      <p:pic>
        <p:nvPicPr>
          <p:cNvPr id="96281" name="Picture 25" descr="movie.jpg"/>
          <p:cNvPicPr>
            <a:picLocks noChangeAspect="1"/>
          </p:cNvPicPr>
          <p:nvPr/>
        </p:nvPicPr>
        <p:blipFill>
          <a:blip r:embed="rId6"/>
          <a:srcRect t="3032" b="7948"/>
          <a:stretch>
            <a:fillRect/>
          </a:stretch>
        </p:blipFill>
        <p:spPr bwMode="auto">
          <a:xfrm>
            <a:off x="6723063" y="1951038"/>
            <a:ext cx="755650" cy="538162"/>
          </a:xfrm>
          <a:prstGeom prst="rect">
            <a:avLst/>
          </a:prstGeom>
          <a:noFill/>
          <a:ln w="9525">
            <a:noFill/>
            <a:miter lim="800000"/>
            <a:headEnd/>
            <a:tailEnd/>
          </a:ln>
        </p:spPr>
      </p:pic>
      <p:grpSp>
        <p:nvGrpSpPr>
          <p:cNvPr id="2" name="Group 51"/>
          <p:cNvGrpSpPr>
            <a:grpSpLocks/>
          </p:cNvGrpSpPr>
          <p:nvPr/>
        </p:nvGrpSpPr>
        <p:grpSpPr bwMode="auto">
          <a:xfrm>
            <a:off x="3592513" y="2332038"/>
            <a:ext cx="3657600" cy="3135312"/>
            <a:chOff x="3592513" y="2332036"/>
            <a:chExt cx="3657599" cy="3134947"/>
          </a:xfrm>
        </p:grpSpPr>
        <p:cxnSp>
          <p:nvCxnSpPr>
            <p:cNvPr id="96287" name="Straight Connector 26"/>
            <p:cNvCxnSpPr>
              <a:cxnSpLocks noChangeShapeType="1"/>
            </p:cNvCxnSpPr>
            <p:nvPr/>
          </p:nvCxnSpPr>
          <p:spPr bwMode="auto">
            <a:xfrm rot="10800000" flipV="1">
              <a:off x="3668712" y="2332036"/>
              <a:ext cx="3200400" cy="1600199"/>
            </a:xfrm>
            <a:prstGeom prst="line">
              <a:avLst/>
            </a:prstGeom>
            <a:noFill/>
            <a:ln w="9525">
              <a:solidFill>
                <a:schemeClr val="tx1"/>
              </a:solidFill>
              <a:round/>
              <a:headEnd/>
              <a:tailEnd type="triangle" w="lg" len="med"/>
            </a:ln>
          </p:spPr>
        </p:cxnSp>
        <p:cxnSp>
          <p:nvCxnSpPr>
            <p:cNvPr id="96288" name="Straight Connector 29"/>
            <p:cNvCxnSpPr>
              <a:cxnSpLocks noChangeShapeType="1"/>
            </p:cNvCxnSpPr>
            <p:nvPr/>
          </p:nvCxnSpPr>
          <p:spPr bwMode="auto">
            <a:xfrm rot="10800000">
              <a:off x="3592513" y="4084637"/>
              <a:ext cx="2667000" cy="1"/>
            </a:xfrm>
            <a:prstGeom prst="line">
              <a:avLst/>
            </a:prstGeom>
            <a:noFill/>
            <a:ln w="9525">
              <a:solidFill>
                <a:schemeClr val="tx1"/>
              </a:solidFill>
              <a:round/>
              <a:headEnd/>
              <a:tailEnd type="triangle" w="lg" len="med"/>
            </a:ln>
          </p:spPr>
        </p:cxnSp>
        <p:cxnSp>
          <p:nvCxnSpPr>
            <p:cNvPr id="96289" name="Straight Arrow Connector 35"/>
            <p:cNvCxnSpPr>
              <a:cxnSpLocks noChangeShapeType="1"/>
            </p:cNvCxnSpPr>
            <p:nvPr/>
          </p:nvCxnSpPr>
          <p:spPr bwMode="auto">
            <a:xfrm rot="10800000">
              <a:off x="3668712" y="2789236"/>
              <a:ext cx="3581400" cy="1066800"/>
            </a:xfrm>
            <a:prstGeom prst="straightConnector1">
              <a:avLst/>
            </a:prstGeom>
            <a:noFill/>
            <a:ln w="9525">
              <a:solidFill>
                <a:schemeClr val="tx1"/>
              </a:solidFill>
              <a:round/>
              <a:headEnd/>
              <a:tailEnd type="arrow" w="med" len="med"/>
            </a:ln>
          </p:spPr>
        </p:cxnSp>
        <p:sp>
          <p:nvSpPr>
            <p:cNvPr id="96290" name="Rectangle 39"/>
            <p:cNvSpPr>
              <a:spLocks noChangeArrowheads="1"/>
            </p:cNvSpPr>
            <p:nvPr/>
          </p:nvSpPr>
          <p:spPr bwMode="auto">
            <a:xfrm>
              <a:off x="3821112" y="5026863"/>
              <a:ext cx="2391850" cy="440120"/>
            </a:xfrm>
            <a:prstGeom prst="rect">
              <a:avLst/>
            </a:prstGeom>
            <a:noFill/>
            <a:ln w="9525">
              <a:noFill/>
              <a:miter lim="800000"/>
              <a:headEnd/>
              <a:tailEnd/>
            </a:ln>
          </p:spPr>
          <p:txBody>
            <a:bodyPr wrap="none">
              <a:prstTxWarp prst="textNoShape">
                <a:avLst/>
              </a:prstTxWarp>
              <a:spAutoFit/>
            </a:bodyPr>
            <a:lstStyle/>
            <a:p>
              <a:r>
                <a:rPr lang="en-US" sz="2400"/>
                <a:t>dbpedia:director</a:t>
              </a:r>
            </a:p>
          </p:txBody>
        </p:sp>
      </p:grpSp>
      <p:grpSp>
        <p:nvGrpSpPr>
          <p:cNvPr id="3" name="Group 52"/>
          <p:cNvGrpSpPr>
            <a:grpSpLocks/>
          </p:cNvGrpSpPr>
          <p:nvPr/>
        </p:nvGrpSpPr>
        <p:grpSpPr bwMode="auto">
          <a:xfrm>
            <a:off x="2846388" y="2636838"/>
            <a:ext cx="4403725" cy="2344737"/>
            <a:chOff x="2845752" y="2636837"/>
            <a:chExt cx="4404360" cy="2345266"/>
          </a:xfrm>
        </p:grpSpPr>
        <p:sp>
          <p:nvSpPr>
            <p:cNvPr id="96284" name="Rectangle 41"/>
            <p:cNvSpPr>
              <a:spLocks noChangeArrowheads="1"/>
            </p:cNvSpPr>
            <p:nvPr/>
          </p:nvSpPr>
          <p:spPr bwMode="auto">
            <a:xfrm>
              <a:off x="4277882" y="4541837"/>
              <a:ext cx="1553654" cy="440266"/>
            </a:xfrm>
            <a:prstGeom prst="rect">
              <a:avLst/>
            </a:prstGeom>
            <a:noFill/>
            <a:ln w="9525">
              <a:noFill/>
              <a:miter lim="800000"/>
              <a:headEnd/>
              <a:tailEnd/>
            </a:ln>
          </p:spPr>
          <p:txBody>
            <a:bodyPr wrap="none">
              <a:prstTxWarp prst="textNoShape">
                <a:avLst/>
              </a:prstTxWarp>
              <a:spAutoFit/>
            </a:bodyPr>
            <a:lstStyle/>
            <a:p>
              <a:r>
                <a:rPr lang="en-US" sz="2400"/>
                <a:t>foaf:made</a:t>
              </a:r>
            </a:p>
          </p:txBody>
        </p:sp>
        <p:cxnSp>
          <p:nvCxnSpPr>
            <p:cNvPr id="96285" name="Straight Connector 42"/>
            <p:cNvCxnSpPr>
              <a:cxnSpLocks noChangeShapeType="1"/>
            </p:cNvCxnSpPr>
            <p:nvPr/>
          </p:nvCxnSpPr>
          <p:spPr bwMode="auto">
            <a:xfrm flipV="1">
              <a:off x="2845752" y="3322637"/>
              <a:ext cx="4404360" cy="63691"/>
            </a:xfrm>
            <a:prstGeom prst="line">
              <a:avLst/>
            </a:prstGeom>
            <a:noFill/>
            <a:ln w="9525">
              <a:solidFill>
                <a:schemeClr val="tx1"/>
              </a:solidFill>
              <a:round/>
              <a:headEnd/>
              <a:tailEnd type="triangle" w="lg" len="med"/>
            </a:ln>
          </p:spPr>
        </p:cxnSp>
        <p:cxnSp>
          <p:nvCxnSpPr>
            <p:cNvPr id="96286" name="Straight Connector 46"/>
            <p:cNvCxnSpPr>
              <a:cxnSpLocks noChangeShapeType="1"/>
            </p:cNvCxnSpPr>
            <p:nvPr/>
          </p:nvCxnSpPr>
          <p:spPr bwMode="auto">
            <a:xfrm>
              <a:off x="3668712" y="2636837"/>
              <a:ext cx="3581400" cy="1066800"/>
            </a:xfrm>
            <a:prstGeom prst="line">
              <a:avLst/>
            </a:prstGeom>
            <a:noFill/>
            <a:ln w="9525">
              <a:solidFill>
                <a:schemeClr val="tx1"/>
              </a:solidFill>
              <a:round/>
              <a:headEnd/>
              <a:tailEnd type="triangle" w="lg"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44512" y="1493837"/>
            <a:ext cx="8735057" cy="5760000"/>
          </a:xfrm>
          <a:prstGeom prst="rect">
            <a:avLst/>
          </a:prstGeom>
        </p:spPr>
      </p:pic>
      <p:sp>
        <p:nvSpPr>
          <p:cNvPr id="90115" name="Title 1"/>
          <p:cNvSpPr>
            <a:spLocks noGrp="1"/>
          </p:cNvSpPr>
          <p:nvPr>
            <p:ph type="title"/>
          </p:nvPr>
        </p:nvSpPr>
        <p:spPr/>
        <p:txBody>
          <a:bodyPr/>
          <a:lstStyle/>
          <a:p>
            <a:r>
              <a:rPr lang="en-US" dirty="0" smtClean="0"/>
              <a:t>Linking Hubs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Machine-Actionable Data</a:t>
            </a:r>
          </a:p>
        </p:txBody>
      </p:sp>
      <p:pic>
        <p:nvPicPr>
          <p:cNvPr id="4" name="Picture 3"/>
          <p:cNvPicPr>
            <a:picLocks noChangeAspect="1"/>
          </p:cNvPicPr>
          <p:nvPr/>
        </p:nvPicPr>
        <p:blipFill>
          <a:blip r:embed="rId3"/>
          <a:stretch>
            <a:fillRect/>
          </a:stretch>
        </p:blipFill>
        <p:spPr>
          <a:xfrm>
            <a:off x="3865562" y="4084637"/>
            <a:ext cx="1936750" cy="2366646"/>
          </a:xfrm>
          <a:prstGeom prst="rect">
            <a:avLst/>
          </a:prstGeom>
        </p:spPr>
      </p:pic>
      <p:sp>
        <p:nvSpPr>
          <p:cNvPr id="5" name="TextBox 4"/>
          <p:cNvSpPr txBox="1"/>
          <p:nvPr/>
        </p:nvSpPr>
        <p:spPr>
          <a:xfrm>
            <a:off x="1763712" y="2263194"/>
            <a:ext cx="6553200" cy="1126360"/>
          </a:xfrm>
          <a:prstGeom prst="rect">
            <a:avLst/>
          </a:prstGeom>
          <a:noFill/>
        </p:spPr>
        <p:txBody>
          <a:bodyPr wrap="square" rtlCol="0">
            <a:spAutoFit/>
          </a:bodyPr>
          <a:lstStyle/>
          <a:p>
            <a:r>
              <a:rPr lang="en-US" sz="3200" dirty="0" smtClean="0"/>
              <a:t>“Our top two users are computers.”</a:t>
            </a:r>
          </a:p>
          <a:p>
            <a:endParaRPr lang="en-US" sz="2000" dirty="0" smtClean="0"/>
          </a:p>
          <a:p>
            <a:r>
              <a:rPr lang="en-US" sz="2000" dirty="0" smtClean="0"/>
              <a:t>						- Martin </a:t>
            </a:r>
            <a:r>
              <a:rPr lang="en-US" sz="2000" dirty="0" err="1" smtClean="0"/>
              <a:t>Kalfatovic</a:t>
            </a:r>
            <a:r>
              <a:rPr lang="en-US" sz="2000" dirty="0" smtClean="0"/>
              <a:t>, Smithsonian</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2" y="2865437"/>
            <a:ext cx="9069387" cy="1260475"/>
          </a:xfrm>
        </p:spPr>
        <p:txBody>
          <a:bodyPr/>
          <a:lstStyle/>
          <a:p>
            <a:r>
              <a:rPr lang="en-US" dirty="0" smtClean="0"/>
              <a:t>Linked Data in the Humanities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and Text</a:t>
            </a:r>
            <a:endParaRPr lang="en-US" dirty="0"/>
          </a:p>
        </p:txBody>
      </p:sp>
      <p:sp>
        <p:nvSpPr>
          <p:cNvPr id="3" name="Content Placeholder 2"/>
          <p:cNvSpPr>
            <a:spLocks noGrp="1"/>
          </p:cNvSpPr>
          <p:nvPr>
            <p:ph idx="1"/>
          </p:nvPr>
        </p:nvSpPr>
        <p:spPr>
          <a:xfrm>
            <a:off x="1839912" y="2941637"/>
            <a:ext cx="6629400" cy="1096962"/>
          </a:xfrm>
        </p:spPr>
        <p:txBody>
          <a:bodyPr/>
          <a:lstStyle/>
          <a:p>
            <a:pPr marL="0" indent="0"/>
            <a:r>
              <a:rPr lang="en-US" dirty="0" smtClean="0"/>
              <a:t>Find all references to food in Joyce’s Ulysses.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Interoperability</a:t>
            </a:r>
            <a:endParaRPr lang="en-US" dirty="0"/>
          </a:p>
        </p:txBody>
      </p:sp>
      <p:pic>
        <p:nvPicPr>
          <p:cNvPr id="3" name="Picture 2"/>
          <p:cNvPicPr>
            <a:picLocks noChangeAspect="1"/>
          </p:cNvPicPr>
          <p:nvPr/>
        </p:nvPicPr>
        <p:blipFill>
          <a:blip r:embed="rId3"/>
          <a:stretch>
            <a:fillRect/>
          </a:stretch>
        </p:blipFill>
        <p:spPr>
          <a:xfrm>
            <a:off x="1458912" y="1951037"/>
            <a:ext cx="3060700" cy="609600"/>
          </a:xfrm>
          <a:prstGeom prst="rect">
            <a:avLst/>
          </a:prstGeom>
        </p:spPr>
      </p:pic>
      <p:pic>
        <p:nvPicPr>
          <p:cNvPr id="4" name="Picture 3"/>
          <p:cNvPicPr>
            <a:picLocks noChangeAspect="1"/>
          </p:cNvPicPr>
          <p:nvPr/>
        </p:nvPicPr>
        <p:blipFill>
          <a:blip r:embed="rId4"/>
          <a:stretch>
            <a:fillRect/>
          </a:stretch>
        </p:blipFill>
        <p:spPr>
          <a:xfrm>
            <a:off x="7021512" y="4999037"/>
            <a:ext cx="1866900" cy="1676400"/>
          </a:xfrm>
          <a:prstGeom prst="rect">
            <a:avLst/>
          </a:prstGeom>
        </p:spPr>
      </p:pic>
      <p:pic>
        <p:nvPicPr>
          <p:cNvPr id="5" name="Picture 4"/>
          <p:cNvPicPr>
            <a:picLocks noChangeAspect="1"/>
          </p:cNvPicPr>
          <p:nvPr/>
        </p:nvPicPr>
        <p:blipFill>
          <a:blip r:embed="rId5"/>
          <a:stretch>
            <a:fillRect/>
          </a:stretch>
        </p:blipFill>
        <p:spPr>
          <a:xfrm>
            <a:off x="6869112" y="2027237"/>
            <a:ext cx="1524000" cy="1107558"/>
          </a:xfrm>
          <a:prstGeom prst="rect">
            <a:avLst/>
          </a:prstGeom>
        </p:spPr>
      </p:pic>
      <p:pic>
        <p:nvPicPr>
          <p:cNvPr id="6" name="Picture 5"/>
          <p:cNvPicPr>
            <a:picLocks noChangeAspect="1"/>
          </p:cNvPicPr>
          <p:nvPr/>
        </p:nvPicPr>
        <p:blipFill>
          <a:blip r:embed="rId6"/>
          <a:stretch>
            <a:fillRect/>
          </a:stretch>
        </p:blipFill>
        <p:spPr>
          <a:xfrm>
            <a:off x="4125912" y="3322637"/>
            <a:ext cx="1625600" cy="1625600"/>
          </a:xfrm>
          <a:prstGeom prst="rect">
            <a:avLst/>
          </a:prstGeom>
        </p:spPr>
      </p:pic>
      <p:pic>
        <p:nvPicPr>
          <p:cNvPr id="9" name="Picture 8"/>
          <p:cNvPicPr>
            <a:picLocks noChangeAspect="1"/>
          </p:cNvPicPr>
          <p:nvPr/>
        </p:nvPicPr>
        <p:blipFill>
          <a:blip r:embed="rId7"/>
          <a:stretch>
            <a:fillRect/>
          </a:stretch>
        </p:blipFill>
        <p:spPr>
          <a:xfrm>
            <a:off x="1077913" y="5213090"/>
            <a:ext cx="2209799" cy="138614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pic>
        <p:nvPicPr>
          <p:cNvPr id="4" name="Picture 3"/>
          <p:cNvPicPr>
            <a:picLocks noChangeAspect="1"/>
          </p:cNvPicPr>
          <p:nvPr/>
        </p:nvPicPr>
        <p:blipFill>
          <a:blip r:embed="rId3"/>
          <a:stretch>
            <a:fillRect/>
          </a:stretch>
        </p:blipFill>
        <p:spPr>
          <a:xfrm>
            <a:off x="544512" y="2941637"/>
            <a:ext cx="3009484" cy="1866900"/>
          </a:xfrm>
          <a:prstGeom prst="rect">
            <a:avLst/>
          </a:prstGeom>
        </p:spPr>
      </p:pic>
      <p:pic>
        <p:nvPicPr>
          <p:cNvPr id="5" name="Picture 4"/>
          <p:cNvPicPr>
            <a:picLocks noChangeAspect="1"/>
          </p:cNvPicPr>
          <p:nvPr/>
        </p:nvPicPr>
        <p:blipFill>
          <a:blip r:embed="rId4"/>
          <a:stretch>
            <a:fillRect/>
          </a:stretch>
        </p:blipFill>
        <p:spPr>
          <a:xfrm>
            <a:off x="4724568" y="2332037"/>
            <a:ext cx="5192544" cy="3424025"/>
          </a:xfrm>
          <a:prstGeom prst="rect">
            <a:avLst/>
          </a:prstGeom>
        </p:spPr>
      </p:pic>
      <p:sp>
        <p:nvSpPr>
          <p:cNvPr id="6" name="Right Arrow 5"/>
          <p:cNvSpPr/>
          <p:nvPr/>
        </p:nvSpPr>
        <p:spPr bwMode="auto">
          <a:xfrm>
            <a:off x="3744912" y="3779837"/>
            <a:ext cx="838200" cy="228600"/>
          </a:xfrm>
          <a:prstGeom prst="right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2" y="350837"/>
            <a:ext cx="9069387" cy="1260475"/>
          </a:xfrm>
        </p:spPr>
        <p:txBody>
          <a:bodyPr/>
          <a:lstStyle/>
          <a:p>
            <a:r>
              <a:rPr lang="en-US" dirty="0" err="1" smtClean="0"/>
              <a:t>Interdisciplinarity</a:t>
            </a:r>
            <a:endParaRPr lang="en-US" dirty="0"/>
          </a:p>
        </p:txBody>
      </p:sp>
      <p:pic>
        <p:nvPicPr>
          <p:cNvPr id="4" name="Picture 3"/>
          <p:cNvPicPr>
            <a:picLocks noChangeAspect="1"/>
          </p:cNvPicPr>
          <p:nvPr/>
        </p:nvPicPr>
        <p:blipFill>
          <a:blip r:embed="rId3"/>
          <a:stretch>
            <a:fillRect/>
          </a:stretch>
        </p:blipFill>
        <p:spPr>
          <a:xfrm>
            <a:off x="773112" y="2713037"/>
            <a:ext cx="2209800" cy="2077212"/>
          </a:xfrm>
          <a:prstGeom prst="rect">
            <a:avLst/>
          </a:prstGeom>
        </p:spPr>
      </p:pic>
      <p:sp>
        <p:nvSpPr>
          <p:cNvPr id="5" name="Rectangle 4"/>
          <p:cNvSpPr/>
          <p:nvPr/>
        </p:nvSpPr>
        <p:spPr>
          <a:xfrm>
            <a:off x="3516312" y="2560637"/>
            <a:ext cx="6019800" cy="2585785"/>
          </a:xfrm>
          <a:prstGeom prst="rect">
            <a:avLst/>
          </a:prstGeom>
        </p:spPr>
        <p:txBody>
          <a:bodyPr wrap="square">
            <a:spAutoFit/>
          </a:bodyPr>
          <a:lstStyle/>
          <a:p>
            <a:r>
              <a:rPr lang="en-US" sz="3200" dirty="0" smtClean="0"/>
              <a:t>Language and terminology differences between disciplines are perhaps the most frequently cited barrier to </a:t>
            </a:r>
            <a:r>
              <a:rPr lang="en-US" sz="3200" dirty="0" err="1" smtClean="0"/>
              <a:t>interdisciplinarity</a:t>
            </a:r>
            <a:r>
              <a:rPr lang="en-US" sz="3200" dirty="0" smtClean="0"/>
              <a:t>.</a:t>
            </a:r>
          </a:p>
          <a:p>
            <a:r>
              <a:rPr lang="en-US" sz="2800" dirty="0" smtClean="0"/>
              <a:t> </a:t>
            </a:r>
          </a:p>
          <a:p>
            <a:r>
              <a:rPr lang="en-US" dirty="0" smtClean="0"/>
              <a:t>(Borrego and </a:t>
            </a:r>
            <a:r>
              <a:rPr lang="en-US" dirty="0" err="1" smtClean="0"/>
              <a:t>Newswander</a:t>
            </a:r>
            <a:r>
              <a:rPr lang="en-US" dirty="0" smtClean="0"/>
              <a:t>, 2011)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900113" y="3259138"/>
            <a:ext cx="7875587" cy="771525"/>
          </a:xfrm>
          <a:prstGeom prst="rect">
            <a:avLst/>
          </a:prstGeom>
          <a:noFill/>
          <a:ln w="9525">
            <a:noFill/>
            <a:round/>
            <a:headEnd/>
            <a:tailEnd/>
          </a:ln>
        </p:spPr>
        <p:txBody>
          <a:bodyPr lIns="90000" tIns="87336" rIns="90000" bIns="45000" anchor="ctr" anchorCtr="1">
            <a:prstTxWarp prst="textNoShape">
              <a:avLst/>
            </a:prstTxWarp>
          </a:bodyPr>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CA" sz="4800">
                <a:solidFill>
                  <a:srgbClr val="000000"/>
                </a:solidFill>
              </a:rPr>
              <a:t>Identity</a:t>
            </a:r>
          </a:p>
        </p:txBody>
      </p:sp>
      <p:pic>
        <p:nvPicPr>
          <p:cNvPr id="7170" name="Picture 2"/>
          <p:cNvPicPr>
            <a:picLocks noChangeAspect="1" noChangeArrowheads="1"/>
          </p:cNvPicPr>
          <p:nvPr/>
        </p:nvPicPr>
        <p:blipFill>
          <a:blip r:embed="rId3"/>
          <a:srcRect/>
          <a:stretch>
            <a:fillRect/>
          </a:stretch>
        </p:blipFill>
        <p:spPr bwMode="auto">
          <a:xfrm>
            <a:off x="169863" y="179388"/>
            <a:ext cx="7750175" cy="6278562"/>
          </a:xfrm>
          <a:prstGeom prst="rect">
            <a:avLst/>
          </a:prstGeom>
          <a:noFill/>
          <a:ln w="9525">
            <a:solidFill>
              <a:schemeClr val="bg2"/>
            </a:solidFill>
            <a:round/>
            <a:headEnd/>
            <a:tailEnd/>
          </a:ln>
        </p:spPr>
      </p:pic>
      <p:pic>
        <p:nvPicPr>
          <p:cNvPr id="7171" name="Picture 3"/>
          <p:cNvPicPr>
            <a:picLocks noChangeAspect="1" noChangeArrowheads="1"/>
          </p:cNvPicPr>
          <p:nvPr/>
        </p:nvPicPr>
        <p:blipFill>
          <a:blip r:embed="rId4"/>
          <a:srcRect/>
          <a:stretch>
            <a:fillRect/>
          </a:stretch>
        </p:blipFill>
        <p:spPr bwMode="auto">
          <a:xfrm>
            <a:off x="563563" y="360363"/>
            <a:ext cx="8472487" cy="6678612"/>
          </a:xfrm>
          <a:prstGeom prst="rect">
            <a:avLst/>
          </a:prstGeom>
          <a:noFill/>
          <a:ln w="9525">
            <a:solidFill>
              <a:schemeClr val="bg2"/>
            </a:solidFill>
            <a:round/>
            <a:headEnd/>
            <a:tailEnd/>
          </a:ln>
        </p:spPr>
      </p:pic>
      <p:pic>
        <p:nvPicPr>
          <p:cNvPr id="7172" name="Picture 4"/>
          <p:cNvPicPr>
            <a:picLocks noChangeAspect="1" noChangeArrowheads="1"/>
          </p:cNvPicPr>
          <p:nvPr/>
        </p:nvPicPr>
        <p:blipFill>
          <a:blip r:embed="rId5"/>
          <a:srcRect/>
          <a:stretch>
            <a:fillRect/>
          </a:stretch>
        </p:blipFill>
        <p:spPr bwMode="auto">
          <a:xfrm>
            <a:off x="1154113" y="598488"/>
            <a:ext cx="6818312" cy="6610350"/>
          </a:xfrm>
          <a:prstGeom prst="rect">
            <a:avLst/>
          </a:prstGeom>
          <a:noFill/>
          <a:ln w="9525">
            <a:solidFill>
              <a:schemeClr val="bg2"/>
            </a:solidFill>
            <a:round/>
            <a:headEnd/>
            <a:tailEnd/>
          </a:ln>
        </p:spPr>
      </p:pic>
      <p:pic>
        <p:nvPicPr>
          <p:cNvPr id="7173" name="Picture 5"/>
          <p:cNvPicPr>
            <a:picLocks noChangeAspect="1" noChangeArrowheads="1"/>
          </p:cNvPicPr>
          <p:nvPr/>
        </p:nvPicPr>
        <p:blipFill>
          <a:blip r:embed="rId6"/>
          <a:srcRect/>
          <a:stretch>
            <a:fillRect/>
          </a:stretch>
        </p:blipFill>
        <p:spPr bwMode="auto">
          <a:xfrm>
            <a:off x="1831975" y="736600"/>
            <a:ext cx="6818313" cy="6610350"/>
          </a:xfrm>
          <a:prstGeom prst="rect">
            <a:avLst/>
          </a:prstGeom>
          <a:noFill/>
          <a:ln w="9525">
            <a:solidFill>
              <a:schemeClr val="bg2"/>
            </a:solidFill>
            <a:round/>
            <a:headEnd/>
            <a:tailEnd/>
          </a:ln>
        </p:spPr>
      </p:pic>
      <p:pic>
        <p:nvPicPr>
          <p:cNvPr id="7174" name="Picture 6"/>
          <p:cNvPicPr>
            <a:picLocks noChangeAspect="1" noChangeArrowheads="1"/>
          </p:cNvPicPr>
          <p:nvPr/>
        </p:nvPicPr>
        <p:blipFill>
          <a:blip r:embed="rId7"/>
          <a:srcRect/>
          <a:stretch>
            <a:fillRect/>
          </a:stretch>
        </p:blipFill>
        <p:spPr bwMode="auto">
          <a:xfrm>
            <a:off x="3055938" y="915988"/>
            <a:ext cx="6818312" cy="6610350"/>
          </a:xfrm>
          <a:prstGeom prst="rect">
            <a:avLst/>
          </a:prstGeom>
          <a:noFill/>
          <a:ln w="9525">
            <a:solidFill>
              <a:schemeClr val="bg2"/>
            </a:solid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additive="repl">
                                        <p:cTn id="6" dur="1" fill="hold">
                                          <p:stCondLst>
                                            <p:cond delay="0"/>
                                          </p:stCondLst>
                                        </p:cTn>
                                        <p:tgtEl>
                                          <p:spTgt spid="7170"/>
                                        </p:tgtEl>
                                        <p:attrNameLst>
                                          <p:attrName>style.visibility</p:attrName>
                                        </p:attrNameLst>
                                      </p:cBhvr>
                                      <p:to>
                                        <p:strVal val="visible"/>
                                      </p:to>
                                    </p:set>
                                    <p:anim calcmode="lin" valueType="num">
                                      <p:cBhvr additive="repl">
                                        <p:cTn id="7" dur="500" fill="hold"/>
                                        <p:tgtEl>
                                          <p:spTgt spid="7170"/>
                                        </p:tgtEl>
                                        <p:attrNameLst>
                                          <p:attrName>ppt_x</p:attrName>
                                        </p:attrNameLst>
                                      </p:cBhvr>
                                      <p:tavLst>
                                        <p:tav tm="100000">
                                          <p:val>
                                            <p:strVal val="#ppt_x"/>
                                          </p:val>
                                        </p:tav>
                                        <p:tav>
                                          <p:val>
                                            <p:strVal val="#ppt_x"/>
                                          </p:val>
                                        </p:tav>
                                      </p:tavLst>
                                    </p:anim>
                                    <p:anim calcmode="lin" valueType="num">
                                      <p:cBhvr additive="repl">
                                        <p:cTn id="8" dur="500" fill="hold"/>
                                        <p:tgtEl>
                                          <p:spTgt spid="7170"/>
                                        </p:tgtEl>
                                        <p:attrNameLst>
                                          <p:attrName>ppt_y</p:attrName>
                                        </p:attrNameLst>
                                      </p:cBhvr>
                                      <p:tavLst>
                                        <p:tav tm="100000">
                                          <p:val>
                                            <p:strVal val="1+#ppt_h/2"/>
                                          </p:val>
                                        </p:tav>
                                        <p:tav>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additive="repl">
                                        <p:cTn id="11" dur="1" fill="hold">
                                          <p:stCondLst>
                                            <p:cond delay="0"/>
                                          </p:stCondLst>
                                        </p:cTn>
                                        <p:tgtEl>
                                          <p:spTgt spid="7171"/>
                                        </p:tgtEl>
                                        <p:attrNameLst>
                                          <p:attrName>style.visibility</p:attrName>
                                        </p:attrNameLst>
                                      </p:cBhvr>
                                      <p:to>
                                        <p:strVal val="visible"/>
                                      </p:to>
                                    </p:set>
                                    <p:anim calcmode="lin" valueType="num">
                                      <p:cBhvr additive="repl">
                                        <p:cTn id="12" dur="1000" fill="hold"/>
                                        <p:tgtEl>
                                          <p:spTgt spid="7171"/>
                                        </p:tgtEl>
                                        <p:attrNameLst>
                                          <p:attrName>ppt_x</p:attrName>
                                        </p:attrNameLst>
                                      </p:cBhvr>
                                      <p:tavLst>
                                        <p:tav tm="100000">
                                          <p:val>
                                            <p:strVal val="#ppt_x"/>
                                          </p:val>
                                        </p:tav>
                                        <p:tav>
                                          <p:val>
                                            <p:strVal val="#ppt_x"/>
                                          </p:val>
                                        </p:tav>
                                      </p:tavLst>
                                    </p:anim>
                                    <p:anim calcmode="lin" valueType="num">
                                      <p:cBhvr additive="repl">
                                        <p:cTn id="13" dur="1000" fill="hold"/>
                                        <p:tgtEl>
                                          <p:spTgt spid="7171"/>
                                        </p:tgtEl>
                                        <p:attrNameLst>
                                          <p:attrName>ppt_y</p:attrName>
                                        </p:attrNameLst>
                                      </p:cBhvr>
                                      <p:tavLst>
                                        <p:tav tm="100000">
                                          <p:val>
                                            <p:strVal val="1+#ppt_h/2"/>
                                          </p:val>
                                        </p:tav>
                                        <p:tav>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additive="repl">
                                        <p:cTn id="16" dur="1" fill="hold">
                                          <p:stCondLst>
                                            <p:cond delay="0"/>
                                          </p:stCondLst>
                                        </p:cTn>
                                        <p:tgtEl>
                                          <p:spTgt spid="7172"/>
                                        </p:tgtEl>
                                        <p:attrNameLst>
                                          <p:attrName>style.visibility</p:attrName>
                                        </p:attrNameLst>
                                      </p:cBhvr>
                                      <p:to>
                                        <p:strVal val="visible"/>
                                      </p:to>
                                    </p:set>
                                    <p:anim calcmode="lin" valueType="num">
                                      <p:cBhvr additive="repl">
                                        <p:cTn id="17" dur="1000" fill="hold"/>
                                        <p:tgtEl>
                                          <p:spTgt spid="7172"/>
                                        </p:tgtEl>
                                        <p:attrNameLst>
                                          <p:attrName>ppt_x</p:attrName>
                                        </p:attrNameLst>
                                      </p:cBhvr>
                                      <p:tavLst>
                                        <p:tav tm="100000">
                                          <p:val>
                                            <p:strVal val="#ppt_x"/>
                                          </p:val>
                                        </p:tav>
                                        <p:tav>
                                          <p:val>
                                            <p:strVal val="#ppt_x"/>
                                          </p:val>
                                        </p:tav>
                                      </p:tavLst>
                                    </p:anim>
                                    <p:anim calcmode="lin" valueType="num">
                                      <p:cBhvr additive="repl">
                                        <p:cTn id="18" dur="1000" fill="hold"/>
                                        <p:tgtEl>
                                          <p:spTgt spid="7172"/>
                                        </p:tgtEl>
                                        <p:attrNameLst>
                                          <p:attrName>ppt_y</p:attrName>
                                        </p:attrNameLst>
                                      </p:cBhvr>
                                      <p:tavLst>
                                        <p:tav tm="100000">
                                          <p:val>
                                            <p:strVal val="1+#ppt_h/2"/>
                                          </p:val>
                                        </p:tav>
                                        <p:tav>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additive="repl">
                                        <p:cTn id="21" dur="1" fill="hold">
                                          <p:stCondLst>
                                            <p:cond delay="0"/>
                                          </p:stCondLst>
                                        </p:cTn>
                                        <p:tgtEl>
                                          <p:spTgt spid="7173"/>
                                        </p:tgtEl>
                                        <p:attrNameLst>
                                          <p:attrName>style.visibility</p:attrName>
                                        </p:attrNameLst>
                                      </p:cBhvr>
                                      <p:to>
                                        <p:strVal val="visible"/>
                                      </p:to>
                                    </p:set>
                                    <p:anim calcmode="lin" valueType="num">
                                      <p:cBhvr additive="repl">
                                        <p:cTn id="22" dur="1000" fill="hold"/>
                                        <p:tgtEl>
                                          <p:spTgt spid="7173"/>
                                        </p:tgtEl>
                                        <p:attrNameLst>
                                          <p:attrName>ppt_x</p:attrName>
                                        </p:attrNameLst>
                                      </p:cBhvr>
                                      <p:tavLst>
                                        <p:tav tm="100000">
                                          <p:val>
                                            <p:strVal val="#ppt_x"/>
                                          </p:val>
                                        </p:tav>
                                        <p:tav>
                                          <p:val>
                                            <p:strVal val="#ppt_x"/>
                                          </p:val>
                                        </p:tav>
                                      </p:tavLst>
                                    </p:anim>
                                    <p:anim calcmode="lin" valueType="num">
                                      <p:cBhvr additive="repl">
                                        <p:cTn id="23" dur="1000" fill="hold"/>
                                        <p:tgtEl>
                                          <p:spTgt spid="7173"/>
                                        </p:tgtEl>
                                        <p:attrNameLst>
                                          <p:attrName>ppt_y</p:attrName>
                                        </p:attrNameLst>
                                      </p:cBhvr>
                                      <p:tavLst>
                                        <p:tav tm="100000">
                                          <p:val>
                                            <p:strVal val="1+#ppt_h/2"/>
                                          </p:val>
                                        </p:tav>
                                        <p:tav>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additive="repl">
                                        <p:cTn id="26" dur="1" fill="hold">
                                          <p:stCondLst>
                                            <p:cond delay="0"/>
                                          </p:stCondLst>
                                        </p:cTn>
                                        <p:tgtEl>
                                          <p:spTgt spid="7174"/>
                                        </p:tgtEl>
                                        <p:attrNameLst>
                                          <p:attrName>style.visibility</p:attrName>
                                        </p:attrNameLst>
                                      </p:cBhvr>
                                      <p:to>
                                        <p:strVal val="visible"/>
                                      </p:to>
                                    </p:set>
                                    <p:anim calcmode="lin" valueType="num">
                                      <p:cBhvr additive="repl">
                                        <p:cTn id="27" dur="1000" fill="hold"/>
                                        <p:tgtEl>
                                          <p:spTgt spid="7174"/>
                                        </p:tgtEl>
                                        <p:attrNameLst>
                                          <p:attrName>ppt_x</p:attrName>
                                        </p:attrNameLst>
                                      </p:cBhvr>
                                      <p:tavLst>
                                        <p:tav tm="100000">
                                          <p:val>
                                            <p:strVal val="#ppt_x"/>
                                          </p:val>
                                        </p:tav>
                                        <p:tav>
                                          <p:val>
                                            <p:strVal val="#ppt_x"/>
                                          </p:val>
                                        </p:tav>
                                      </p:tavLst>
                                    </p:anim>
                                    <p:anim calcmode="lin" valueType="num">
                                      <p:cBhvr additive="repl">
                                        <p:cTn id="28" dur="1000" fill="hold"/>
                                        <p:tgtEl>
                                          <p:spTgt spid="7174"/>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Text Data</a:t>
            </a:r>
            <a:endParaRPr lang="en-US" dirty="0"/>
          </a:p>
        </p:txBody>
      </p:sp>
      <p:sp>
        <p:nvSpPr>
          <p:cNvPr id="3" name="Content Placeholder 2"/>
          <p:cNvSpPr>
            <a:spLocks noGrp="1"/>
          </p:cNvSpPr>
          <p:nvPr>
            <p:ph idx="1"/>
          </p:nvPr>
        </p:nvSpPr>
        <p:spPr>
          <a:xfrm>
            <a:off x="1230312" y="1768475"/>
            <a:ext cx="8001000" cy="4987925"/>
          </a:xfrm>
        </p:spPr>
        <p:txBody>
          <a:bodyPr vert="horz"/>
          <a:lstStyle/>
          <a:p>
            <a:pPr marL="0" indent="0"/>
            <a:r>
              <a:rPr lang="en-US" dirty="0" smtClean="0"/>
              <a:t>“Linked data suits the often loose affiliations and conditional relationships represented by members of the Republic of Letters.”</a:t>
            </a:r>
          </a:p>
        </p:txBody>
      </p:sp>
      <p:pic>
        <p:nvPicPr>
          <p:cNvPr id="4" name="Picture 3"/>
          <p:cNvPicPr>
            <a:picLocks noChangeAspect="1"/>
          </p:cNvPicPr>
          <p:nvPr/>
        </p:nvPicPr>
        <p:blipFill>
          <a:blip r:embed="rId3"/>
          <a:stretch>
            <a:fillRect/>
          </a:stretch>
        </p:blipFill>
        <p:spPr>
          <a:xfrm>
            <a:off x="2678112" y="3779837"/>
            <a:ext cx="4470400" cy="277653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 and Relationships</a:t>
            </a:r>
            <a:endParaRPr lang="en-US" dirty="0"/>
          </a:p>
        </p:txBody>
      </p:sp>
      <p:pic>
        <p:nvPicPr>
          <p:cNvPr id="10" name="Picture 9"/>
          <p:cNvPicPr>
            <a:picLocks noChangeAspect="1"/>
          </p:cNvPicPr>
          <p:nvPr/>
        </p:nvPicPr>
        <p:blipFill>
          <a:blip r:embed="rId3"/>
          <a:stretch>
            <a:fillRect/>
          </a:stretch>
        </p:blipFill>
        <p:spPr>
          <a:xfrm>
            <a:off x="1306512" y="1719423"/>
            <a:ext cx="7696200" cy="518461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Multiplicity</a:t>
            </a:r>
            <a:endParaRPr lang="en-US" dirty="0"/>
          </a:p>
        </p:txBody>
      </p:sp>
      <p:sp>
        <p:nvSpPr>
          <p:cNvPr id="3" name="Content Placeholder 2"/>
          <p:cNvSpPr>
            <a:spLocks noGrp="1"/>
          </p:cNvSpPr>
          <p:nvPr>
            <p:ph idx="1"/>
          </p:nvPr>
        </p:nvSpPr>
        <p:spPr>
          <a:xfrm>
            <a:off x="503238" y="1611312"/>
            <a:ext cx="9069387" cy="4987925"/>
          </a:xfrm>
        </p:spPr>
        <p:txBody>
          <a:bodyPr/>
          <a:lstStyle/>
          <a:p>
            <a:r>
              <a:rPr lang="en-US" dirty="0" smtClean="0"/>
              <a:t>Genre is a kinship network - no central root but an intertwined web of roots. </a:t>
            </a:r>
            <a:r>
              <a:rPr lang="en-US" sz="1800" dirty="0" smtClean="0"/>
              <a:t>(</a:t>
            </a:r>
            <a:r>
              <a:rPr lang="en-US" sz="1800" dirty="0" err="1" smtClean="0"/>
              <a:t>Dimock</a:t>
            </a:r>
            <a:r>
              <a:rPr lang="en-US" sz="1800" dirty="0" smtClean="0"/>
              <a:t>, 2006)</a:t>
            </a:r>
            <a:endParaRPr lang="en-US" sz="1800" dirty="0"/>
          </a:p>
        </p:txBody>
      </p:sp>
      <p:pic>
        <p:nvPicPr>
          <p:cNvPr id="8" name="Picture 7"/>
          <p:cNvPicPr>
            <a:picLocks noChangeAspect="1"/>
          </p:cNvPicPr>
          <p:nvPr/>
        </p:nvPicPr>
        <p:blipFill>
          <a:blip r:embed="rId3"/>
          <a:stretch>
            <a:fillRect/>
          </a:stretch>
        </p:blipFill>
        <p:spPr>
          <a:xfrm>
            <a:off x="3059112" y="2941637"/>
            <a:ext cx="4145862" cy="4145862"/>
          </a:xfrm>
          <a:prstGeom prst="rect">
            <a:avLst/>
          </a:prstGeom>
        </p:spPr>
      </p:pic>
      <p:sp>
        <p:nvSpPr>
          <p:cNvPr id="5" name="Rectangle 4"/>
          <p:cNvSpPr/>
          <p:nvPr/>
        </p:nvSpPr>
        <p:spPr>
          <a:xfrm>
            <a:off x="2744787" y="7056437"/>
            <a:ext cx="5038725" cy="237244"/>
          </a:xfrm>
          <a:prstGeom prst="rect">
            <a:avLst/>
          </a:prstGeom>
        </p:spPr>
        <p:txBody>
          <a:bodyPr>
            <a:spAutoFit/>
          </a:bodyPr>
          <a:lstStyle/>
          <a:p>
            <a:r>
              <a:rPr lang="en-US" sz="1000" dirty="0" smtClean="0"/>
              <a:t>http://www.digitalstudies.org/ojs/index.php/digital_studies/article/viewArticle/191/237</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122237"/>
            <a:ext cx="9069387" cy="1260475"/>
          </a:xfrm>
        </p:spPr>
        <p:txBody>
          <a:bodyPr/>
          <a:lstStyle/>
          <a:p>
            <a:r>
              <a:rPr lang="en-US" dirty="0" smtClean="0"/>
              <a:t>New Perspectives</a:t>
            </a:r>
            <a:endParaRPr lang="en-US" dirty="0"/>
          </a:p>
        </p:txBody>
      </p:sp>
      <p:sp>
        <p:nvSpPr>
          <p:cNvPr id="3" name="Content Placeholder 2"/>
          <p:cNvSpPr>
            <a:spLocks noGrp="1"/>
          </p:cNvSpPr>
          <p:nvPr>
            <p:ph idx="1"/>
          </p:nvPr>
        </p:nvSpPr>
        <p:spPr>
          <a:xfrm>
            <a:off x="620712" y="1493837"/>
            <a:ext cx="8763000" cy="1066800"/>
          </a:xfrm>
        </p:spPr>
        <p:txBody>
          <a:bodyPr/>
          <a:lstStyle/>
          <a:p>
            <a:pPr marL="0" indent="0" algn="r"/>
            <a:r>
              <a:rPr lang="en-US" dirty="0" err="1" smtClean="0"/>
              <a:t>Modelling</a:t>
            </a:r>
            <a:r>
              <a:rPr lang="en-US" dirty="0" smtClean="0"/>
              <a:t> anything is clearly an imaginative act. </a:t>
            </a:r>
            <a:r>
              <a:rPr lang="en-US" sz="1800" dirty="0" smtClean="0"/>
              <a:t>(McCarty, 2005)</a:t>
            </a:r>
            <a:endParaRPr lang="en-US" sz="1800" dirty="0"/>
          </a:p>
        </p:txBody>
      </p:sp>
      <p:pic>
        <p:nvPicPr>
          <p:cNvPr id="7" name="Picture 6"/>
          <p:cNvPicPr>
            <a:picLocks noChangeAspect="1"/>
          </p:cNvPicPr>
          <p:nvPr/>
        </p:nvPicPr>
        <p:blipFill>
          <a:blip r:embed="rId3"/>
          <a:stretch>
            <a:fillRect/>
          </a:stretch>
        </p:blipFill>
        <p:spPr>
          <a:xfrm>
            <a:off x="1839912" y="2758240"/>
            <a:ext cx="6357214" cy="4221997"/>
          </a:xfrm>
          <a:prstGeom prst="rect">
            <a:avLst/>
          </a:prstGeom>
        </p:spPr>
      </p:pic>
      <p:sp>
        <p:nvSpPr>
          <p:cNvPr id="8" name="Rectangle 7"/>
          <p:cNvSpPr/>
          <p:nvPr/>
        </p:nvSpPr>
        <p:spPr>
          <a:xfrm>
            <a:off x="1916112" y="6751637"/>
            <a:ext cx="6176962" cy="509345"/>
          </a:xfrm>
          <a:prstGeom prst="rect">
            <a:avLst/>
          </a:prstGeom>
        </p:spPr>
        <p:txBody>
          <a:bodyPr wrap="square">
            <a:spAutoFit/>
          </a:bodyPr>
          <a:lstStyle/>
          <a:p>
            <a:endParaRPr lang="en-US" dirty="0" smtClean="0"/>
          </a:p>
          <a:p>
            <a:r>
              <a:rPr lang="en-US" sz="1100" dirty="0" smtClean="0"/>
              <a:t>http://roamingtheplanet.com/wp-content/uploads/2012/01/RTP_051_PNJean_04-DSC_4494.jpg</a:t>
            </a:r>
            <a:endParaRPr lang="en-US" sz="1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3170237"/>
            <a:ext cx="9069387" cy="1260475"/>
          </a:xfrm>
        </p:spPr>
        <p:txBody>
          <a:bodyPr/>
          <a:lstStyle/>
          <a:p>
            <a:r>
              <a:rPr lang="en-US" dirty="0" smtClean="0"/>
              <a:t>Thank you.</a:t>
            </a:r>
            <a:br>
              <a:rPr lang="en-US" dirty="0" smtClean="0"/>
            </a:br>
            <a:r>
              <a:rPr lang="en-US" dirty="0" smtClean="0"/>
              <a:t/>
            </a:r>
            <a:br>
              <a:rPr lang="en-US" dirty="0" smtClean="0"/>
            </a:br>
            <a:r>
              <a:rPr lang="en-US" sz="2400" dirty="0" err="1" smtClean="0"/>
              <a:t>lgoddard@ualberta.ca</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382712" y="350837"/>
            <a:ext cx="7431087" cy="771525"/>
          </a:xfrm>
          <a:prstGeom prst="rect">
            <a:avLst/>
          </a:prstGeom>
          <a:noFill/>
          <a:ln w="9525">
            <a:noFill/>
            <a:round/>
            <a:headEnd/>
            <a:tailEnd/>
          </a:ln>
        </p:spPr>
        <p:txBody>
          <a:bodyPr lIns="90000" tIns="87336" rIns="90000" bIns="45000" anchor="ctr" anchorCtr="1">
            <a:prstTxWarp prst="textNoShape">
              <a:avLst/>
            </a:prstTxWarp>
          </a:bodyPr>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CA" sz="4800" dirty="0" smtClean="0">
                <a:solidFill>
                  <a:srgbClr val="000000"/>
                </a:solidFill>
              </a:rPr>
              <a:t>Related Terms</a:t>
            </a:r>
            <a:endParaRPr lang="en-CA" sz="4800" dirty="0">
              <a:solidFill>
                <a:srgbClr val="000000"/>
              </a:solidFill>
            </a:endParaRPr>
          </a:p>
        </p:txBody>
      </p:sp>
      <p:pic>
        <p:nvPicPr>
          <p:cNvPr id="3" name="Picture 2" descr="water drop_full.jpeg"/>
          <p:cNvPicPr>
            <a:picLocks noChangeAspect="1"/>
          </p:cNvPicPr>
          <p:nvPr/>
        </p:nvPicPr>
        <p:blipFill>
          <a:blip r:embed="rId3"/>
          <a:srcRect l="25804" t="3024" r="25006" b="8274"/>
          <a:stretch>
            <a:fillRect/>
          </a:stretch>
        </p:blipFill>
        <p:spPr>
          <a:xfrm>
            <a:off x="3973512" y="2332037"/>
            <a:ext cx="2165638" cy="3124200"/>
          </a:xfrm>
          <a:prstGeom prst="rect">
            <a:avLst/>
          </a:prstGeom>
        </p:spPr>
      </p:pic>
      <p:sp>
        <p:nvSpPr>
          <p:cNvPr id="4" name="TextBox 3"/>
          <p:cNvSpPr txBox="1"/>
          <p:nvPr/>
        </p:nvSpPr>
        <p:spPr>
          <a:xfrm>
            <a:off x="4361138" y="3856037"/>
            <a:ext cx="1593574" cy="614014"/>
          </a:xfrm>
          <a:prstGeom prst="rect">
            <a:avLst/>
          </a:prstGeom>
          <a:noFill/>
        </p:spPr>
        <p:txBody>
          <a:bodyPr wrap="square" rtlCol="0">
            <a:spAutoFit/>
          </a:bodyPr>
          <a:lstStyle/>
          <a:p>
            <a:r>
              <a:rPr lang="en-US" sz="3600" b="1" dirty="0" smtClean="0">
                <a:solidFill>
                  <a:schemeClr val="bg1"/>
                </a:solidFill>
              </a:rPr>
              <a:t>water</a:t>
            </a:r>
            <a:endParaRPr lang="en-US" sz="3600" b="1" dirty="0">
              <a:solidFill>
                <a:schemeClr val="bg1"/>
              </a:solidFill>
            </a:endParaRPr>
          </a:p>
        </p:txBody>
      </p:sp>
      <p:grpSp>
        <p:nvGrpSpPr>
          <p:cNvPr id="21" name="Group 20"/>
          <p:cNvGrpSpPr/>
          <p:nvPr/>
        </p:nvGrpSpPr>
        <p:grpSpPr>
          <a:xfrm>
            <a:off x="544512" y="1341437"/>
            <a:ext cx="8915400" cy="5822430"/>
            <a:chOff x="544512" y="1341437"/>
            <a:chExt cx="8915400" cy="5822430"/>
          </a:xfrm>
        </p:grpSpPr>
        <p:pic>
          <p:nvPicPr>
            <p:cNvPr id="5" name="Picture 4" descr="water drop_full.jpeg"/>
            <p:cNvPicPr>
              <a:picLocks noChangeAspect="1"/>
            </p:cNvPicPr>
            <p:nvPr/>
          </p:nvPicPr>
          <p:blipFill>
            <a:blip r:embed="rId3"/>
            <a:srcRect l="25804" t="3024" r="25006" b="8274"/>
            <a:stretch>
              <a:fillRect/>
            </a:stretch>
          </p:blipFill>
          <p:spPr>
            <a:xfrm>
              <a:off x="8012112" y="2103437"/>
              <a:ext cx="1447800" cy="2088630"/>
            </a:xfrm>
            <a:prstGeom prst="rect">
              <a:avLst/>
            </a:prstGeom>
          </p:spPr>
        </p:pic>
        <p:sp>
          <p:nvSpPr>
            <p:cNvPr id="6" name="TextBox 5"/>
            <p:cNvSpPr txBox="1"/>
            <p:nvPr/>
          </p:nvSpPr>
          <p:spPr>
            <a:xfrm>
              <a:off x="8316912" y="3094037"/>
              <a:ext cx="1066800" cy="440120"/>
            </a:xfrm>
            <a:prstGeom prst="rect">
              <a:avLst/>
            </a:prstGeom>
            <a:noFill/>
          </p:spPr>
          <p:txBody>
            <a:bodyPr wrap="square" rtlCol="0">
              <a:spAutoFit/>
            </a:bodyPr>
            <a:lstStyle/>
            <a:p>
              <a:r>
                <a:rPr lang="en-US" sz="2400" b="1" dirty="0" smtClean="0">
                  <a:solidFill>
                    <a:schemeClr val="bg1"/>
                  </a:solidFill>
                </a:rPr>
                <a:t>rain</a:t>
              </a:r>
              <a:endParaRPr lang="en-US" sz="2400" b="1" dirty="0">
                <a:solidFill>
                  <a:schemeClr val="bg1"/>
                </a:solidFill>
              </a:endParaRPr>
            </a:p>
          </p:txBody>
        </p:sp>
        <p:pic>
          <p:nvPicPr>
            <p:cNvPr id="7" name="Picture 6" descr="water drop_full.jpeg"/>
            <p:cNvPicPr>
              <a:picLocks noChangeAspect="1"/>
            </p:cNvPicPr>
            <p:nvPr/>
          </p:nvPicPr>
          <p:blipFill>
            <a:blip r:embed="rId3"/>
            <a:srcRect l="25804" t="3024" r="25006" b="8274"/>
            <a:stretch>
              <a:fillRect/>
            </a:stretch>
          </p:blipFill>
          <p:spPr>
            <a:xfrm>
              <a:off x="2525712" y="1341437"/>
              <a:ext cx="1447800" cy="2088630"/>
            </a:xfrm>
            <a:prstGeom prst="rect">
              <a:avLst/>
            </a:prstGeom>
          </p:spPr>
        </p:pic>
        <p:sp>
          <p:nvSpPr>
            <p:cNvPr id="8" name="TextBox 7"/>
            <p:cNvSpPr txBox="1"/>
            <p:nvPr/>
          </p:nvSpPr>
          <p:spPr>
            <a:xfrm>
              <a:off x="2754312" y="2332037"/>
              <a:ext cx="1066800" cy="440120"/>
            </a:xfrm>
            <a:prstGeom prst="rect">
              <a:avLst/>
            </a:prstGeom>
            <a:noFill/>
          </p:spPr>
          <p:txBody>
            <a:bodyPr wrap="square" rtlCol="0">
              <a:spAutoFit/>
            </a:bodyPr>
            <a:lstStyle/>
            <a:p>
              <a:r>
                <a:rPr lang="en-US" sz="2400" b="1" dirty="0" smtClean="0">
                  <a:solidFill>
                    <a:schemeClr val="bg1"/>
                  </a:solidFill>
                </a:rPr>
                <a:t>flood</a:t>
              </a:r>
              <a:endParaRPr lang="en-US" sz="2400" b="1" dirty="0">
                <a:solidFill>
                  <a:schemeClr val="bg1"/>
                </a:solidFill>
              </a:endParaRPr>
            </a:p>
          </p:txBody>
        </p:sp>
        <p:pic>
          <p:nvPicPr>
            <p:cNvPr id="9" name="Picture 8" descr="water drop_full.jpeg"/>
            <p:cNvPicPr>
              <a:picLocks noChangeAspect="1"/>
            </p:cNvPicPr>
            <p:nvPr/>
          </p:nvPicPr>
          <p:blipFill>
            <a:blip r:embed="rId3"/>
            <a:srcRect l="25804" t="3024" r="25006" b="8274"/>
            <a:stretch>
              <a:fillRect/>
            </a:stretch>
          </p:blipFill>
          <p:spPr>
            <a:xfrm>
              <a:off x="849312" y="4465637"/>
              <a:ext cx="1447800" cy="2088630"/>
            </a:xfrm>
            <a:prstGeom prst="rect">
              <a:avLst/>
            </a:prstGeom>
          </p:spPr>
        </p:pic>
        <p:sp>
          <p:nvSpPr>
            <p:cNvPr id="10" name="TextBox 9"/>
            <p:cNvSpPr txBox="1"/>
            <p:nvPr/>
          </p:nvSpPr>
          <p:spPr>
            <a:xfrm>
              <a:off x="1077912" y="5456237"/>
              <a:ext cx="1066800" cy="440120"/>
            </a:xfrm>
            <a:prstGeom prst="rect">
              <a:avLst/>
            </a:prstGeom>
            <a:noFill/>
          </p:spPr>
          <p:txBody>
            <a:bodyPr wrap="square" rtlCol="0">
              <a:spAutoFit/>
            </a:bodyPr>
            <a:lstStyle/>
            <a:p>
              <a:r>
                <a:rPr lang="en-US" sz="2400" b="1" dirty="0" smtClean="0">
                  <a:solidFill>
                    <a:schemeClr val="bg1"/>
                  </a:solidFill>
                </a:rPr>
                <a:t>swim</a:t>
              </a:r>
              <a:endParaRPr lang="en-US" sz="2400" b="1" dirty="0">
                <a:solidFill>
                  <a:schemeClr val="bg1"/>
                </a:solidFill>
              </a:endParaRPr>
            </a:p>
          </p:txBody>
        </p:sp>
        <p:pic>
          <p:nvPicPr>
            <p:cNvPr id="11" name="Picture 10" descr="water drop_full.jpeg"/>
            <p:cNvPicPr>
              <a:picLocks noChangeAspect="1"/>
            </p:cNvPicPr>
            <p:nvPr/>
          </p:nvPicPr>
          <p:blipFill>
            <a:blip r:embed="rId3"/>
            <a:srcRect l="25804" t="3024" r="25006" b="8274"/>
            <a:stretch>
              <a:fillRect/>
            </a:stretch>
          </p:blipFill>
          <p:spPr>
            <a:xfrm>
              <a:off x="5802312" y="5044007"/>
              <a:ext cx="1447800" cy="2088630"/>
            </a:xfrm>
            <a:prstGeom prst="rect">
              <a:avLst/>
            </a:prstGeom>
          </p:spPr>
        </p:pic>
        <p:sp>
          <p:nvSpPr>
            <p:cNvPr id="12" name="TextBox 11"/>
            <p:cNvSpPr txBox="1"/>
            <p:nvPr/>
          </p:nvSpPr>
          <p:spPr>
            <a:xfrm>
              <a:off x="6030912" y="6034607"/>
              <a:ext cx="1066800" cy="440120"/>
            </a:xfrm>
            <a:prstGeom prst="rect">
              <a:avLst/>
            </a:prstGeom>
            <a:noFill/>
          </p:spPr>
          <p:txBody>
            <a:bodyPr wrap="square" rtlCol="0">
              <a:spAutoFit/>
            </a:bodyPr>
            <a:lstStyle/>
            <a:p>
              <a:r>
                <a:rPr lang="en-US" sz="2400" b="1" dirty="0" smtClean="0">
                  <a:solidFill>
                    <a:schemeClr val="bg1"/>
                  </a:solidFill>
                </a:rPr>
                <a:t>damp</a:t>
              </a:r>
              <a:endParaRPr lang="en-US" sz="2400" b="1" dirty="0">
                <a:solidFill>
                  <a:schemeClr val="bg1"/>
                </a:solidFill>
              </a:endParaRPr>
            </a:p>
          </p:txBody>
        </p:sp>
        <p:pic>
          <p:nvPicPr>
            <p:cNvPr id="13" name="Picture 12" descr="water drop_full.jpeg"/>
            <p:cNvPicPr>
              <a:picLocks noChangeAspect="1"/>
            </p:cNvPicPr>
            <p:nvPr/>
          </p:nvPicPr>
          <p:blipFill>
            <a:blip r:embed="rId3"/>
            <a:srcRect l="25804" t="3024" r="25006" b="8274"/>
            <a:stretch>
              <a:fillRect/>
            </a:stretch>
          </p:blipFill>
          <p:spPr>
            <a:xfrm>
              <a:off x="2906712" y="5075237"/>
              <a:ext cx="1447800" cy="2088630"/>
            </a:xfrm>
            <a:prstGeom prst="rect">
              <a:avLst/>
            </a:prstGeom>
          </p:spPr>
        </p:pic>
        <p:sp>
          <p:nvSpPr>
            <p:cNvPr id="14" name="TextBox 13"/>
            <p:cNvSpPr txBox="1"/>
            <p:nvPr/>
          </p:nvSpPr>
          <p:spPr>
            <a:xfrm>
              <a:off x="3135312" y="6065837"/>
              <a:ext cx="1066800" cy="440120"/>
            </a:xfrm>
            <a:prstGeom prst="rect">
              <a:avLst/>
            </a:prstGeom>
            <a:noFill/>
          </p:spPr>
          <p:txBody>
            <a:bodyPr wrap="square" rtlCol="0">
              <a:spAutoFit/>
            </a:bodyPr>
            <a:lstStyle/>
            <a:p>
              <a:r>
                <a:rPr lang="en-US" sz="2400" b="1" dirty="0" smtClean="0">
                  <a:solidFill>
                    <a:schemeClr val="bg1"/>
                  </a:solidFill>
                </a:rPr>
                <a:t>wash</a:t>
              </a:r>
              <a:endParaRPr lang="en-US" sz="2400" b="1" dirty="0">
                <a:solidFill>
                  <a:schemeClr val="bg1"/>
                </a:solidFill>
              </a:endParaRPr>
            </a:p>
          </p:txBody>
        </p:sp>
        <p:pic>
          <p:nvPicPr>
            <p:cNvPr id="15" name="Picture 14" descr="water drop_full.jpeg"/>
            <p:cNvPicPr>
              <a:picLocks noChangeAspect="1"/>
            </p:cNvPicPr>
            <p:nvPr/>
          </p:nvPicPr>
          <p:blipFill>
            <a:blip r:embed="rId3"/>
            <a:srcRect l="25804" t="3024" r="25006" b="8274"/>
            <a:stretch>
              <a:fillRect/>
            </a:stretch>
          </p:blipFill>
          <p:spPr>
            <a:xfrm>
              <a:off x="6030912" y="1341437"/>
              <a:ext cx="1447800" cy="2088630"/>
            </a:xfrm>
            <a:prstGeom prst="rect">
              <a:avLst/>
            </a:prstGeom>
          </p:spPr>
        </p:pic>
        <p:sp>
          <p:nvSpPr>
            <p:cNvPr id="16" name="TextBox 15"/>
            <p:cNvSpPr txBox="1"/>
            <p:nvPr/>
          </p:nvSpPr>
          <p:spPr>
            <a:xfrm>
              <a:off x="6335712" y="2332037"/>
              <a:ext cx="1066800" cy="440120"/>
            </a:xfrm>
            <a:prstGeom prst="rect">
              <a:avLst/>
            </a:prstGeom>
            <a:noFill/>
          </p:spPr>
          <p:txBody>
            <a:bodyPr wrap="square" rtlCol="0">
              <a:spAutoFit/>
            </a:bodyPr>
            <a:lstStyle/>
            <a:p>
              <a:r>
                <a:rPr lang="en-US" sz="2400" b="1" dirty="0" smtClean="0">
                  <a:solidFill>
                    <a:schemeClr val="bg1"/>
                  </a:solidFill>
                </a:rPr>
                <a:t>lake</a:t>
              </a:r>
              <a:endParaRPr lang="en-US" sz="2400" b="1" dirty="0">
                <a:solidFill>
                  <a:schemeClr val="bg1"/>
                </a:solidFill>
              </a:endParaRPr>
            </a:p>
          </p:txBody>
        </p:sp>
        <p:pic>
          <p:nvPicPr>
            <p:cNvPr id="17" name="Picture 16" descr="water drop_full.jpeg"/>
            <p:cNvPicPr>
              <a:picLocks noChangeAspect="1"/>
            </p:cNvPicPr>
            <p:nvPr/>
          </p:nvPicPr>
          <p:blipFill>
            <a:blip r:embed="rId3"/>
            <a:srcRect l="25804" t="3024" r="25006" b="8274"/>
            <a:stretch>
              <a:fillRect/>
            </a:stretch>
          </p:blipFill>
          <p:spPr>
            <a:xfrm>
              <a:off x="544512" y="2224607"/>
              <a:ext cx="1447800" cy="2088630"/>
            </a:xfrm>
            <a:prstGeom prst="rect">
              <a:avLst/>
            </a:prstGeom>
          </p:spPr>
        </p:pic>
        <p:sp>
          <p:nvSpPr>
            <p:cNvPr id="18" name="TextBox 17"/>
            <p:cNvSpPr txBox="1"/>
            <p:nvPr/>
          </p:nvSpPr>
          <p:spPr>
            <a:xfrm>
              <a:off x="925512" y="3215207"/>
              <a:ext cx="609600" cy="440120"/>
            </a:xfrm>
            <a:prstGeom prst="rect">
              <a:avLst/>
            </a:prstGeom>
            <a:noFill/>
          </p:spPr>
          <p:txBody>
            <a:bodyPr wrap="square" rtlCol="0">
              <a:spAutoFit/>
            </a:bodyPr>
            <a:lstStyle/>
            <a:p>
              <a:r>
                <a:rPr lang="en-US" sz="2400" b="1" dirty="0" smtClean="0">
                  <a:solidFill>
                    <a:schemeClr val="bg1"/>
                  </a:solidFill>
                </a:rPr>
                <a:t>ice</a:t>
              </a:r>
              <a:endParaRPr lang="en-US" sz="2400" b="1" dirty="0">
                <a:solidFill>
                  <a:schemeClr val="bg1"/>
                </a:solidFill>
              </a:endParaRPr>
            </a:p>
          </p:txBody>
        </p:sp>
        <p:pic>
          <p:nvPicPr>
            <p:cNvPr id="19" name="Picture 18" descr="water drop_full.jpeg"/>
            <p:cNvPicPr>
              <a:picLocks noChangeAspect="1"/>
            </p:cNvPicPr>
            <p:nvPr/>
          </p:nvPicPr>
          <p:blipFill>
            <a:blip r:embed="rId3"/>
            <a:srcRect l="25804" t="3024" r="25006" b="8274"/>
            <a:stretch>
              <a:fillRect/>
            </a:stretch>
          </p:blipFill>
          <p:spPr>
            <a:xfrm>
              <a:off x="7859712" y="4510607"/>
              <a:ext cx="1447800" cy="2088630"/>
            </a:xfrm>
            <a:prstGeom prst="rect">
              <a:avLst/>
            </a:prstGeom>
          </p:spPr>
        </p:pic>
        <p:sp>
          <p:nvSpPr>
            <p:cNvPr id="20" name="TextBox 19"/>
            <p:cNvSpPr txBox="1"/>
            <p:nvPr/>
          </p:nvSpPr>
          <p:spPr>
            <a:xfrm>
              <a:off x="8164512" y="5501207"/>
              <a:ext cx="838200" cy="440120"/>
            </a:xfrm>
            <a:prstGeom prst="rect">
              <a:avLst/>
            </a:prstGeom>
            <a:noFill/>
          </p:spPr>
          <p:txBody>
            <a:bodyPr wrap="square" rtlCol="0">
              <a:spAutoFit/>
            </a:bodyPr>
            <a:lstStyle/>
            <a:p>
              <a:r>
                <a:rPr lang="en-US" sz="2400" b="1" dirty="0" smtClean="0">
                  <a:solidFill>
                    <a:schemeClr val="bg1"/>
                  </a:solidFill>
                </a:rPr>
                <a:t>bath</a:t>
              </a:r>
              <a:endParaRPr lang="en-US"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pic>
        <p:nvPicPr>
          <p:cNvPr id="4" name="Picture 3" descr="steve-jobs-biography.jpg"/>
          <p:cNvPicPr>
            <a:picLocks noChangeAspect="1"/>
          </p:cNvPicPr>
          <p:nvPr/>
        </p:nvPicPr>
        <p:blipFill>
          <a:blip r:embed="rId3"/>
          <a:stretch>
            <a:fillRect/>
          </a:stretch>
        </p:blipFill>
        <p:spPr>
          <a:xfrm>
            <a:off x="1034417" y="2277925"/>
            <a:ext cx="2264037" cy="3429999"/>
          </a:xfrm>
          <a:prstGeom prst="rect">
            <a:avLst/>
          </a:prstGeom>
          <a:ln>
            <a:solidFill>
              <a:schemeClr val="tx1">
                <a:lumMod val="50000"/>
                <a:lumOff val="50000"/>
              </a:schemeClr>
            </a:solidFill>
          </a:ln>
        </p:spPr>
      </p:pic>
      <p:pic>
        <p:nvPicPr>
          <p:cNvPr id="5" name="Picture 4" descr="jobs_author.tiff"/>
          <p:cNvPicPr>
            <a:picLocks noChangeAspect="1"/>
          </p:cNvPicPr>
          <p:nvPr/>
        </p:nvPicPr>
        <p:blipFill>
          <a:blip r:embed="rId4"/>
          <a:stretch>
            <a:fillRect/>
          </a:stretch>
        </p:blipFill>
        <p:spPr>
          <a:xfrm>
            <a:off x="4348424" y="2282354"/>
            <a:ext cx="4863024" cy="3425570"/>
          </a:xfrm>
          <a:prstGeom prst="rect">
            <a:avLst/>
          </a:prstGeom>
          <a:ln>
            <a:solidFill>
              <a:schemeClr val="tx1">
                <a:lumMod val="50000"/>
                <a:lumOff val="50000"/>
              </a:schemeClr>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4112" y="579437"/>
            <a:ext cx="7875587" cy="771525"/>
          </a:xfrm>
          <a:prstGeom prst="rect">
            <a:avLst/>
          </a:prstGeom>
          <a:noFill/>
          <a:ln w="9525">
            <a:noFill/>
            <a:round/>
            <a:headEnd/>
            <a:tailEnd/>
          </a:ln>
        </p:spPr>
        <p:txBody>
          <a:bodyPr lIns="90000" tIns="87336" rIns="90000" bIns="45000" anchor="ctr" anchorCtr="1">
            <a:prstTxWarp prst="textNoShape">
              <a:avLst/>
            </a:prstTxWarp>
          </a:bodyPr>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CA" sz="4800" dirty="0" smtClean="0">
                <a:solidFill>
                  <a:srgbClr val="000000"/>
                </a:solidFill>
              </a:rPr>
              <a:t>Comparisons</a:t>
            </a:r>
            <a:endParaRPr lang="en-CA" sz="4800" dirty="0">
              <a:solidFill>
                <a:srgbClr val="000000"/>
              </a:solidFill>
            </a:endParaRPr>
          </a:p>
        </p:txBody>
      </p:sp>
      <p:sp>
        <p:nvSpPr>
          <p:cNvPr id="8198" name="Text Box 6"/>
          <p:cNvSpPr txBox="1">
            <a:spLocks noChangeArrowheads="1"/>
          </p:cNvSpPr>
          <p:nvPr/>
        </p:nvSpPr>
        <p:spPr bwMode="auto">
          <a:xfrm>
            <a:off x="4278312" y="3170237"/>
            <a:ext cx="1630362"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 pos="1447800" algn="l"/>
              </a:tabLst>
            </a:pPr>
            <a:r>
              <a:rPr lang="en-CA" dirty="0">
                <a:solidFill>
                  <a:srgbClr val="000000"/>
                </a:solidFill>
              </a:rPr>
              <a:t>Equivalent to?</a:t>
            </a:r>
          </a:p>
        </p:txBody>
      </p:sp>
      <p:sp>
        <p:nvSpPr>
          <p:cNvPr id="8" name="AutoShape 4"/>
          <p:cNvSpPr>
            <a:spLocks noChangeArrowheads="1"/>
          </p:cNvSpPr>
          <p:nvPr/>
        </p:nvSpPr>
        <p:spPr bwMode="auto">
          <a:xfrm>
            <a:off x="3440112" y="1874837"/>
            <a:ext cx="3060700" cy="990600"/>
          </a:xfrm>
          <a:prstGeom prst="roundRect">
            <a:avLst>
              <a:gd name="adj" fmla="val 125"/>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 pos="2171700" algn="l"/>
                <a:tab pos="2895600" algn="l"/>
              </a:tabLst>
            </a:pPr>
            <a:r>
              <a:rPr lang="en-CA" sz="2400" dirty="0" smtClean="0">
                <a:solidFill>
                  <a:srgbClr val="000000"/>
                </a:solidFill>
              </a:rPr>
              <a:t>College (US)</a:t>
            </a:r>
          </a:p>
        </p:txBody>
      </p:sp>
      <p:sp>
        <p:nvSpPr>
          <p:cNvPr id="9" name="AutoShape 4"/>
          <p:cNvSpPr>
            <a:spLocks noChangeArrowheads="1"/>
          </p:cNvSpPr>
          <p:nvPr/>
        </p:nvSpPr>
        <p:spPr bwMode="auto">
          <a:xfrm>
            <a:off x="3440112" y="3779837"/>
            <a:ext cx="3060700" cy="990600"/>
          </a:xfrm>
          <a:prstGeom prst="roundRect">
            <a:avLst>
              <a:gd name="adj" fmla="val 125"/>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 pos="2171700" algn="l"/>
                <a:tab pos="2895600" algn="l"/>
              </a:tabLst>
            </a:pPr>
            <a:r>
              <a:rPr lang="en-CA" sz="2400" dirty="0" smtClean="0">
                <a:solidFill>
                  <a:srgbClr val="000000"/>
                </a:solidFill>
              </a:rPr>
              <a:t>College (Canada)</a:t>
            </a:r>
          </a:p>
        </p:txBody>
      </p:sp>
      <p:sp>
        <p:nvSpPr>
          <p:cNvPr id="10" name="AutoShape 4"/>
          <p:cNvSpPr>
            <a:spLocks noChangeArrowheads="1"/>
          </p:cNvSpPr>
          <p:nvPr/>
        </p:nvSpPr>
        <p:spPr bwMode="auto">
          <a:xfrm>
            <a:off x="3440112" y="5837237"/>
            <a:ext cx="3060700" cy="990600"/>
          </a:xfrm>
          <a:prstGeom prst="roundRect">
            <a:avLst>
              <a:gd name="adj" fmla="val 125"/>
            </a:avLst>
          </a:prstGeom>
          <a:solidFill>
            <a:srgbClr val="99CCFF">
              <a:alpha val="50195"/>
            </a:srgbClr>
          </a:solidFill>
          <a:ln w="9525">
            <a:solidFill>
              <a:srgbClr val="000000"/>
            </a:solidFill>
            <a:round/>
            <a:headEnd/>
            <a:tailEnd/>
          </a:ln>
        </p:spPr>
        <p:txBody>
          <a:bodyPr lIns="90000" tIns="60876" rIns="90000" bIns="45000" anchor="ctr" anchorCtr="1">
            <a:prstTxWarp prst="textNoShape">
              <a:avLst/>
            </a:prstTxWarp>
          </a:bodyPr>
          <a:lstStyle/>
          <a:p>
            <a:pPr algn="ctr">
              <a:tabLst>
                <a:tab pos="723900" algn="l"/>
                <a:tab pos="1447800" algn="l"/>
                <a:tab pos="2171700" algn="l"/>
                <a:tab pos="2895600" algn="l"/>
              </a:tabLst>
            </a:pPr>
            <a:r>
              <a:rPr lang="en-CA" sz="2400" dirty="0" smtClean="0">
                <a:solidFill>
                  <a:srgbClr val="000000"/>
                </a:solidFill>
              </a:rPr>
              <a:t>College (UK)</a:t>
            </a:r>
          </a:p>
        </p:txBody>
      </p:sp>
      <p:sp>
        <p:nvSpPr>
          <p:cNvPr id="11" name="Text Box 6"/>
          <p:cNvSpPr txBox="1">
            <a:spLocks noChangeArrowheads="1"/>
          </p:cNvSpPr>
          <p:nvPr/>
        </p:nvSpPr>
        <p:spPr bwMode="auto">
          <a:xfrm>
            <a:off x="4248150" y="5186362"/>
            <a:ext cx="1630362" cy="346075"/>
          </a:xfrm>
          <a:prstGeom prst="rect">
            <a:avLst/>
          </a:prstGeom>
          <a:noFill/>
          <a:ln w="9525">
            <a:noFill/>
            <a:round/>
            <a:headEnd/>
            <a:tailEnd/>
          </a:ln>
        </p:spPr>
        <p:txBody>
          <a:bodyPr wrap="none" lIns="90000" tIns="60876" rIns="90000" bIns="45000" anchor="ctr">
            <a:prstTxWarp prst="textNoShape">
              <a:avLst/>
            </a:prstTxWarp>
          </a:bodyPr>
          <a:lstStyle/>
          <a:p>
            <a:pPr>
              <a:tabLst>
                <a:tab pos="723900" algn="l"/>
                <a:tab pos="1447800" algn="l"/>
              </a:tabLst>
            </a:pPr>
            <a:r>
              <a:rPr lang="en-CA" dirty="0">
                <a:solidFill>
                  <a:srgbClr val="000000"/>
                </a:solidFill>
              </a:rPr>
              <a:t>Equivalent to?</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306512" y="503237"/>
            <a:ext cx="7875587" cy="771525"/>
          </a:xfrm>
          <a:prstGeom prst="rect">
            <a:avLst/>
          </a:prstGeom>
          <a:noFill/>
          <a:ln w="9525">
            <a:noFill/>
            <a:round/>
            <a:headEnd/>
            <a:tailEnd/>
          </a:ln>
        </p:spPr>
        <p:txBody>
          <a:bodyPr lIns="90000" tIns="87336" rIns="90000" bIns="45000" anchor="ctr" anchorCtr="1">
            <a:prstTxWarp prst="textNoShape">
              <a:avLst/>
            </a:prstTxWarp>
          </a:bodyPr>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CA" sz="4800" dirty="0" smtClean="0">
                <a:solidFill>
                  <a:srgbClr val="000000"/>
                </a:solidFill>
              </a:rPr>
              <a:t>Deep Web</a:t>
            </a:r>
            <a:endParaRPr lang="en-CA" sz="4800" dirty="0">
              <a:solidFill>
                <a:srgbClr val="000000"/>
              </a:solidFill>
            </a:endParaRPr>
          </a:p>
        </p:txBody>
      </p:sp>
      <p:sp>
        <p:nvSpPr>
          <p:cNvPr id="11" name="Rectangle 10"/>
          <p:cNvSpPr/>
          <p:nvPr/>
        </p:nvSpPr>
        <p:spPr>
          <a:xfrm>
            <a:off x="1458912" y="2636837"/>
            <a:ext cx="7010400" cy="898810"/>
          </a:xfrm>
          <a:prstGeom prst="rect">
            <a:avLst/>
          </a:prstGeom>
        </p:spPr>
        <p:txBody>
          <a:bodyPr wrap="square">
            <a:spAutoFit/>
          </a:bodyPr>
          <a:lstStyle/>
          <a:p>
            <a:r>
              <a:rPr lang="en-US" sz="2800" dirty="0" smtClean="0"/>
              <a:t>How many households in Canada in 1916 had more than three rooms?</a:t>
            </a:r>
            <a:endParaRPr lang="en-US" sz="2800" dirty="0"/>
          </a:p>
        </p:txBody>
      </p:sp>
      <p:sp>
        <p:nvSpPr>
          <p:cNvPr id="20" name="Rectangle 19"/>
          <p:cNvSpPr/>
          <p:nvPr/>
        </p:nvSpPr>
        <p:spPr>
          <a:xfrm>
            <a:off x="1458912" y="4160837"/>
            <a:ext cx="7010400" cy="898810"/>
          </a:xfrm>
          <a:prstGeom prst="rect">
            <a:avLst/>
          </a:prstGeom>
        </p:spPr>
        <p:txBody>
          <a:bodyPr wrap="square">
            <a:spAutoFit/>
          </a:bodyPr>
          <a:lstStyle/>
          <a:p>
            <a:r>
              <a:rPr lang="en-US" sz="2800" dirty="0" smtClean="0"/>
              <a:t>List of flights between St. John’s and Edmonton next Sunday.  </a:t>
            </a:r>
            <a:endParaRPr lang="en-US" sz="2800" dirty="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Synthesis</a:t>
            </a:r>
          </a:p>
        </p:txBody>
      </p:sp>
      <p:sp>
        <p:nvSpPr>
          <p:cNvPr id="32771" name="Content Placeholder 2"/>
          <p:cNvSpPr>
            <a:spLocks noGrp="1"/>
          </p:cNvSpPr>
          <p:nvPr>
            <p:ph idx="1"/>
          </p:nvPr>
        </p:nvSpPr>
        <p:spPr>
          <a:xfrm>
            <a:off x="695325" y="1768475"/>
            <a:ext cx="9069387" cy="4987925"/>
          </a:xfrm>
        </p:spPr>
        <p:txBody>
          <a:bodyPr/>
          <a:lstStyle/>
          <a:p>
            <a:pPr marL="0" indent="0"/>
            <a:endParaRPr lang="en-US" dirty="0" smtClean="0"/>
          </a:p>
          <a:p>
            <a:pPr marL="0" indent="0"/>
            <a:endParaRPr lang="en-US" dirty="0" smtClean="0"/>
          </a:p>
          <a:p>
            <a:pPr marL="0" indent="0"/>
            <a:r>
              <a:rPr lang="en-US" dirty="0" smtClean="0"/>
              <a:t>Find all works from British authors born before 1900 who lived in Africa for some period of time, and who sold more than 5000 copies of at least one novel.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2160588" y="649288"/>
            <a:ext cx="6297612" cy="601662"/>
          </a:xfrm>
          <a:prstGeom prst="rect">
            <a:avLst/>
          </a:prstGeom>
          <a:noFill/>
          <a:ln w="9525">
            <a:noFill/>
            <a:round/>
            <a:headEnd/>
            <a:tailEnd/>
          </a:ln>
        </p:spPr>
        <p:txBody>
          <a:bodyPr lIns="90000" tIns="76752" rIns="90000" bIns="45000" anchor="ctr">
            <a:prstTxWarp prst="textNoShape">
              <a:avLst/>
            </a:prstTxWarp>
          </a:bodyPr>
          <a:lstStyle/>
          <a:p>
            <a:pPr>
              <a:tabLst>
                <a:tab pos="723900" algn="l"/>
                <a:tab pos="1447800" algn="l"/>
                <a:tab pos="2171700" algn="l"/>
                <a:tab pos="2895600" algn="l"/>
                <a:tab pos="3619500" algn="l"/>
                <a:tab pos="4343400" algn="l"/>
                <a:tab pos="5067300" algn="l"/>
                <a:tab pos="5791200" algn="l"/>
              </a:tabLst>
            </a:pPr>
            <a:r>
              <a:rPr lang="en-CA" sz="3600">
                <a:solidFill>
                  <a:srgbClr val="000000"/>
                </a:solidFill>
              </a:rPr>
              <a:t>Structured</a:t>
            </a:r>
            <a:r>
              <a:rPr lang="en-CA">
                <a:solidFill>
                  <a:srgbClr val="000000"/>
                </a:solidFill>
              </a:rPr>
              <a:t> </a:t>
            </a:r>
            <a:r>
              <a:rPr lang="en-CA" sz="3600">
                <a:solidFill>
                  <a:srgbClr val="000000"/>
                </a:solidFill>
              </a:rPr>
              <a:t>Databases</a:t>
            </a:r>
          </a:p>
        </p:txBody>
      </p:sp>
      <p:pic>
        <p:nvPicPr>
          <p:cNvPr id="34819" name="Picture 2"/>
          <p:cNvPicPr>
            <a:picLocks noChangeAspect="1" noChangeArrowheads="1"/>
          </p:cNvPicPr>
          <p:nvPr/>
        </p:nvPicPr>
        <p:blipFill>
          <a:blip r:embed="rId3"/>
          <a:srcRect/>
          <a:stretch>
            <a:fillRect/>
          </a:stretch>
        </p:blipFill>
        <p:spPr bwMode="auto">
          <a:xfrm>
            <a:off x="539750" y="285750"/>
            <a:ext cx="9056688" cy="6913563"/>
          </a:xfrm>
          <a:prstGeom prst="rect">
            <a:avLst/>
          </a:prstGeom>
          <a:noFill/>
          <a:ln w="9525">
            <a:solidFill>
              <a:schemeClr val="bg2"/>
            </a:solid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MUN_Slides.pot</Template>
  <TotalTime>21770</TotalTime>
  <Words>2098</Words>
  <Application>Microsoft Office PowerPoint</Application>
  <PresentationFormat>Custom</PresentationFormat>
  <Paragraphs>395</Paragraphs>
  <Slides>34</Slides>
  <Notes>33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Everything is Connected:  Linked Data and the Humanities </vt:lpstr>
      <vt:lpstr>Slide 2</vt:lpstr>
      <vt:lpstr>Slide 3</vt:lpstr>
      <vt:lpstr>Slide 4</vt:lpstr>
      <vt:lpstr>Relationships</vt:lpstr>
      <vt:lpstr>Slide 6</vt:lpstr>
      <vt:lpstr>Slide 7</vt:lpstr>
      <vt:lpstr>Synthesis</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Linking Data</vt:lpstr>
      <vt:lpstr>Linking Entities</vt:lpstr>
      <vt:lpstr>Linking Hubs</vt:lpstr>
      <vt:lpstr>Machine-Actionable Data</vt:lpstr>
      <vt:lpstr>Linked Data in the Humanities</vt:lpstr>
      <vt:lpstr>Language and Text</vt:lpstr>
      <vt:lpstr>Interoperability</vt:lpstr>
      <vt:lpstr>Collaboration</vt:lpstr>
      <vt:lpstr>Interdisciplinarity</vt:lpstr>
      <vt:lpstr>Big Text Data</vt:lpstr>
      <vt:lpstr>Connections and Relationships</vt:lpstr>
      <vt:lpstr>Multiplicity</vt:lpstr>
      <vt:lpstr>New Perspectives</vt:lpstr>
      <vt:lpstr>Thank you.  lgoddard@ualberta.ca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Goddard</dc:creator>
  <cp:lastModifiedBy>Lisa Goddard</cp:lastModifiedBy>
  <cp:revision>1185</cp:revision>
  <cp:lastPrinted>2009-06-07T19:11:23Z</cp:lastPrinted>
  <dcterms:created xsi:type="dcterms:W3CDTF">2012-03-15T21:05:48Z</dcterms:created>
  <dcterms:modified xsi:type="dcterms:W3CDTF">2012-10-02T18:15:13Z</dcterms:modified>
</cp:coreProperties>
</file>