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Default Extension="tiff" ContentType="image/tiff"/>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41.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ppt/notesSlides/notesSlide43.xml" ContentType="application/vnd.openxmlformats-officedocument.presentationml.notes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2"/>
  </p:notesMasterIdLst>
  <p:handoutMasterIdLst>
    <p:handoutMasterId r:id="rId63"/>
  </p:handoutMasterIdLst>
  <p:sldIdLst>
    <p:sldId id="256" r:id="rId2"/>
    <p:sldId id="257" r:id="rId3"/>
    <p:sldId id="260" r:id="rId4"/>
    <p:sldId id="258" r:id="rId5"/>
    <p:sldId id="259" r:id="rId6"/>
    <p:sldId id="282" r:id="rId7"/>
    <p:sldId id="283" r:id="rId8"/>
    <p:sldId id="286" r:id="rId9"/>
    <p:sldId id="285" r:id="rId10"/>
    <p:sldId id="284" r:id="rId11"/>
    <p:sldId id="289" r:id="rId12"/>
    <p:sldId id="293" r:id="rId13"/>
    <p:sldId id="297" r:id="rId14"/>
    <p:sldId id="292" r:id="rId15"/>
    <p:sldId id="287" r:id="rId16"/>
    <p:sldId id="291" r:id="rId17"/>
    <p:sldId id="288" r:id="rId18"/>
    <p:sldId id="294" r:id="rId19"/>
    <p:sldId id="296" r:id="rId20"/>
    <p:sldId id="298" r:id="rId21"/>
    <p:sldId id="265" r:id="rId22"/>
    <p:sldId id="266" r:id="rId23"/>
    <p:sldId id="267" r:id="rId24"/>
    <p:sldId id="270" r:id="rId25"/>
    <p:sldId id="271" r:id="rId26"/>
    <p:sldId id="269" r:id="rId27"/>
    <p:sldId id="276" r:id="rId28"/>
    <p:sldId id="277" r:id="rId29"/>
    <p:sldId id="278" r:id="rId30"/>
    <p:sldId id="279" r:id="rId31"/>
    <p:sldId id="280" r:id="rId32"/>
    <p:sldId id="272" r:id="rId33"/>
    <p:sldId id="273" r:id="rId34"/>
    <p:sldId id="274"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clrMode="bw" frameSlides="1"/>
  <p:clrMru>
    <a:srgbClr val="822433"/>
    <a:srgbClr val="61636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493" autoAdjust="0"/>
    <p:restoredTop sz="87308" autoAdjust="0"/>
  </p:normalViewPr>
  <p:slideViewPr>
    <p:cSldViewPr snapToGrid="0">
      <p:cViewPr varScale="1">
        <p:scale>
          <a:sx n="106" d="100"/>
          <a:sy n="106" d="100"/>
        </p:scale>
        <p:origin x="-63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0D65D8E-666F-6B4B-BC1B-7A9620BED4AF}"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FBC7B5-0CBC-9D4A-B845-A7CB6E4D3D84}" type="datetimeFigureOut">
              <a:rPr lang="en-US" smtClean="0"/>
              <a:pPr/>
              <a:t>2/19/10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730D9B-D7BC-F34D-8291-AA95858BB37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www.caut.ca/uploads/IP-Advisory1-en.pd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arl.org/sparc/publications/opendoors_v1.shtm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 Id="rId3" Type="http://schemas.openxmlformats.org/officeDocument/2006/relationships/hyperlink" Target="http://www.arl.org/sparc/publications/opendoors_v1.shtml"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earlham.edu/~peters/fos/2009/09/cornell-launches-oa-fund.html" TargetMode="External"/><Relationship Id="rId4" Type="http://schemas.openxmlformats.org/officeDocument/2006/relationships/hyperlink" Target="http://www.arl.org/sparc/publications/articles/mp-berkeley-calgary.shtml" TargetMode="External"/><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 Id="rId3" Type="http://schemas.openxmlformats.org/officeDocument/2006/relationships/hyperlink" Target="http://www.carl-abrc.ca/projects/institutional_repositories/about-e.html"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romeo.eprints.org/stats.php" TargetMode="External"/><Relationship Id="rId4" Type="http://schemas.openxmlformats.org/officeDocument/2006/relationships/hyperlink" Target="http://www.sherpa.ac.uk/romeo/romeofaq.html" TargetMode="External"/><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collections.mun.ca" TargetMode="External"/><Relationship Id="rId4" Type="http://schemas.openxmlformats.org/officeDocument/2006/relationships/hyperlink" Target="http://www.synergiescanada.org/" TargetMode="External"/><Relationship Id="rId5" Type="http://schemas.openxmlformats.org/officeDocument/2006/relationships/hyperlink" Target="http://www.cihr-irsc.gc.ca/e/34846.html" TargetMode="External"/><Relationship Id="rId6" Type="http://schemas.openxmlformats.org/officeDocument/2006/relationships/hyperlink" Target="http://publicaccess.nih.gov/" TargetMode="External"/><Relationship Id="rId7" Type="http://schemas.openxmlformats.org/officeDocument/2006/relationships/hyperlink" Target="http://hlwiki.slais.ubc.ca/index.php?title=Open_Access" TargetMode="External"/><Relationship Id="rId8" Type="http://schemas.openxmlformats.org/officeDocument/2006/relationships/hyperlink" Target="http://www.med.mun.ca/getdoc/a419e2fd-79bd-4dac-b652-2eb1bb049bdf/FAQ.aspx" TargetMode="External"/><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earlham.edu/~peters/fos/newsletter/10-02-09.htm" TargetMode="External"/><Relationship Id="rId4" Type="http://schemas.openxmlformats.org/officeDocument/2006/relationships/hyperlink" Target="http://thomsonreuters.com/content/press_room/sci/448197" TargetMode="External"/><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going to introduce the current copyright</a:t>
            </a:r>
            <a:r>
              <a:rPr lang="en-US" baseline="0" dirty="0" smtClean="0"/>
              <a:t> situation and discuss alternative models to rights management.</a:t>
            </a:r>
          </a:p>
          <a:p>
            <a:endParaRPr lang="en-US" baseline="0" dirty="0" smtClean="0"/>
          </a:p>
          <a:p>
            <a:r>
              <a:rPr lang="en-US" baseline="0" dirty="0" smtClean="0"/>
              <a:t>Shannon is going to talk about Open Access strategies that faculty can pursue including OA Journals &amp; Repositories.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a:t>
            </a:r>
            <a:r>
              <a:rPr lang="en-US" baseline="0" dirty="0" smtClean="0"/>
              <a:t> authors who cite your work cannot provide accessible links directly from their own bibliographies, so less exposure for your article.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Charts, tables, images take a long time</a:t>
            </a:r>
            <a:r>
              <a:rPr lang="en-US" baseline="0" dirty="0" smtClean="0"/>
              <a:t> to produce and format, but once you give up your copyright on these items, you cannot reuse or share them. </a:t>
            </a:r>
          </a:p>
          <a:p>
            <a:endParaRPr lang="en-US" baseline="0" dirty="0" smtClean="0"/>
          </a:p>
          <a:p>
            <a:r>
              <a:rPr lang="en-US" sz="1200" kern="1200" dirty="0" smtClean="0">
                <a:solidFill>
                  <a:schemeClr val="tx1"/>
                </a:solidFill>
                <a:latin typeface="+mn-lt"/>
                <a:ea typeface="+mn-ea"/>
                <a:cs typeface="+mn-cs"/>
              </a:rPr>
              <a:t>New York Times science writer Carl Zimmer demonstrated the distinction succinctly. He discusses a recent case where Wiley threatened legal action after a neuroscience graduate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posted some figures from one of their journal articles on her blog (despite the fact that this is already permitted under terms of “fair dealing” or “fair use”).  (When OA not OA, PLOS Bio, October 2007) </a:t>
            </a:r>
          </a:p>
          <a:p>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Publishers</a:t>
            </a:r>
            <a:r>
              <a:rPr lang="en-US" baseline="0" dirty="0" smtClean="0"/>
              <a:t> fold, merge, and reorganize around profit </a:t>
            </a:r>
            <a:r>
              <a:rPr lang="en-US" baseline="0" dirty="0" err="1" smtClean="0"/>
              <a:t>centres</a:t>
            </a:r>
            <a:r>
              <a:rPr lang="en-US" baseline="0" dirty="0" smtClean="0"/>
              <a:t>. There is no guarantee in the digital environment that your work will continue to be available over time.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science.house.gov/press/PRArticle.aspx?NewsID</a:t>
            </a:r>
            <a:r>
              <a:rPr lang="en-US" dirty="0" smtClean="0"/>
              <a:t>=2710</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Mashups</a:t>
            </a:r>
            <a:r>
              <a:rPr lang="en-US" baseline="0" dirty="0" smtClean="0"/>
              <a:t> are a common means of aggregating information about a topic from a number of different sites into a common site. Components of a </a:t>
            </a:r>
            <a:r>
              <a:rPr lang="en-US" baseline="0" dirty="0" err="1" smtClean="0"/>
              <a:t>mashup</a:t>
            </a:r>
            <a:r>
              <a:rPr lang="en-US" baseline="0" dirty="0" smtClean="0"/>
              <a:t> might include images, RSS feeds, videos, real-time conversations on blogs or on twitter.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projects exist to improve text mark-up,</a:t>
            </a:r>
            <a:r>
              <a:rPr lang="en-US" baseline="0" dirty="0" smtClean="0"/>
              <a:t> linking, analysis, and search capabilities. Without rights to your own work you have no control over whether your own work will benefit from transformative technologies.  </a:t>
            </a:r>
            <a:endParaRPr lang="en-US" dirty="0" smtClean="0"/>
          </a:p>
          <a:p>
            <a:endParaRPr lang="en-US" dirty="0" smtClean="0"/>
          </a:p>
          <a:p>
            <a:r>
              <a:rPr lang="en-US" dirty="0" smtClean="0"/>
              <a:t>http://www.neoformix.com/2007/ATextExplorer.html</a:t>
            </a:r>
          </a:p>
          <a:p>
            <a:endParaRPr lang="en-US" dirty="0" smtClean="0"/>
          </a:p>
        </p:txBody>
      </p:sp>
      <p:sp>
        <p:nvSpPr>
          <p:cNvPr id="4" name="Slide Number Placeholder 3"/>
          <p:cNvSpPr>
            <a:spLocks noGrp="1"/>
          </p:cNvSpPr>
          <p:nvPr>
            <p:ph type="sldNum" sz="quarter" idx="10"/>
          </p:nvPr>
        </p:nvSpPr>
        <p:spPr/>
        <p:txBody>
          <a:bodyPr/>
          <a:lstStyle/>
          <a:p>
            <a:fld id="{D2730D9B-D7BC-F34D-8291-AA95858BB378}"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Governments,</a:t>
            </a:r>
            <a:r>
              <a:rPr lang="en-US" baseline="0" dirty="0" smtClean="0"/>
              <a:t> universities, tax-exempt organizations</a:t>
            </a:r>
          </a:p>
          <a:p>
            <a:endParaRPr lang="en-US" baseline="0" dirty="0" smtClean="0"/>
          </a:p>
          <a:p>
            <a:r>
              <a:rPr lang="en-US" dirty="0" smtClean="0"/>
              <a:t>Often at great expense!</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kern="1200" dirty="0" smtClean="0">
                <a:solidFill>
                  <a:schemeClr val="tx1"/>
                </a:solidFill>
                <a:latin typeface="+mn-lt"/>
                <a:ea typeface="+mn-ea"/>
                <a:cs typeface="+mn-cs"/>
                <a:hlinkClick r:id="rId3"/>
              </a:rPr>
              <a:t>http://www.caut.ca/uploads/IP-Advisory1-en.pdf</a:t>
            </a:r>
            <a:r>
              <a:rPr lang="en-US" dirty="0" smtClean="0"/>
              <a:t>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creativecommons.org</a:t>
            </a:r>
            <a:r>
              <a:rPr lang="en-US" dirty="0" smtClean="0"/>
              <a:t>/</a:t>
            </a:r>
          </a:p>
          <a:p>
            <a:r>
              <a:rPr lang="en-US" dirty="0" smtClean="0"/>
              <a:t>http://</a:t>
            </a:r>
            <a:r>
              <a:rPr lang="en-US" dirty="0" err="1" smtClean="0"/>
              <a:t>creativecommons.ca</a:t>
            </a:r>
            <a:r>
              <a:rPr lang="en-US" dirty="0" smtClean="0"/>
              <a:t>/</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Anyone can do anything with your work, but must give you attribution.</a:t>
            </a:r>
          </a:p>
          <a:p>
            <a:pPr marL="228600" indent="-228600">
              <a:buAutoNum type="arabicPeriod"/>
            </a:pPr>
            <a:r>
              <a:rPr lang="en-US" dirty="0" smtClean="0"/>
              <a:t>Anyone can do anything with your work except make money from it.</a:t>
            </a:r>
          </a:p>
          <a:p>
            <a:pPr marL="228600" indent="-228600">
              <a:buAutoNum type="arabicPeriod"/>
            </a:pPr>
            <a:r>
              <a:rPr lang="en-US" dirty="0" smtClean="0"/>
              <a:t>Anyone can use</a:t>
            </a:r>
            <a:r>
              <a:rPr lang="en-US" baseline="0" dirty="0" smtClean="0"/>
              <a:t> your work in an unchanged way, as long as it is credited to you. </a:t>
            </a:r>
          </a:p>
          <a:p>
            <a:pPr marL="228600" indent="-228600">
              <a:buAutoNum type="arabicPeriod"/>
            </a:pPr>
            <a:r>
              <a:rPr lang="en-US" baseline="0" dirty="0" smtClean="0"/>
              <a:t>Anyone can do anything with your work, as long as</a:t>
            </a:r>
            <a:r>
              <a:rPr lang="en-US" dirty="0" smtClean="0"/>
              <a:t> they credit you and license their new creations under the identical terms.</a:t>
            </a:r>
          </a:p>
          <a:p>
            <a:pPr marL="228600" indent="-228600">
              <a:buNone/>
            </a:pPr>
            <a:endParaRPr lang="en-US" dirty="0" smtClean="0"/>
          </a:p>
          <a:p>
            <a:pPr marL="228600" indent="-228600">
              <a:buNone/>
            </a:pPr>
            <a:r>
              <a:rPr lang="en-US" dirty="0" smtClean="0"/>
              <a:t>Put</a:t>
            </a:r>
            <a:r>
              <a:rPr lang="en-US" baseline="0" dirty="0" smtClean="0"/>
              <a:t> a creative commons license on work that you post to the web. This allows you to grant permissions in a granular way, while retaining all of your own rights over the work. </a:t>
            </a:r>
            <a:endParaRPr lang="en-US" dirty="0" smtClean="0"/>
          </a:p>
          <a:p>
            <a:pPr marL="228600" indent="-228600">
              <a:buAutoNum type="arabicPeriod"/>
            </a:pPr>
            <a:endParaRPr lang="en-US" dirty="0" smtClean="0"/>
          </a:p>
          <a:p>
            <a:pPr marL="228600" indent="-228600">
              <a:buNone/>
            </a:pPr>
            <a:r>
              <a:rPr lang="en-US" dirty="0" smtClean="0"/>
              <a:t>The different license</a:t>
            </a:r>
            <a:r>
              <a:rPr lang="en-US" baseline="0" dirty="0" smtClean="0"/>
              <a:t> attributes can be mixed and matched in various ways.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copyright to exists in a 'work' it must be expressed to some extent at least in some material form, capable of identification and having a more or less permanent endurance.” Insufficient fixation in the live broadcast of a sports event. Any sort of broadcast, telecast, or display of a spectacle on its own is not sufficient to be fixed.</a:t>
            </a:r>
          </a:p>
          <a:p>
            <a:r>
              <a:rPr lang="en-US" sz="1200" u="sng" kern="1200" dirty="0" smtClean="0">
                <a:solidFill>
                  <a:schemeClr val="tx1"/>
                </a:solidFill>
                <a:latin typeface="+mn-lt"/>
                <a:ea typeface="+mn-ea"/>
                <a:cs typeface="+mn-cs"/>
                <a:hlinkClick r:id="rId3"/>
              </a:rPr>
              <a:t>http://www.arl.org/sparc/publications/opendoors_v1.shtml</a:t>
            </a:r>
            <a:r>
              <a:rPr lang="en-US" dirty="0" smtClean="0"/>
              <a:t>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2730D9B-D7BC-F34D-8291-AA95858BB378}"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University License serves three purposes: (1) it covers all the faculty’s scholarly</a:t>
            </a:r>
          </a:p>
          <a:p>
            <a:r>
              <a:rPr lang="en-US" sz="1200" kern="1200" dirty="0" smtClean="0">
                <a:solidFill>
                  <a:schemeClr val="tx1"/>
                </a:solidFill>
                <a:latin typeface="+mn-lt"/>
                <a:ea typeface="+mn-ea"/>
                <a:cs typeface="+mn-cs"/>
              </a:rPr>
              <a:t>articles, including those published in journals that have not to date permitted authors to post</a:t>
            </a:r>
          </a:p>
          <a:p>
            <a:r>
              <a:rPr lang="en-US" sz="1200" kern="1200" dirty="0" smtClean="0">
                <a:solidFill>
                  <a:schemeClr val="tx1"/>
                </a:solidFill>
                <a:latin typeface="+mn-lt"/>
                <a:ea typeface="+mn-ea"/>
                <a:cs typeface="+mn-cs"/>
              </a:rPr>
              <a:t>articles in their institutional repositories; (2) it standardizes the terms of the Institution’s right to</a:t>
            </a:r>
          </a:p>
          <a:p>
            <a:r>
              <a:rPr lang="en-US" sz="1200" kern="1200" dirty="0" smtClean="0">
                <a:solidFill>
                  <a:schemeClr val="tx1"/>
                </a:solidFill>
                <a:latin typeface="+mn-lt"/>
                <a:ea typeface="+mn-ea"/>
                <a:cs typeface="+mn-cs"/>
              </a:rPr>
              <a:t>host its faculty’s work and make it openly accessible; and (3) it grants the Institution the right to</a:t>
            </a:r>
          </a:p>
          <a:p>
            <a:r>
              <a:rPr lang="en-US" sz="1200" kern="1200" dirty="0" smtClean="0">
                <a:solidFill>
                  <a:schemeClr val="tx1"/>
                </a:solidFill>
                <a:latin typeface="+mn-lt"/>
                <a:ea typeface="+mn-ea"/>
                <a:cs typeface="+mn-cs"/>
              </a:rPr>
              <a:t>make additional copies of articles – for permanent archiving, for example – and to permit others</a:t>
            </a:r>
          </a:p>
          <a:p>
            <a:r>
              <a:rPr lang="en-US" sz="1200" kern="1200" dirty="0" smtClean="0">
                <a:solidFill>
                  <a:schemeClr val="tx1"/>
                </a:solidFill>
                <a:latin typeface="+mn-lt"/>
                <a:ea typeface="+mn-ea"/>
                <a:cs typeface="+mn-cs"/>
              </a:rPr>
              <a:t>to use the articles so long as the use is not done for profit. </a:t>
            </a:r>
            <a:r>
              <a:rPr lang="en-US" sz="1200" u="sng" kern="1200" dirty="0" smtClean="0">
                <a:solidFill>
                  <a:schemeClr val="tx1"/>
                </a:solidFill>
                <a:latin typeface="+mn-lt"/>
                <a:ea typeface="+mn-ea"/>
                <a:cs typeface="+mn-cs"/>
                <a:hlinkClick r:id="rId3"/>
              </a:rPr>
              <a:t>http://www.arl.org/sparc/publications/opendoors_v1.shtml</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(i.e. in </a:t>
            </a:r>
            <a:r>
              <a:rPr lang="en-US" dirty="0" err="1" smtClean="0"/>
              <a:t>Yaffle</a:t>
            </a:r>
            <a:r>
              <a:rPr lang="en-US" dirty="0" smtClean="0"/>
              <a:t>, on departmental web sites, in faculty on-line profiles, in student portfolios)</a:t>
            </a:r>
            <a:endParaRPr lang="en-US" dirty="0"/>
          </a:p>
        </p:txBody>
      </p:sp>
      <p:sp>
        <p:nvSpPr>
          <p:cNvPr id="4" name="Slide Number Placeholder 3"/>
          <p:cNvSpPr>
            <a:spLocks noGrp="1"/>
          </p:cNvSpPr>
          <p:nvPr>
            <p:ph type="sldNum" sz="quarter" idx="10"/>
          </p:nvPr>
        </p:nvSpPr>
        <p:spPr/>
        <p:txBody>
          <a:bodyPr/>
          <a:lstStyle/>
          <a:p>
            <a:fld id="{645E945A-14CC-2F4B-91B0-9BF9EB413D20}" type="slidenum">
              <a:rPr lang="en-US" smtClean="0"/>
              <a:pPr/>
              <a:t>33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vastly improved accessibility (esp. for economically challenged regions)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Greater ability to mash-up research in many different ways, improved ability to undertake cross-disciplinary research,</a:t>
            </a:r>
          </a:p>
          <a:p>
            <a:r>
              <a:rPr lang="en-US" dirty="0" smtClean="0"/>
              <a:t> </a:t>
            </a:r>
            <a:endParaRPr lang="en-US" dirty="0"/>
          </a:p>
        </p:txBody>
      </p:sp>
      <p:sp>
        <p:nvSpPr>
          <p:cNvPr id="4" name="Slide Number Placeholder 3"/>
          <p:cNvSpPr>
            <a:spLocks noGrp="1"/>
          </p:cNvSpPr>
          <p:nvPr>
            <p:ph type="sldNum" sz="quarter" idx="10"/>
          </p:nvPr>
        </p:nvSpPr>
        <p:spPr/>
        <p:txBody>
          <a:bodyPr/>
          <a:lstStyle/>
          <a:p>
            <a:fld id="{645E945A-14CC-2F4B-91B0-9BF9EB413D20}" type="slidenum">
              <a:rPr lang="en-US" smtClean="0"/>
              <a:pPr/>
              <a:t>34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14350" marR="0" lvl="0" indent="-514350" algn="l" defTabSz="457200" rtl="0" eaLnBrk="1" fontAlgn="auto" latinLnBrk="0" hangingPunct="1">
              <a:lnSpc>
                <a:spcPct val="100000"/>
              </a:lnSpc>
              <a:spcBef>
                <a:spcPts val="0"/>
              </a:spcBef>
              <a:spcAft>
                <a:spcPts val="0"/>
              </a:spcAft>
              <a:buClrTx/>
              <a:buSzTx/>
              <a:buFont typeface="+mj-lt"/>
              <a:buNone/>
              <a:tabLst/>
              <a:defRPr/>
            </a:pPr>
            <a:r>
              <a:rPr lang="en-US" dirty="0" smtClean="0"/>
              <a:t>22 min each</a:t>
            </a:r>
          </a:p>
          <a:p>
            <a:pPr marL="514350" lvl="0" indent="-514350" algn="l">
              <a:buFont typeface="+mj-lt"/>
              <a:buNone/>
            </a:pPr>
            <a:r>
              <a:rPr lang="en-US" dirty="0" smtClean="0"/>
              <a:t>As</a:t>
            </a:r>
            <a:r>
              <a:rPr lang="en-US" baseline="0" dirty="0" smtClean="0"/>
              <a:t> a researcher, you have 2 options:</a:t>
            </a:r>
          </a:p>
          <a:p>
            <a:pPr marL="514350" lvl="0" indent="-514350" algn="l">
              <a:buFont typeface="+mj-lt"/>
              <a:buNone/>
            </a:pPr>
            <a:r>
              <a:rPr lang="en-US" baseline="0" dirty="0" smtClean="0"/>
              <a:t>1. OA journals…this is known as the ‘gold’ road to OA</a:t>
            </a:r>
          </a:p>
          <a:p>
            <a:pPr marL="514350" lvl="0" indent="-514350" algn="l">
              <a:buFont typeface="+mj-lt"/>
              <a:buNone/>
            </a:pPr>
            <a:r>
              <a:rPr lang="en-US" baseline="0" dirty="0" smtClean="0"/>
              <a:t>2. OA repositories/archives…this is known as the ‘green’ road to OA</a:t>
            </a:r>
          </a:p>
          <a:p>
            <a:pPr marL="514350" lvl="0" indent="-514350" algn="l">
              <a:buFont typeface="+mj-lt"/>
              <a:buNone/>
            </a:pPr>
            <a:r>
              <a:rPr lang="en-US" baseline="0" dirty="0" smtClean="0"/>
              <a:t>I will discuss both of these options by talking about what they are, exploring examples already in use and of course discuss support available from MUN Libraries.</a:t>
            </a:r>
          </a:p>
        </p:txBody>
      </p:sp>
      <p:sp>
        <p:nvSpPr>
          <p:cNvPr id="4" name="Slide Number Placeholder 3"/>
          <p:cNvSpPr>
            <a:spLocks noGrp="1"/>
          </p:cNvSpPr>
          <p:nvPr>
            <p:ph type="sldNum" sz="quarter" idx="10"/>
          </p:nvPr>
        </p:nvSpPr>
        <p:spPr/>
        <p:txBody>
          <a:bodyPr/>
          <a:lstStyle/>
          <a:p>
            <a:fld id="{7E85A7B2-E20E-8644-BB99-6CB506B37158}"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Gold OA focuses on publishing in OA journals.</a:t>
            </a:r>
          </a:p>
          <a:p>
            <a:endParaRPr lang="en-US" i="1" baseline="0" dirty="0" smtClean="0"/>
          </a:p>
          <a:p>
            <a:r>
              <a:rPr lang="en-US" i="1" baseline="0" dirty="0" smtClean="0"/>
              <a:t>Free access</a:t>
            </a:r>
          </a:p>
          <a:p>
            <a:r>
              <a:rPr lang="en-US" baseline="0" dirty="0" smtClean="0"/>
              <a:t>There are 1000s of OA journals, and when we’re talking about free access, this means that the content in these journals is available for free to the entire world. There are no subscription fees (whether through the reader, or their institutional affiliation). As long as you can get online, you can access content in OA journals without paying for anything other than your internet connection.</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“OA journals do not depend on subscription </a:t>
            </a:r>
            <a:r>
              <a:rPr lang="en-US" sz="1200" kern="1200" dirty="0" smtClean="0">
                <a:solidFill>
                  <a:schemeClr val="tx1"/>
                </a:solidFill>
                <a:latin typeface="+mn-lt"/>
                <a:ea typeface="+mn-ea"/>
                <a:cs typeface="+mn-cs"/>
              </a:rPr>
              <a:t>revenue because their costs are recovered up front through other revenue streams, such as publication fees, advertising revenue, sponsorships, institutional subsidies, grants, or some combination of these.” </a:t>
            </a:r>
            <a:r>
              <a:rPr lang="en-US" sz="1200" kern="12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6 of </a:t>
            </a:r>
            <a:r>
              <a:rPr lang="en-US" sz="1200" kern="1200" dirty="0" err="1" smtClean="0">
                <a:solidFill>
                  <a:schemeClr val="tx1"/>
                </a:solidFill>
                <a:latin typeface="+mn-lt"/>
                <a:ea typeface="+mn-ea"/>
                <a:cs typeface="+mn-cs"/>
              </a:rPr>
              <a:t>http://www.aau.edu/policy/scholarly_publishing_roundtable.aspx?id</a:t>
            </a:r>
            <a:r>
              <a:rPr lang="en-US" sz="1200" kern="1200" dirty="0" smtClean="0">
                <a:solidFill>
                  <a:schemeClr val="tx1"/>
                </a:solidFill>
                <a:latin typeface="+mn-lt"/>
                <a:ea typeface="+mn-ea"/>
                <a:cs typeface="+mn-cs"/>
              </a:rPr>
              <a:t>=6894</a:t>
            </a:r>
          </a:p>
          <a:p>
            <a:endParaRPr lang="en-US" baseline="0" dirty="0" smtClean="0"/>
          </a:p>
          <a:p>
            <a:r>
              <a:rPr lang="en-US" baseline="0" dirty="0" smtClean="0"/>
              <a:t/>
            </a:r>
            <a:br>
              <a:rPr lang="en-US" baseline="0" dirty="0" smtClean="0"/>
            </a:br>
            <a:r>
              <a:rPr lang="en-US" baseline="0" dirty="0" smtClean="0"/>
              <a:t>But what do OA journals look like? Exactly the same as other online journals, only difference is that access is free.</a:t>
            </a: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one example of an OA journal hosted and supported by MUN Libraries </a:t>
            </a:r>
          </a:p>
          <a:p>
            <a:r>
              <a:rPr lang="en-US" baseline="0" dirty="0" smtClean="0"/>
              <a:t>Mapping Politics</a:t>
            </a:r>
            <a:r>
              <a:rPr lang="en-US" dirty="0" smtClean="0"/>
              <a:t> is an annual peer-reviewed journal which started last year and is produced by students the</a:t>
            </a:r>
            <a:r>
              <a:rPr lang="en-US" baseline="0" dirty="0" smtClean="0"/>
              <a:t> Depart of POSC. </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37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journal started in 2007. </a:t>
            </a:r>
            <a:r>
              <a:rPr lang="en-US" dirty="0" smtClean="0"/>
              <a:t>This OA journal has Canadian</a:t>
            </a:r>
            <a:r>
              <a:rPr lang="en-US" baseline="0" dirty="0" smtClean="0"/>
              <a:t> roots and had a</a:t>
            </a:r>
            <a:r>
              <a:rPr lang="en-US" dirty="0" smtClean="0"/>
              <a:t> health and clinical</a:t>
            </a:r>
            <a:r>
              <a:rPr lang="en-US" baseline="0" dirty="0" smtClean="0"/>
              <a:t> medicine focus.</a:t>
            </a:r>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38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journal started in 2003 and is one of the several </a:t>
            </a:r>
            <a:r>
              <a:rPr lang="en-US" baseline="0" dirty="0" smtClean="0"/>
              <a:t>journals published by the Public Library of Science which I’ll be mentioning later on. As you can see, OA journals look the same as other online journals, the difference is that access is free. </a:t>
            </a:r>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39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If you’re wondering what OA journals exist in certain subject areas, the Directory of Open Access Journals (or DOAJ) is the source to use. It is a directory of more than 4000 OA journals from more than 100 countries. It links out to the OA journal and also provides information re: publisher, country of origin, language, keywords and journal start year.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Journals included must be free to access and they must be freely available from date</a:t>
            </a:r>
            <a:r>
              <a:rPr lang="en-US" baseline="0" dirty="0" smtClean="0"/>
              <a:t> of publication (i.e. no embargo period). And at least 5 articles must have been published. </a:t>
            </a:r>
            <a:r>
              <a:rPr lang="en-US" sz="1200" kern="1200" dirty="0" smtClean="0">
                <a:solidFill>
                  <a:schemeClr val="tx1"/>
                </a:solidFill>
                <a:latin typeface="+mn-lt"/>
                <a:ea typeface="+mn-ea"/>
                <a:cs typeface="+mn-cs"/>
              </a:rPr>
              <a:t>RSS feed available for daily/weekly/monthly</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update.s</a:t>
            </a:r>
            <a:r>
              <a:rPr lang="en-US" baseline="0" dirty="0" smtClean="0"/>
              <a:t/>
            </a:r>
            <a:br>
              <a:rPr lang="en-US" baseline="0" dirty="0" smtClean="0"/>
            </a:br>
            <a:endParaRPr lang="en-US" sz="1200" kern="1200" dirty="0" smtClean="0">
              <a:solidFill>
                <a:schemeClr val="tx1"/>
              </a:solidFill>
              <a:latin typeface="+mn-lt"/>
              <a:ea typeface="+mn-ea"/>
              <a:cs typeface="+mn-cs"/>
            </a:endParaRPr>
          </a:p>
          <a:p>
            <a:r>
              <a:rPr lang="en-US" b="1" dirty="0" smtClean="0"/>
              <a:t>“What is the SPARC Europe Seal for Open Access Journals? </a:t>
            </a:r>
            <a:r>
              <a:rPr lang="en-US" dirty="0" smtClean="0"/>
              <a:t>A Seal to Set Standards for Open Access Journals. SPARC Europe and DOAJ have entered an agreement about introducing a certification scheme for Open Access journals, the SPARC Europe Seal for Open Access Journals. To receive the "Seal" the journal has to choose the CC-BY license (Creative Commons license) and provide DOAJ with metadata on article level. </a:t>
            </a:r>
          </a:p>
          <a:p>
            <a:r>
              <a:rPr lang="en-US" b="1" dirty="0" smtClean="0"/>
              <a:t>What are the advantages of having the SPARC Europe Seal?</a:t>
            </a:r>
            <a:r>
              <a:rPr lang="en-US" dirty="0" smtClean="0"/>
              <a:t> Improved information as to what users are allowed to do with papers published in an open access journal. </a:t>
            </a:r>
          </a:p>
          <a:p>
            <a:r>
              <a:rPr lang="en-US" dirty="0" smtClean="0"/>
              <a:t>Possible long-term archiving of content, which makes publishing in the journal more attractive to authors. </a:t>
            </a:r>
          </a:p>
          <a:p>
            <a:r>
              <a:rPr lang="en-US" dirty="0" smtClean="0"/>
              <a:t>Better exposure as a high-quality journal based on state-of-the art dissemination technologies. </a:t>
            </a:r>
          </a:p>
          <a:p>
            <a:r>
              <a:rPr lang="en-US" dirty="0" smtClean="0"/>
              <a:t>The DOAJ team converts the metadata and makes it harvestable, which means the widest possible dissemination and thus increased usage and impact. </a:t>
            </a:r>
            <a:br>
              <a:rPr lang="en-US" dirty="0" smtClean="0"/>
            </a:br>
            <a:r>
              <a:rPr lang="en-US" dirty="0" smtClean="0"/>
              <a:t>http://</a:t>
            </a:r>
            <a:r>
              <a:rPr lang="en-US" dirty="0" err="1" smtClean="0"/>
              <a:t>www.doaj.org/doaj?func</a:t>
            </a:r>
            <a:r>
              <a:rPr lang="en-US" dirty="0" smtClean="0"/>
              <a:t>=</a:t>
            </a:r>
            <a:r>
              <a:rPr lang="en-US" dirty="0" err="1" smtClean="0"/>
              <a:t>loadTempl&amp;templ</a:t>
            </a:r>
            <a:r>
              <a:rPr lang="en-US" dirty="0" smtClean="0"/>
              <a:t>=</a:t>
            </a:r>
            <a:r>
              <a:rPr lang="en-US" dirty="0" err="1" smtClean="0"/>
              <a:t>faq#seal</a:t>
            </a:r>
            <a:r>
              <a:rPr lang="en-US" dirty="0" smtClean="0"/>
              <a:t> </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40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While access is free, fees sometimes do exist in the form of ‘author processing charges’ (</a:t>
            </a:r>
            <a:r>
              <a:rPr lang="en-US" i="0" baseline="0" dirty="0" err="1" smtClean="0"/>
              <a:t>APCs</a:t>
            </a:r>
            <a:r>
              <a:rPr lang="en-US" i="0" baseline="0" dirty="0" smtClean="0"/>
              <a:t>)</a:t>
            </a:r>
          </a:p>
          <a:p>
            <a:endParaRPr lang="en-US"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t>Author processing charges</a:t>
            </a:r>
            <a:r>
              <a:rPr lang="en-US" baseline="0" dirty="0" smtClean="0"/>
              <a:t/>
            </a:r>
            <a:br>
              <a:rPr lang="en-US" baseline="0" dirty="0" smtClean="0"/>
            </a:br>
            <a:r>
              <a:rPr lang="en-US" baseline="0" dirty="0" smtClean="0"/>
              <a:t>These fees are processing or publishing fees and means that rather than the subscriber paying to access the publication, a payment is made once the paper is accepted. This amount is often paid by the author’s institution, research grant or via a funding agency. The plot thickens as some OA journals require publishing fees BUT are able to waive them if the author is unable to pay. Fees exist to cover production/layout/copyediting/technical costs</a:t>
            </a:r>
            <a:br>
              <a:rPr lang="en-US" baseline="0" dirty="0" smtClean="0"/>
            </a:br>
            <a:r>
              <a:rPr lang="en-US" i="1" baseline="0" dirty="0" smtClean="0"/>
              <a:t/>
            </a:r>
            <a:br>
              <a:rPr lang="en-US" i="1" baseline="0" dirty="0" smtClean="0"/>
            </a:br>
            <a:r>
              <a:rPr lang="en-US" i="1" baseline="0" dirty="0" smtClean="0"/>
              <a:t>Open Medicine</a:t>
            </a:r>
            <a:r>
              <a:rPr lang="en-US" baseline="0" dirty="0" smtClean="0"/>
              <a:t/>
            </a:r>
            <a:br>
              <a:rPr lang="en-US" baseline="0" dirty="0" smtClean="0"/>
            </a:br>
            <a:r>
              <a:rPr lang="en-US" baseline="0" dirty="0" smtClean="0"/>
              <a:t>March 1, 2010: </a:t>
            </a:r>
            <a:r>
              <a:rPr lang="en-US" dirty="0" smtClean="0"/>
              <a:t>C$1200 for research and review articles and C$300 for commentary/analysis articles.</a:t>
            </a:r>
            <a:r>
              <a:rPr lang="en-US" baseline="0" dirty="0" smtClean="0"/>
              <a:t> http://</a:t>
            </a:r>
            <a:r>
              <a:rPr lang="en-US" baseline="0" dirty="0" err="1" smtClean="0"/>
              <a:t>www.openmedicine.ca/about/submissions#authorFees</a:t>
            </a:r>
            <a:r>
              <a:rPr lang="en-US" baseline="0" dirty="0" smtClean="0"/>
              <a:t/>
            </a:r>
            <a:br>
              <a:rPr lang="en-US" baseline="0" dirty="0" smtClean="0"/>
            </a:br>
            <a:endParaRPr lang="en-US" baseline="0" dirty="0" smtClean="0"/>
          </a:p>
          <a:p>
            <a:pPr>
              <a:buFont typeface="Arial"/>
              <a:buNone/>
            </a:pPr>
            <a:r>
              <a:rPr lang="en-US" i="1" baseline="0" dirty="0" smtClean="0"/>
              <a:t>OA for-profit publishers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Public Library of Science (PLOS): launched in 2002; i</a:t>
            </a:r>
            <a:r>
              <a:rPr lang="en-US" dirty="0" smtClean="0"/>
              <a:t>s an organization of scientists and physicians committed to making the world's scientific and medical literature freely available. Publish 7 journal.</a:t>
            </a:r>
            <a:r>
              <a:rPr lang="en-US" baseline="0" dirty="0" smtClean="0"/>
              <a:t> Other examples include </a:t>
            </a:r>
            <a:r>
              <a:rPr lang="en-US" b="0" u="sng" dirty="0" err="1" smtClean="0"/>
              <a:t>BioMed</a:t>
            </a:r>
            <a:r>
              <a:rPr lang="en-US" b="0" u="sng" dirty="0" smtClean="0"/>
              <a:t> Central, </a:t>
            </a:r>
            <a:r>
              <a:rPr lang="en-US" b="0" u="sng" dirty="0" err="1" smtClean="0"/>
              <a:t>Hindawi</a:t>
            </a:r>
            <a:r>
              <a:rPr lang="en-US" b="0" u="sng" dirty="0" smtClean="0"/>
              <a:t>. </a:t>
            </a:r>
            <a:r>
              <a:rPr lang="en-US" b="0" u="sng" dirty="0" err="1" smtClean="0"/>
              <a:t>Medknow</a:t>
            </a:r>
            <a:r>
              <a:rPr lang="en-US" b="0" u="sng" dirty="0" smtClean="0"/>
              <a:t>, and Optics Express.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u="sng" kern="1200" dirty="0" smtClean="0">
                <a:solidFill>
                  <a:schemeClr val="tx1"/>
                </a:solidFill>
                <a:latin typeface="+mn-lt"/>
                <a:ea typeface="+mn-ea"/>
                <a:cs typeface="+mn-cs"/>
              </a:rPr>
              <a:t>pe157:” OA journals and hybrid journals like PNAS, as well as traditional publishers like Blackwell Publishing (‘‘Online Open’’), Oxford University Press (‘‘Oxford Open’’), and Springer (‘‘Springer Open Choice’’) are now offering authors an immediate OA option if the author pays a fee.” </a:t>
            </a:r>
            <a:r>
              <a:rPr lang="en-US" sz="1200" u="sng" kern="1200" dirty="0" err="1" smtClean="0">
                <a:solidFill>
                  <a:schemeClr val="tx1"/>
                </a:solidFill>
                <a:latin typeface="+mn-lt"/>
                <a:ea typeface="+mn-ea"/>
                <a:cs typeface="+mn-cs"/>
              </a:rPr>
              <a:t>Eysenbach</a:t>
            </a:r>
            <a:r>
              <a:rPr lang="en-US" sz="1200" u="sng" kern="1200" dirty="0" smtClean="0">
                <a:solidFill>
                  <a:schemeClr val="tx1"/>
                </a:solidFill>
                <a:latin typeface="+mn-lt"/>
                <a:ea typeface="+mn-ea"/>
                <a:cs typeface="+mn-cs"/>
              </a:rPr>
              <a:t>, </a:t>
            </a:r>
            <a:r>
              <a:rPr lang="en-US" sz="1200" u="sng" kern="1200" dirty="0" err="1" smtClean="0">
                <a:solidFill>
                  <a:schemeClr val="tx1"/>
                </a:solidFill>
                <a:latin typeface="+mn-lt"/>
                <a:ea typeface="+mn-ea"/>
                <a:cs typeface="+mn-cs"/>
              </a:rPr>
              <a:t>Gunther</a:t>
            </a:r>
            <a:r>
              <a:rPr lang="en-US" sz="1200" u="sng" kern="1200" dirty="0" smtClean="0">
                <a:solidFill>
                  <a:schemeClr val="tx1"/>
                </a:solidFill>
                <a:latin typeface="+mn-lt"/>
                <a:ea typeface="+mn-ea"/>
                <a:cs typeface="+mn-cs"/>
              </a:rPr>
              <a:t>. "Citation Advantage of Open Access Articles." </a:t>
            </a:r>
            <a:r>
              <a:rPr lang="en-US" sz="1200" u="sng" kern="1200" dirty="0" err="1" smtClean="0">
                <a:solidFill>
                  <a:schemeClr val="tx1"/>
                </a:solidFill>
                <a:latin typeface="+mn-lt"/>
                <a:ea typeface="+mn-ea"/>
                <a:cs typeface="+mn-cs"/>
              </a:rPr>
              <a:t>PLoS</a:t>
            </a:r>
            <a:r>
              <a:rPr lang="en-US" sz="1200" u="sng" kern="1200" dirty="0" smtClean="0">
                <a:solidFill>
                  <a:schemeClr val="tx1"/>
                </a:solidFill>
                <a:latin typeface="+mn-lt"/>
                <a:ea typeface="+mn-ea"/>
                <a:cs typeface="+mn-cs"/>
              </a:rPr>
              <a:t> Biology 4.5 (2006): 692-8. &lt;http://www.pubmedcentral.nih.gov.qe2a-proxy.mun.ca/picrender.fcgi?artid=1459247&amp;blobtype=</a:t>
            </a:r>
            <a:r>
              <a:rPr lang="en-US" sz="1200" u="sng" kern="1200" dirty="0" err="1" smtClean="0">
                <a:solidFill>
                  <a:schemeClr val="tx1"/>
                </a:solidFill>
                <a:latin typeface="+mn-lt"/>
                <a:ea typeface="+mn-ea"/>
                <a:cs typeface="+mn-cs"/>
              </a:rPr>
              <a:t>pdf</a:t>
            </a:r>
            <a:r>
              <a:rPr lang="en-US" sz="1200" u="sng" kern="1200" dirty="0" smtClean="0">
                <a:solidFill>
                  <a:schemeClr val="tx1"/>
                </a:solidFill>
                <a:latin typeface="+mn-lt"/>
                <a:ea typeface="+mn-ea"/>
                <a:cs typeface="+mn-cs"/>
              </a:rPr>
              <a:t>&gt;. </a:t>
            </a:r>
          </a:p>
          <a:p>
            <a:r>
              <a:rPr lang="en-US" i="1" u="sng" baseline="0" dirty="0" smtClean="0"/>
              <a:t>Fact</a:t>
            </a:r>
            <a:r>
              <a:rPr lang="en-US" u="sng" baseline="0" dirty="0" smtClean="0"/>
              <a:t/>
            </a:r>
            <a:br>
              <a:rPr lang="en-US" u="sng" baseline="0" dirty="0" smtClean="0"/>
            </a:br>
            <a:r>
              <a:rPr lang="en-US" u="sng" baseline="0" dirty="0" smtClean="0"/>
              <a:t>“…</a:t>
            </a:r>
            <a:r>
              <a:rPr lang="en-US" u="sng" dirty="0" smtClean="0"/>
              <a:t>many more TA journals charge author-side fees than OA journals, both in percentages and absolute numbers.  The Kaufman-Wills report in October 2005 found that 75% of TA journals charged author-side fees, compared to only 47% of OA journals.  Stuart </a:t>
            </a:r>
            <a:r>
              <a:rPr lang="en-US" u="sng" dirty="0" err="1" smtClean="0"/>
              <a:t>Shieber's</a:t>
            </a:r>
            <a:r>
              <a:rPr lang="en-US" u="sng" dirty="0" smtClean="0"/>
              <a:t> study in May 2009 lowered the number for OA journals to 29.7%.  But as far as I know, no new study has updated the number for TA journals.” http://www.earlham.edu/~peters/fos/newsletter/10-02-09.htm#challenges Stuart’s 2009 study: http://blogs.law.harvard.edu/pamphlet/2009/05/29/what-percentage-of-open-access-journals-charge-publication-fees/ </a:t>
            </a:r>
            <a:endParaRPr lang="en-US" u="sng"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i="0" dirty="0" smtClean="0"/>
              <a:t>Due</a:t>
            </a:r>
            <a:r>
              <a:rPr lang="en-US" i="0" baseline="0" dirty="0" smtClean="0"/>
              <a:t> to the existence of author processing fees, t</a:t>
            </a:r>
            <a:r>
              <a:rPr lang="en-US" dirty="0" smtClean="0"/>
              <a:t>he great news is that universities are now starting to create central funds specifically designed to pay OA publication fees for OA publishers working within this business model.</a:t>
            </a:r>
            <a:endParaRPr lang="en-US" i="0" baseline="0" dirty="0" smtClean="0"/>
          </a:p>
          <a:p>
            <a:endParaRPr lang="en-US" i="0" baseline="0" dirty="0" smtClean="0"/>
          </a:p>
          <a:p>
            <a:r>
              <a:rPr lang="en-US" i="1" dirty="0" smtClean="0"/>
              <a:t>U of Calgary</a:t>
            </a:r>
          </a:p>
          <a:p>
            <a:r>
              <a:rPr lang="en-US" i="0" dirty="0" smtClean="0"/>
              <a:t>1</a:t>
            </a:r>
            <a:r>
              <a:rPr lang="en-US" i="0" baseline="30000" dirty="0" smtClean="0"/>
              <a:t>st</a:t>
            </a:r>
            <a:r>
              <a:rPr lang="en-US" i="0" baseline="0" dirty="0" smtClean="0"/>
              <a:t> one in Canada, is worth </a:t>
            </a:r>
            <a:r>
              <a:rPr lang="en-US" dirty="0" smtClean="0"/>
              <a:t>$100,000 CAN</a:t>
            </a:r>
            <a:r>
              <a:rPr lang="en-US" baseline="0" dirty="0" smtClean="0"/>
              <a:t> </a:t>
            </a:r>
            <a:r>
              <a:rPr lang="en-US" dirty="0" smtClean="0"/>
              <a:t>and is a multi-year commitment</a:t>
            </a:r>
            <a:r>
              <a:rPr lang="en-US" baseline="0" dirty="0" smtClean="0"/>
              <a:t> </a:t>
            </a:r>
            <a:r>
              <a:rPr lang="en-US" i="0" dirty="0" smtClean="0"/>
              <a:t>http://library.ucalgary.ca/services/for-faculty/open-access-authors-fund-0</a:t>
            </a:r>
            <a:br>
              <a:rPr lang="en-US" i="0" dirty="0" smtClean="0"/>
            </a:br>
            <a:r>
              <a:rPr lang="en-US" i="1" baseline="0" dirty="0" smtClean="0"/>
              <a:t>Simon Fraser University</a:t>
            </a:r>
            <a:br>
              <a:rPr lang="en-US" i="1" baseline="0" dirty="0" smtClean="0"/>
            </a:br>
            <a:r>
              <a:rPr lang="en-US" i="0" baseline="0" dirty="0" smtClean="0"/>
              <a:t>Starts Feb 2010. </a:t>
            </a:r>
            <a:r>
              <a:rPr lang="en-US" baseline="0" dirty="0" smtClean="0"/>
              <a:t>This OA author fund is $50,000 fund and if more money is needed, the same amount is available from library’s endowment fund </a:t>
            </a:r>
            <a:r>
              <a:rPr lang="en-US" sz="1200" kern="1200" baseline="0" dirty="0" smtClean="0">
                <a:solidFill>
                  <a:schemeClr val="tx1"/>
                </a:solidFill>
                <a:latin typeface="+mn-lt"/>
                <a:ea typeface="+mn-ea"/>
                <a:cs typeface="+mn-cs"/>
              </a:rPr>
              <a:t> </a:t>
            </a:r>
            <a:r>
              <a:rPr lang="en-US" baseline="0" dirty="0" smtClean="0"/>
              <a:t>http://www.lib.sfu.ca/node/10281 </a:t>
            </a:r>
            <a:endParaRPr lang="en-US" i="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U of Ottawa</a:t>
            </a:r>
            <a:r>
              <a:rPr lang="en-US" i="0" dirty="0" smtClean="0"/>
              <a:t/>
            </a:r>
            <a:br>
              <a:rPr lang="en-US" i="0" dirty="0" smtClean="0"/>
            </a:br>
            <a:r>
              <a:rPr lang="en-US" i="0" dirty="0" err="1" smtClean="0"/>
              <a:t>http://www.oa.uottawa.ca/uo-initiatives-afund.jsp?language</a:t>
            </a:r>
            <a:r>
              <a:rPr lang="en-US" i="0" dirty="0" smtClean="0"/>
              <a:t>=en</a:t>
            </a:r>
            <a:br>
              <a:rPr lang="en-US" i="0" dirty="0" smtClean="0"/>
            </a:br>
            <a:r>
              <a:rPr lang="en-US" i="0" dirty="0" smtClean="0"/>
              <a:t>York University</a:t>
            </a:r>
            <a:r>
              <a:rPr lang="en-US" dirty="0" smtClean="0"/>
              <a:t/>
            </a:r>
            <a:br>
              <a:rPr lang="en-US" dirty="0" smtClean="0"/>
            </a:br>
            <a:r>
              <a:rPr lang="en-US" dirty="0" smtClean="0"/>
              <a:t>Harvard Open-Access Publication Equity (HOPE) fund</a:t>
            </a:r>
            <a:r>
              <a:rPr lang="en-US" baseline="0" dirty="0" smtClean="0"/>
              <a:t> </a:t>
            </a:r>
            <a:r>
              <a:rPr lang="en-US" dirty="0" smtClean="0"/>
              <a:t>http://</a:t>
            </a:r>
            <a:r>
              <a:rPr lang="en-US" dirty="0" err="1" smtClean="0"/>
              <a:t>osc.hul.harvard.edu</a:t>
            </a:r>
            <a:r>
              <a:rPr lang="en-US" dirty="0" smtClean="0"/>
              <a:t>/HOPE/</a:t>
            </a:r>
            <a:br>
              <a:rPr lang="en-US" dirty="0" smtClean="0"/>
            </a:br>
            <a:r>
              <a:rPr lang="en-US" dirty="0" smtClean="0"/>
              <a:t>Cornell Open-Access Publication (COAP) fund </a:t>
            </a:r>
            <a:r>
              <a:rPr lang="en-US" dirty="0" smtClean="0">
                <a:hlinkClick r:id="rId3"/>
              </a:rPr>
              <a:t>http://www.earlham.edu/~peters/fos/2009/09/cornell-launches-oa-fund.html</a:t>
            </a:r>
            <a:r>
              <a:rPr lang="en-US" dirty="0" smtClean="0"/>
              <a:t/>
            </a:r>
            <a:br>
              <a:rPr lang="en-US" dirty="0" smtClean="0"/>
            </a:b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i="1" dirty="0" smtClean="0"/>
              <a:t>Compact for OA Publishing Equity</a:t>
            </a:r>
            <a:r>
              <a:rPr lang="en-US" dirty="0" smtClean="0"/>
              <a:t/>
            </a:r>
            <a:br>
              <a:rPr lang="en-US" dirty="0" smtClean="0"/>
            </a:br>
            <a:r>
              <a:rPr lang="en-US" dirty="0" smtClean="0"/>
              <a:t>This is an agreement between participants</a:t>
            </a:r>
            <a:r>
              <a:rPr lang="en-US" baseline="0" dirty="0" smtClean="0"/>
              <a:t> to commit to creating funds to cover </a:t>
            </a:r>
            <a:r>
              <a:rPr lang="en-US" baseline="0" dirty="0" err="1" smtClean="0"/>
              <a:t>APCs</a:t>
            </a:r>
            <a:r>
              <a:rPr lang="en-US" baseline="0" dirty="0" smtClean="0"/>
              <a:t> </a:t>
            </a:r>
            <a:r>
              <a:rPr lang="en-US" dirty="0" smtClean="0"/>
              <a:t>on behalf of their faculty for</a:t>
            </a:r>
            <a:r>
              <a:rPr lang="en-US" baseline="0" dirty="0" smtClean="0"/>
              <a:t> fee-based OA journals.</a:t>
            </a:r>
            <a:r>
              <a:rPr lang="en-US" dirty="0" smtClean="0"/>
              <a:t> 7 institutions</a:t>
            </a:r>
            <a:r>
              <a:rPr lang="en-US" baseline="0" dirty="0" smtClean="0"/>
              <a:t> are signatories to the Compact (Harvard, MIT, Cornell, Columbia,</a:t>
            </a:r>
            <a:r>
              <a:rPr lang="en-US" sz="1200" kern="1200" dirty="0" smtClean="0">
                <a:solidFill>
                  <a:schemeClr val="tx1"/>
                </a:solidFill>
                <a:latin typeface="+mn-lt"/>
                <a:ea typeface="+mn-ea"/>
                <a:cs typeface="+mn-cs"/>
              </a:rPr>
              <a:t> University of California at Berkeley, Columbia University, and </a:t>
            </a:r>
            <a:r>
              <a:rPr lang="en-US" baseline="0" dirty="0" smtClean="0"/>
              <a:t> U of Ottawa  </a:t>
            </a:r>
            <a:r>
              <a:rPr lang="en-US" dirty="0" smtClean="0"/>
              <a:t>http://</a:t>
            </a:r>
            <a:r>
              <a:rPr lang="en-US" dirty="0" err="1" smtClean="0"/>
              <a:t>www.oacompact.org</a:t>
            </a:r>
            <a:r>
              <a:rPr lang="en-US" dirty="0" smtClean="0"/>
              <a:t>/</a:t>
            </a:r>
            <a:br>
              <a:rPr lang="en-US" dirty="0" smtClean="0"/>
            </a:br>
            <a:r>
              <a:rPr lang="en-US" sz="1200" dirty="0" smtClean="0"/>
              <a:t>COPE</a:t>
            </a:r>
            <a:r>
              <a:rPr lang="en-US" sz="1200" baseline="0" dirty="0" smtClean="0"/>
              <a:t> </a:t>
            </a:r>
            <a:r>
              <a:rPr lang="en-US" sz="1200" dirty="0" smtClean="0"/>
              <a:t>“…is a commitment that a university makes to the timely establishment of durable mechanisms for underwriting reasonable publication charges for open-access journals.”</a:t>
            </a:r>
            <a:endParaRPr lang="en-US" sz="1400" dirty="0" smtClean="0"/>
          </a:p>
          <a:p>
            <a:r>
              <a:rPr lang="en-US" dirty="0" smtClean="0"/>
              <a:t>These “durable mechanisms” really refer</a:t>
            </a:r>
            <a:r>
              <a:rPr lang="en-US" baseline="0" dirty="0" smtClean="0"/>
              <a:t> to STABLE sources of funding </a:t>
            </a:r>
          </a:p>
          <a:p>
            <a:r>
              <a:rPr lang="en-US" baseline="0" dirty="0" smtClean="0"/>
              <a:t>“</a:t>
            </a:r>
            <a:r>
              <a:rPr lang="en-US" sz="1200" dirty="0" smtClean="0"/>
              <a:t>“…is a commitment that a university makes to the timely establishment of durable mechanisms for underwriting reasonable publication charges for open-access journals.”</a:t>
            </a:r>
            <a:endParaRPr lang="en-US" baseline="0" dirty="0" smtClean="0"/>
          </a:p>
          <a:p>
            <a:r>
              <a:rPr lang="en-US" sz="1200" kern="1200" dirty="0" smtClean="0">
                <a:solidFill>
                  <a:schemeClr val="tx1"/>
                </a:solidFill>
                <a:latin typeface="+mn-lt"/>
                <a:ea typeface="+mn-ea"/>
                <a:cs typeface="+mn-cs"/>
              </a:rPr>
              <a:t>In December 2009 the University of Ottawa announced it was the first Canadian university to sign the Compact for Open Access Publishing Equity (COPE).”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r>
              <a:rPr lang="en-US" b="0" u="sng" dirty="0" smtClean="0"/>
              <a:t>SPARC published case studies of the OA journal funds at the University of Calgary and the University of California - Berkeley. </a:t>
            </a:r>
            <a:br>
              <a:rPr lang="en-US" b="0" u="sng" dirty="0" smtClean="0"/>
            </a:br>
            <a:r>
              <a:rPr lang="en-US" b="0" u="sng" dirty="0" smtClean="0">
                <a:hlinkClick r:id="rId4"/>
              </a:rPr>
              <a:t>http://www.arl.org/sparc/publications/articles/mp-berkeley-calgary.shtml</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42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**Submission process/form**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You’re already aware of one avenue to OA: publishing in OA journals. The second option is submitting your work to an OA repository or archive which in turn makes the item accessible to anyone in the world.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Preprint = manuscript before peer review</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Postprint</a:t>
            </a:r>
            <a:r>
              <a:rPr lang="en-US" baseline="0" dirty="0" smtClean="0"/>
              <a:t> = manuscript after peer review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tx1"/>
                </a:solidFill>
                <a:latin typeface="+mn-lt"/>
                <a:ea typeface="+mn-ea"/>
                <a:cs typeface="+mn-cs"/>
              </a:rPr>
              <a:t>What is a repository?</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“…digital collection of an organization’s intellectual output. Institutional repositories centralize, preserve, and make accessible the knowledge generated by academic institutions.” </a:t>
            </a:r>
            <a:r>
              <a:rPr lang="en-US" sz="900" u="sng" dirty="0" smtClean="0">
                <a:hlinkClick r:id="rId3"/>
              </a:rPr>
              <a:t>http://www.carl-abrc.ca/projects/institutional_repositories/about-e.html</a:t>
            </a:r>
            <a:r>
              <a:rPr lang="en-US" sz="900" u="sng" dirty="0" smtClean="0"/>
              <a:t/>
            </a:r>
            <a:br>
              <a:rPr lang="en-US" sz="900" u="sng" dirty="0" smtClean="0"/>
            </a:br>
            <a:endParaRPr lang="en-US" sz="900" u="sng"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definition is for one type of repository, and there are 2 kinds you should be aware of: </a:t>
            </a:r>
            <a:r>
              <a:rPr lang="en-US" dirty="0" smtClean="0"/>
              <a:t>institutional and disciplinary/subject-based</a:t>
            </a:r>
            <a:r>
              <a:rPr lang="en-US" baseline="0" dirty="0" smtClean="0"/>
              <a:t>. An OA repository </a:t>
            </a:r>
            <a:r>
              <a:rPr lang="en-US" dirty="0" smtClean="0"/>
              <a:t>can contain preprints, </a:t>
            </a:r>
            <a:r>
              <a:rPr lang="en-US" dirty="0" err="1" smtClean="0"/>
              <a:t>postprints</a:t>
            </a:r>
            <a:r>
              <a:rPr lang="en-US" dirty="0" smtClean="0"/>
              <a:t>, or both.</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80% of OA repositories are institution</a:t>
            </a:r>
            <a:r>
              <a:rPr lang="en-US" baseline="0" dirty="0" smtClean="0"/>
              <a:t> based, yet despite this number, most are still in early stage (</a:t>
            </a:r>
            <a:r>
              <a:rPr lang="en-US" baseline="0" dirty="0" err="1" smtClean="0"/>
              <a:t>Pinfield</a:t>
            </a:r>
            <a:r>
              <a:rPr lang="en-US" baseline="0" dirty="0" smtClean="0"/>
              <a:t> article </a:t>
            </a:r>
            <a:r>
              <a:rPr lang="en-US" baseline="0" dirty="0" err="1" smtClean="0"/>
              <a:t>p</a:t>
            </a:r>
            <a:r>
              <a:rPr lang="en-US" baseline="0" dirty="0" smtClean="0"/>
              <a:t> 172)</a:t>
            </a:r>
          </a:p>
          <a:p>
            <a:pPr lvl="0"/>
            <a:r>
              <a:rPr lang="en-US" sz="1200" kern="1200" dirty="0" smtClean="0">
                <a:solidFill>
                  <a:schemeClr val="tx1"/>
                </a:solidFill>
                <a:latin typeface="+mn-lt"/>
                <a:ea typeface="+mn-ea"/>
                <a:cs typeface="+mn-cs"/>
              </a:rPr>
              <a:t>Overseer</a:t>
            </a:r>
            <a:r>
              <a:rPr lang="en-US" sz="1200" kern="1200" baseline="0" dirty="0" smtClean="0">
                <a:solidFill>
                  <a:schemeClr val="tx1"/>
                </a:solidFill>
                <a:latin typeface="+mn-lt"/>
                <a:ea typeface="+mn-ea"/>
                <a:cs typeface="+mn-cs"/>
              </a:rPr>
              <a:t> is </a:t>
            </a:r>
            <a:r>
              <a:rPr lang="en-US" sz="1200" kern="1200" dirty="0" smtClean="0">
                <a:solidFill>
                  <a:schemeClr val="tx1"/>
                </a:solidFill>
                <a:latin typeface="+mn-lt"/>
                <a:ea typeface="+mn-ea"/>
                <a:cs typeface="+mn-cs"/>
              </a:rPr>
              <a:t>often the LIBRARY! Have skills and expertise needed to make repositories work</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CARL Repository Program: </a:t>
            </a:r>
            <a:r>
              <a:rPr lang="en-US" sz="1200" kern="1200" dirty="0" smtClean="0">
                <a:solidFill>
                  <a:schemeClr val="tx1"/>
                </a:solidFill>
                <a:latin typeface="+mn-lt"/>
                <a:ea typeface="+mn-ea"/>
                <a:cs typeface="+mn-cs"/>
              </a:rPr>
              <a:t>As of early Feb, CARL reports that 31 </a:t>
            </a:r>
            <a:r>
              <a:rPr lang="en-US" sz="1200" kern="1200" dirty="0" err="1" smtClean="0">
                <a:solidFill>
                  <a:schemeClr val="tx1"/>
                </a:solidFill>
                <a:latin typeface="+mn-lt"/>
                <a:ea typeface="+mn-ea"/>
                <a:cs typeface="+mn-cs"/>
              </a:rPr>
              <a:t>IRs</a:t>
            </a:r>
            <a:r>
              <a:rPr lang="en-US" sz="1200" kern="1200" dirty="0" smtClean="0">
                <a:solidFill>
                  <a:schemeClr val="tx1"/>
                </a:solidFill>
                <a:latin typeface="+mn-lt"/>
                <a:ea typeface="+mn-ea"/>
                <a:cs typeface="+mn-cs"/>
              </a:rPr>
              <a:t> exist. MUN and CISTI are under development.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CARL</a:t>
            </a:r>
            <a:r>
              <a:rPr lang="en-US" sz="1200" kern="1200" baseline="0" dirty="0" smtClean="0">
                <a:solidFill>
                  <a:schemeClr val="tx1"/>
                </a:solidFill>
                <a:latin typeface="+mn-lt"/>
                <a:ea typeface="+mn-ea"/>
                <a:cs typeface="+mn-cs"/>
              </a:rPr>
              <a:t> Open Archives Metadata Harvester: pilot project, lets you search across Canadian </a:t>
            </a:r>
            <a:r>
              <a:rPr lang="en-US" sz="1200" kern="1200" baseline="0" dirty="0" err="1" smtClean="0">
                <a:solidFill>
                  <a:schemeClr val="tx1"/>
                </a:solidFill>
                <a:latin typeface="+mn-lt"/>
                <a:ea typeface="+mn-ea"/>
                <a:cs typeface="+mn-cs"/>
              </a:rPr>
              <a:t>IRs</a:t>
            </a:r>
            <a:r>
              <a:rPr lang="en-US" sz="1200" kern="1200" baseline="0" dirty="0" smtClean="0">
                <a:solidFill>
                  <a:schemeClr val="tx1"/>
                </a:solidFill>
                <a:latin typeface="+mn-lt"/>
                <a:ea typeface="+mn-ea"/>
                <a:cs typeface="+mn-cs"/>
              </a:rPr>
              <a:t> in the CARL IR Program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E85A7B2-E20E-8644-BB99-6CB506B37158}" type="slidenum">
              <a:rPr lang="en-US" smtClean="0"/>
              <a:pPr/>
              <a:t>43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Begun as a preprint archive for the physics community, it’s now an </a:t>
            </a:r>
            <a:r>
              <a:rPr lang="en-US" sz="1200" kern="1200" dirty="0" err="1" smtClean="0">
                <a:solidFill>
                  <a:schemeClr val="tx1"/>
                </a:solidFill>
                <a:latin typeface="+mn-lt"/>
                <a:ea typeface="+mn-ea"/>
                <a:cs typeface="+mn-cs"/>
              </a:rPr>
              <a:t>e</a:t>
            </a:r>
            <a:r>
              <a:rPr lang="en-US" sz="1200" kern="1200" dirty="0" smtClean="0">
                <a:solidFill>
                  <a:schemeClr val="tx1"/>
                </a:solidFill>
                <a:latin typeface="+mn-lt"/>
                <a:ea typeface="+mn-ea"/>
                <a:cs typeface="+mn-cs"/>
              </a:rPr>
              <a:t>‐print service in the fields of physics, mathematics, nonlinear science, computer science, quantitative biology and statistics;</a:t>
            </a:r>
            <a:r>
              <a:rPr lang="en-US" sz="1200" kern="1200" baseline="0" dirty="0" smtClean="0">
                <a:solidFill>
                  <a:schemeClr val="tx1"/>
                </a:solidFill>
                <a:latin typeface="+mn-lt"/>
                <a:ea typeface="+mn-ea"/>
                <a:cs typeface="+mn-cs"/>
              </a:rPr>
              <a:t> is </a:t>
            </a:r>
            <a:r>
              <a:rPr lang="en-US" sz="1200" kern="1200" dirty="0" smtClean="0">
                <a:solidFill>
                  <a:schemeClr val="tx1"/>
                </a:solidFill>
                <a:latin typeface="+mn-lt"/>
                <a:ea typeface="+mn-ea"/>
                <a:cs typeface="+mn-cs"/>
              </a:rPr>
              <a:t>housed at Cornell University.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47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This is a fairly</a:t>
            </a:r>
            <a:r>
              <a:rPr lang="en-US" baseline="0" dirty="0" smtClean="0"/>
              <a:t> new repository.</a:t>
            </a:r>
          </a:p>
          <a:p>
            <a:pPr lvl="0"/>
            <a:endParaRPr lang="en-US" baseline="0" dirty="0" smtClean="0"/>
          </a:p>
          <a:p>
            <a:pPr lvl="0"/>
            <a:r>
              <a:rPr lang="en-US" dirty="0" smtClean="0"/>
              <a:t>Two other examples are:</a:t>
            </a:r>
          </a:p>
          <a:p>
            <a:pPr lvl="0"/>
            <a:r>
              <a:rPr lang="en-US" dirty="0" smtClean="0"/>
              <a:t> </a:t>
            </a:r>
            <a:r>
              <a:rPr lang="en-US" sz="1200" kern="1200" dirty="0" err="1" smtClean="0">
                <a:solidFill>
                  <a:schemeClr val="tx1"/>
                </a:solidFill>
                <a:latin typeface="+mn-lt"/>
                <a:ea typeface="+mn-ea"/>
                <a:cs typeface="+mn-cs"/>
              </a:rPr>
              <a:t>EconPapers</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focus is mostly working papers &amp; articles; Orebro University</a:t>
            </a:r>
            <a:endParaRPr lang="en-US" sz="1200" kern="1200" dirty="0" smtClean="0">
              <a:solidFill>
                <a:schemeClr val="tx1"/>
              </a:solidFill>
              <a:latin typeface="+mn-lt"/>
              <a:ea typeface="+mn-ea"/>
              <a:cs typeface="+mn-cs"/>
            </a:endParaRPr>
          </a:p>
          <a:p>
            <a:pPr lvl="0"/>
            <a:r>
              <a:rPr lang="en-US" sz="1200" kern="1200" dirty="0" err="1" smtClean="0">
                <a:solidFill>
                  <a:schemeClr val="tx1"/>
                </a:solidFill>
                <a:latin typeface="+mn-lt"/>
                <a:ea typeface="+mn-ea"/>
                <a:cs typeface="+mn-cs"/>
              </a:rPr>
              <a:t>CogPrints</a:t>
            </a:r>
            <a:r>
              <a:rPr lang="en-US" sz="1200" kern="1200" dirty="0" smtClean="0">
                <a:solidFill>
                  <a:schemeClr val="tx1"/>
                </a:solidFill>
                <a:latin typeface="+mn-lt"/>
                <a:ea typeface="+mn-ea"/>
                <a:cs typeface="+mn-cs"/>
              </a:rPr>
              <a:t>: cognitive sciences </a:t>
            </a:r>
            <a:r>
              <a:rPr lang="en-US" sz="1200" kern="1200" dirty="0" err="1" smtClean="0">
                <a:solidFill>
                  <a:schemeClr val="tx1"/>
                </a:solidFill>
                <a:latin typeface="+mn-lt"/>
                <a:ea typeface="+mn-ea"/>
                <a:cs typeface="+mn-cs"/>
              </a:rPr>
              <a:t>eprint</a:t>
            </a:r>
            <a:r>
              <a:rPr lang="en-US" sz="1200" kern="1200" dirty="0" smtClean="0">
                <a:solidFill>
                  <a:schemeClr val="tx1"/>
                </a:solidFill>
                <a:latin typeface="+mn-lt"/>
                <a:ea typeface="+mn-ea"/>
                <a:cs typeface="+mn-cs"/>
              </a:rPr>
              <a:t> archive,</a:t>
            </a:r>
            <a:r>
              <a:rPr lang="en-US" sz="1200" kern="1200" baseline="0" dirty="0" smtClean="0">
                <a:solidFill>
                  <a:schemeClr val="tx1"/>
                </a:solidFill>
                <a:latin typeface="+mn-lt"/>
                <a:ea typeface="+mn-ea"/>
                <a:cs typeface="+mn-cs"/>
              </a:rPr>
              <a:t> University of South Hampton?</a:t>
            </a:r>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48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OpenDOAR</a:t>
            </a:r>
            <a:r>
              <a:rPr lang="en-US" baseline="0" dirty="0" smtClean="0"/>
              <a:t> is the Open Directory of Open Access Repositories.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is an authoritative, comprehensive directory of academic open access</a:t>
            </a:r>
            <a:r>
              <a:rPr lang="en-US" baseline="0" dirty="0" smtClean="0"/>
              <a:t> repositories. Also lets you search content of the repositories via a beta version of Google’s custom search engine. </a:t>
            </a:r>
            <a:r>
              <a:rPr lang="en-US" dirty="0" smtClean="0"/>
              <a:t>Developed and maintained by the University of Nottingham. Indexes about 1500 repositories from around the world; 52 are Canadian. You can search by repository type and of course is</a:t>
            </a:r>
            <a:r>
              <a:rPr lang="en-US" baseline="0" dirty="0" smtClean="0"/>
              <a:t> a great tool if you want to see what </a:t>
            </a:r>
            <a:r>
              <a:rPr lang="en-US" baseline="0" dirty="0" err="1" smtClean="0"/>
              <a:t>IRs</a:t>
            </a:r>
            <a:r>
              <a:rPr lang="en-US" baseline="0" dirty="0" smtClean="0"/>
              <a:t> are available to you as an author. </a:t>
            </a:r>
            <a:endParaRPr lang="en-US" dirty="0" smtClean="0"/>
          </a:p>
          <a:p>
            <a:endParaRPr lang="en-US" dirty="0" smtClean="0"/>
          </a:p>
          <a:p>
            <a:r>
              <a:rPr lang="en-US" u="sng" dirty="0" smtClean="0"/>
              <a:t>ROAR: Registry of Open Access Repositories</a:t>
            </a:r>
            <a:endParaRPr lang="en-US" u="sng"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49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are the publisher’s copyright and archiving policies?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Even though OA repositories exist, you hav</a:t>
            </a:r>
            <a:r>
              <a:rPr lang="en-US" baseline="0" dirty="0" smtClean="0"/>
              <a:t>e have to obtain permission to do so if you’ve published in a traditional journal. Your archiving MUST be legal. I.E. you can’t just do this on a whim. That being said, </a:t>
            </a:r>
            <a:r>
              <a:rPr lang="en-US" dirty="0" smtClean="0"/>
              <a:t>“most journals (</a:t>
            </a:r>
            <a:r>
              <a:rPr lang="en-US" dirty="0" smtClean="0">
                <a:hlinkClick r:id="rId3"/>
              </a:rPr>
              <a:t>now about 70%</a:t>
            </a:r>
            <a:r>
              <a:rPr lang="en-US" dirty="0" smtClean="0"/>
              <a:t>) already allow </a:t>
            </a:r>
            <a:r>
              <a:rPr lang="en-US" dirty="0" err="1" smtClean="0"/>
              <a:t>postprint</a:t>
            </a:r>
            <a:r>
              <a:rPr lang="en-US" dirty="0" smtClean="0"/>
              <a:t> archiving.” http://</a:t>
            </a:r>
            <a:r>
              <a:rPr lang="en-US" dirty="0" err="1" smtClean="0"/>
              <a:t>www.earlham.edu/~peters/fos/overview.htm</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Keep</a:t>
            </a:r>
            <a:r>
              <a:rPr lang="en-US" baseline="0" dirty="0" smtClean="0"/>
              <a:t> in mind that </a:t>
            </a:r>
            <a:r>
              <a:rPr lang="en-US" dirty="0" smtClean="0"/>
              <a:t>“Authors need no permission for preprint archiving. When they have finished writing the preprint, they still hold copyright. If a journal refuses to consider articles that have circulated as preprints, that is an optional journal-submission policy, not a requirement of copyright law. (Some journals do hold this policy, called the </a:t>
            </a:r>
            <a:r>
              <a:rPr lang="en-US" dirty="0" err="1" smtClean="0"/>
              <a:t>Ingelfinger</a:t>
            </a:r>
            <a:r>
              <a:rPr lang="en-US" dirty="0" smtClean="0"/>
              <a:t> Rule, though it seems to be in decline, especially in fields outside medicine.)” </a:t>
            </a:r>
          </a:p>
          <a:p>
            <a:endParaRPr lang="en-US" dirty="0" smtClean="0"/>
          </a:p>
          <a:p>
            <a:r>
              <a:rPr lang="en-US" dirty="0" smtClean="0"/>
              <a:t>The key is</a:t>
            </a:r>
            <a:r>
              <a:rPr lang="en-US" baseline="0" dirty="0" smtClean="0"/>
              <a:t> to know our rights as a </a:t>
            </a:r>
            <a:r>
              <a:rPr lang="en-US" dirty="0" smtClean="0"/>
              <a:t>researcher and </a:t>
            </a:r>
            <a:r>
              <a:rPr lang="en-US" baseline="0" dirty="0" err="1" smtClean="0"/>
              <a:t>SHERPARoMEO</a:t>
            </a:r>
            <a:r>
              <a:rPr lang="en-US" baseline="0" dirty="0" smtClean="0"/>
              <a:t> is the ideal source for this kind of information. It is a searchable database </a:t>
            </a:r>
            <a:r>
              <a:rPr lang="en-US" dirty="0" smtClean="0"/>
              <a:t>of publisher's copyright &amp; archiving policies.</a:t>
            </a:r>
            <a:r>
              <a:rPr lang="en-US" baseline="0" dirty="0" smtClean="0"/>
              <a:t> </a:t>
            </a:r>
            <a:r>
              <a:rPr lang="en-US" sz="1200" kern="1200" dirty="0" smtClean="0">
                <a:solidFill>
                  <a:schemeClr val="tx1"/>
                </a:solidFill>
                <a:latin typeface="+mn-lt"/>
                <a:ea typeface="+mn-ea"/>
                <a:cs typeface="+mn-cs"/>
              </a:rPr>
              <a:t>Each entry provides a summary of the publisher's policy, including what version of an article can be deposited, where it can be deposited, and any conditions that are attached to that deposit. </a:t>
            </a:r>
            <a:r>
              <a:rPr lang="en-US" sz="1200" u="sng" kern="1200" dirty="0" smtClean="0">
                <a:solidFill>
                  <a:schemeClr val="tx1"/>
                </a:solidFill>
                <a:latin typeface="+mn-lt"/>
                <a:ea typeface="+mn-ea"/>
                <a:cs typeface="+mn-cs"/>
                <a:hlinkClick r:id="rId4"/>
              </a:rPr>
              <a:t>http://www.sherpa.ac.uk/romeo/romeofaq.html</a:t>
            </a:r>
            <a:endParaRPr lang="en-US" sz="1200" kern="1200" dirty="0" smtClean="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ROMEO covers peer-reviewed journals and serials, provided by feeds from the British Library service </a:t>
            </a:r>
            <a:r>
              <a:rPr lang="en-US" sz="1200" u="sng" kern="1200" dirty="0" err="1" smtClean="0">
                <a:solidFill>
                  <a:schemeClr val="tx1"/>
                </a:solidFill>
                <a:latin typeface="+mn-lt"/>
                <a:ea typeface="+mn-ea"/>
                <a:cs typeface="+mn-cs"/>
              </a:rPr>
              <a:t>Zetoc</a:t>
            </a:r>
            <a:r>
              <a:rPr lang="en-US" sz="1200" kern="1200" dirty="0" smtClean="0">
                <a:solidFill>
                  <a:schemeClr val="tx1"/>
                </a:solidFill>
                <a:latin typeface="+mn-lt"/>
                <a:ea typeface="+mn-ea"/>
                <a:cs typeface="+mn-cs"/>
              </a:rPr>
              <a:t>, </a:t>
            </a:r>
            <a:r>
              <a:rPr lang="en-US" sz="1200" u="sng" kern="1200" dirty="0" err="1" smtClean="0">
                <a:solidFill>
                  <a:schemeClr val="tx1"/>
                </a:solidFill>
                <a:latin typeface="+mn-lt"/>
                <a:ea typeface="+mn-ea"/>
                <a:cs typeface="+mn-cs"/>
              </a:rPr>
              <a:t>Entrez</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rPr>
              <a:t>DOAJ</a:t>
            </a:r>
            <a:r>
              <a:rPr lang="en-US" sz="1200" kern="120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Participation: “…the inability to convince 100 per cent of authors to self-archive 100 percent of their articles” (Jacobs 31)</a:t>
            </a:r>
          </a:p>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50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One</a:t>
            </a:r>
            <a:r>
              <a:rPr lang="en-US" sz="1200" kern="1200" baseline="0" dirty="0" smtClean="0">
                <a:solidFill>
                  <a:schemeClr val="tx1"/>
                </a:solidFill>
                <a:latin typeface="+mn-lt"/>
                <a:ea typeface="+mn-ea"/>
                <a:cs typeface="+mn-cs"/>
              </a:rPr>
              <a:t> reason to self-archive your work in an OA repository is due to many recently implemented funding agency policies over the last few years. Policies obviously vary by funding agency.</a:t>
            </a:r>
            <a:br>
              <a:rPr lang="en-US" sz="1200" kern="1200" baseline="0" dirty="0" smtClean="0">
                <a:solidFill>
                  <a:schemeClr val="tx1"/>
                </a:solidFill>
                <a:latin typeface="+mn-lt"/>
                <a:ea typeface="+mn-ea"/>
                <a:cs typeface="+mn-cs"/>
              </a:rPr>
            </a:b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Scholarly Publishing</a:t>
            </a:r>
            <a:r>
              <a:rPr lang="en-US" sz="1200" i="1" baseline="0" dirty="0" smtClean="0"/>
              <a:t> Roundtable </a:t>
            </a:r>
            <a:r>
              <a:rPr lang="en-US" sz="1200" baseline="0" dirty="0" smtClean="0"/>
              <a:t/>
            </a:r>
            <a:br>
              <a:rPr lang="en-US" sz="1200" baseline="0" dirty="0" smtClean="0"/>
            </a:br>
            <a:r>
              <a:rPr lang="en-US" sz="1200" baseline="0" dirty="0" smtClean="0"/>
              <a:t>The report of the Scholarly Publishing Roundtable was recently released which explores </a:t>
            </a:r>
            <a:r>
              <a:rPr lang="en-US" sz="1200" b="0" kern="1200" dirty="0" smtClean="0">
                <a:solidFill>
                  <a:schemeClr val="tx1"/>
                </a:solidFill>
                <a:latin typeface="+mn-lt"/>
                <a:ea typeface="+mn-ea"/>
                <a:cs typeface="+mn-cs"/>
              </a:rPr>
              <a:t>access to federally funded research literature. The report itself is an interesting</a:t>
            </a:r>
            <a:r>
              <a:rPr lang="en-US" sz="1200" b="0" kern="1200" baseline="0" dirty="0" smtClean="0">
                <a:solidFill>
                  <a:schemeClr val="tx1"/>
                </a:solidFill>
                <a:latin typeface="+mn-lt"/>
                <a:ea typeface="+mn-ea"/>
                <a:cs typeface="+mn-cs"/>
              </a:rPr>
              <a:t> read and is a </a:t>
            </a:r>
            <a:r>
              <a:rPr lang="en-US" sz="1200" baseline="0" dirty="0" smtClean="0"/>
              <a:t>series of recommendations from the US House of Representatives Committee on Science and Technology.  </a:t>
            </a:r>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Roundtable’s core recommendation is that each federal research funding agency should expeditiously but carefully develop and implement an explicit public access policy that brings about free public access to the results of the research that it funds as soon as possible after those results have been published in a peer‐reviewed journal.</a:t>
            </a:r>
            <a:br>
              <a:rPr lang="en-US" sz="1200" b="0" kern="1200" dirty="0" smtClean="0">
                <a:solidFill>
                  <a:schemeClr val="tx1"/>
                </a:solidFill>
                <a:latin typeface="+mn-lt"/>
                <a:ea typeface="+mn-ea"/>
                <a:cs typeface="+mn-cs"/>
              </a:rPr>
            </a:br>
            <a:r>
              <a:rPr lang="en-US" sz="1200" b="0" kern="1200" dirty="0" smtClean="0">
                <a:solidFill>
                  <a:schemeClr val="tx1"/>
                </a:solidFill>
                <a:latin typeface="+mn-lt"/>
                <a:ea typeface="+mn-ea"/>
                <a:cs typeface="+mn-cs"/>
              </a:rPr>
              <a:t>Core part of this is to: </a:t>
            </a:r>
            <a:r>
              <a:rPr lang="en-US" sz="1200" b="0" kern="1200" baseline="0" dirty="0" smtClean="0">
                <a:solidFill>
                  <a:schemeClr val="tx1"/>
                </a:solidFill>
                <a:latin typeface="+mn-lt"/>
                <a:ea typeface="+mn-ea"/>
                <a:cs typeface="+mn-cs"/>
              </a:rPr>
              <a:t>cr</a:t>
            </a:r>
            <a:r>
              <a:rPr lang="en-US" sz="1200" b="0" kern="1200" dirty="0" smtClean="0">
                <a:solidFill>
                  <a:schemeClr val="tx1"/>
                </a:solidFill>
                <a:latin typeface="+mn-lt"/>
                <a:ea typeface="+mn-ea"/>
                <a:cs typeface="+mn-cs"/>
              </a:rPr>
              <a:t>eate OA policies/determine embargo periods</a:t>
            </a:r>
            <a:r>
              <a:rPr lang="en-US" sz="1200" b="0" kern="1200" baseline="0" dirty="0" smtClean="0">
                <a:solidFill>
                  <a:schemeClr val="tx1"/>
                </a:solidFill>
                <a:latin typeface="+mn-lt"/>
                <a:ea typeface="+mn-ea"/>
                <a:cs typeface="+mn-cs"/>
              </a:rPr>
              <a:t> between publication and access.</a:t>
            </a:r>
            <a:endParaRPr lang="en-US" sz="1200" b="0" dirty="0" smtClean="0"/>
          </a:p>
          <a:p>
            <a:r>
              <a:rPr lang="en-US" sz="1200" dirty="0" smtClean="0"/>
              <a:t>*http://</a:t>
            </a:r>
            <a:r>
              <a:rPr lang="en-US" sz="1200" dirty="0" err="1" smtClean="0"/>
              <a:t>science.house.gov/press/PRArticle.aspx?NewsID</a:t>
            </a:r>
            <a:r>
              <a:rPr lang="en-US" sz="1200" dirty="0" smtClean="0"/>
              <a:t>=2710</a:t>
            </a:r>
            <a:endParaRPr lang="en-US" sz="1200"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51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Wondering what</a:t>
            </a:r>
            <a:r>
              <a:rPr lang="en-US" baseline="0" dirty="0" smtClean="0"/>
              <a:t> the open access policy is for particular research funder? Consult this database of r</a:t>
            </a:r>
            <a:r>
              <a:rPr lang="en-US" dirty="0" smtClean="0"/>
              <a:t>esearch funders archiving mandates and guidelines.</a:t>
            </a:r>
            <a:r>
              <a:rPr lang="en-US" baseline="0" dirty="0" smtClean="0"/>
              <a:t> Due to the recent recommendations of the Scholarly Publishing Roundtable, this is very likely going to experience an increase in content!</a:t>
            </a:r>
            <a:endParaRPr lang="en-US" dirty="0" smtClean="0"/>
          </a:p>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52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 give some or all rights, exclusive or non-exclusive.</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r>
              <a:rPr lang="en-US" sz="1200" kern="1200" dirty="0" smtClean="0">
                <a:solidFill>
                  <a:schemeClr val="tx1"/>
                </a:solidFill>
                <a:latin typeface="+mn-lt"/>
                <a:ea typeface="+mn-ea"/>
                <a:cs typeface="+mn-cs"/>
              </a:rPr>
              <a:t>A license to any or all of these rights can be supplemented by specific license limitations, such as the duration, geographical scope, revocability, and right to sublicense, or any other restrictions that the licensor wishes to specify.</a:t>
            </a:r>
          </a:p>
          <a:p>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a:r>
              <a:rPr lang="en-US" sz="1200" kern="1200" dirty="0" smtClean="0">
                <a:solidFill>
                  <a:schemeClr val="tx1"/>
                </a:solidFill>
                <a:latin typeface="+mn-lt"/>
                <a:ea typeface="+mn-ea"/>
                <a:cs typeface="+mn-cs"/>
              </a:rPr>
              <a:t>****What</a:t>
            </a:r>
            <a:r>
              <a:rPr lang="en-US" sz="1200" kern="1200" baseline="0" dirty="0" smtClean="0">
                <a:solidFill>
                  <a:schemeClr val="tx1"/>
                </a:solidFill>
                <a:latin typeface="+mn-lt"/>
                <a:ea typeface="+mn-ea"/>
                <a:cs typeface="+mn-cs"/>
              </a:rPr>
              <a:t> support do people usually want? How does getting an ISSN work******</a:t>
            </a:r>
          </a:p>
          <a:p>
            <a:pPr lvl="1"/>
            <a:r>
              <a:rPr lang="en-US" sz="1200" kern="1200" dirty="0" smtClean="0">
                <a:solidFill>
                  <a:schemeClr val="tx1"/>
                </a:solidFill>
                <a:latin typeface="+mn-lt"/>
                <a:ea typeface="+mn-ea"/>
                <a:cs typeface="+mn-cs"/>
              </a:rPr>
              <a:t>Memorial University Libraries are now hosting a free publication service for</a:t>
            </a:r>
            <a:r>
              <a:rPr lang="en-US" sz="1200" kern="1200" baseline="0" dirty="0" smtClean="0">
                <a:solidFill>
                  <a:schemeClr val="tx1"/>
                </a:solidFill>
                <a:latin typeface="+mn-lt"/>
                <a:ea typeface="+mn-ea"/>
                <a:cs typeface="+mn-cs"/>
              </a:rPr>
              <a:t> OA journals. </a:t>
            </a:r>
            <a:r>
              <a:rPr lang="en-US" dirty="0" smtClean="0"/>
              <a:t>Open Journal systems (OJS)</a:t>
            </a:r>
            <a:br>
              <a:rPr lang="en-US" dirty="0" smtClean="0"/>
            </a:br>
            <a:r>
              <a:rPr lang="en-US" dirty="0" smtClean="0"/>
              <a:t>Launching a new online journal?</a:t>
            </a:r>
          </a:p>
          <a:p>
            <a:pPr lvl="1"/>
            <a:r>
              <a:rPr lang="en-US" dirty="0" smtClean="0"/>
              <a:t>Want to move an existing journal to OA?</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baseline="0" dirty="0" smtClean="0"/>
              <a:t>Currently have 2 active journals and 1 is in progress</a:t>
            </a:r>
          </a:p>
          <a:p>
            <a:r>
              <a:rPr lang="en-US" dirty="0" smtClean="0"/>
              <a:t>Two</a:t>
            </a:r>
            <a:r>
              <a:rPr lang="en-US" baseline="0" dirty="0" smtClean="0"/>
              <a:t> examples of journals we’re already hosting are: </a:t>
            </a:r>
            <a:r>
              <a:rPr lang="en-US" dirty="0" smtClean="0"/>
              <a:t>Mapping Politics (annual peer-reviewed journal produced by students in the Department of POSC) and </a:t>
            </a:r>
            <a:r>
              <a:rPr lang="en-US" dirty="0" err="1" smtClean="0"/>
              <a:t>Analecta</a:t>
            </a:r>
            <a:r>
              <a:rPr lang="en-US" baseline="0" dirty="0" smtClean="0"/>
              <a:t> Hermeneutic (</a:t>
            </a:r>
            <a:r>
              <a:rPr lang="en-US" dirty="0" smtClean="0"/>
              <a:t>annual refereed journal of</a:t>
            </a:r>
            <a:r>
              <a:rPr lang="en-US" baseline="0" dirty="0" smtClean="0"/>
              <a:t> the Int’l Institute of Hermeneutics. Editor is a MUN faculty member.)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Journal content will be added to our </a:t>
            </a:r>
            <a:r>
              <a:rPr lang="en-US" dirty="0" smtClean="0">
                <a:hlinkClick r:id="rId3"/>
              </a:rPr>
              <a:t>digital archive</a:t>
            </a:r>
            <a:r>
              <a:rPr lang="en-US" dirty="0" smtClean="0"/>
              <a:t> to ensure accessibility over time.</a:t>
            </a: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Provides support for: creating/hosting online journals, mechanisms for </a:t>
            </a:r>
            <a:r>
              <a:rPr lang="en-US" dirty="0" smtClean="0"/>
              <a:t>article submission, peer-review workflow, journal layout, reader access, and long term archiving. We’ll also provide OJS training and technical support.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 need to worry about access or maintenance issues (Ho article good quotes </a:t>
            </a:r>
            <a:r>
              <a:rPr lang="en-US" baseline="0" dirty="0" err="1" smtClean="0"/>
              <a:t>p</a:t>
            </a:r>
            <a:r>
              <a:rPr lang="en-US" baseline="0" dirty="0" smtClean="0"/>
              <a:t> 84). “</a:t>
            </a:r>
            <a:r>
              <a:rPr lang="en-US" sz="1200" kern="1200" dirty="0" smtClean="0">
                <a:solidFill>
                  <a:schemeClr val="tx1"/>
                </a:solidFill>
                <a:latin typeface="+mn-lt"/>
                <a:ea typeface="+mn-ea"/>
                <a:cs typeface="+mn-cs"/>
              </a:rPr>
              <a:t>Library publishing services can cover a variety of campus-based scholarly publications, such as peer-reviewed journals, faculty monographs, and technical reports. These services illuminate the library’s changing role in the scholarly communication process6 and reinforce the library’s status as a crucial partner in supporting learning and advancing scholarship.”</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“Case 3: Student research </a:t>
            </a:r>
            <a:r>
              <a:rPr lang="en-US" sz="1200" kern="1200" dirty="0" err="1" smtClean="0">
                <a:solidFill>
                  <a:schemeClr val="tx1"/>
                </a:solidFill>
                <a:latin typeface="+mn-lt"/>
                <a:ea typeface="+mn-ea"/>
                <a:cs typeface="+mn-cs"/>
              </a:rPr>
              <a:t>reportsProfessor</a:t>
            </a:r>
            <a:r>
              <a:rPr lang="en-US" sz="1200" kern="1200" dirty="0" smtClean="0">
                <a:solidFill>
                  <a:schemeClr val="tx1"/>
                </a:solidFill>
                <a:latin typeface="+mn-lt"/>
                <a:ea typeface="+mn-ea"/>
                <a:cs typeface="+mn-cs"/>
              </a:rPr>
              <a:t> Schulz teaches journalism at the graduate level. Her students have to conduct independent studies and write reports based on their investigations. She wants to make the students’ reports widely available in order to highlight the value of student jour- </a:t>
            </a:r>
            <a:r>
              <a:rPr lang="en-US" sz="1200" kern="1200" dirty="0" err="1" smtClean="0">
                <a:solidFill>
                  <a:schemeClr val="tx1"/>
                </a:solidFill>
                <a:latin typeface="+mn-lt"/>
                <a:ea typeface="+mn-ea"/>
                <a:cs typeface="+mn-cs"/>
              </a:rPr>
              <a:t>nalism</a:t>
            </a:r>
            <a:r>
              <a:rPr lang="en-US" sz="1200" kern="1200" dirty="0" smtClean="0">
                <a:solidFill>
                  <a:schemeClr val="tx1"/>
                </a:solidFill>
                <a:latin typeface="+mn-lt"/>
                <a:ea typeface="+mn-ea"/>
                <a:cs typeface="+mn-cs"/>
              </a:rPr>
              <a:t>, so she asks the librarian for </a:t>
            </a:r>
            <a:r>
              <a:rPr lang="en-US" sz="1200" kern="1200" dirty="0" err="1" smtClean="0">
                <a:solidFill>
                  <a:schemeClr val="tx1"/>
                </a:solidFill>
                <a:latin typeface="+mn-lt"/>
                <a:ea typeface="+mn-ea"/>
                <a:cs typeface="+mn-cs"/>
              </a:rPr>
              <a:t>ideas.OpportunityThis</a:t>
            </a:r>
            <a:r>
              <a:rPr lang="en-US" sz="1200" kern="1200" dirty="0" smtClean="0">
                <a:solidFill>
                  <a:schemeClr val="tx1"/>
                </a:solidFill>
                <a:latin typeface="+mn-lt"/>
                <a:ea typeface="+mn-ea"/>
                <a:cs typeface="+mn-cs"/>
              </a:rPr>
              <a:t> is a great opportunity to call attention to open access digital repository services, both institutional and disciplinary.7 Local or shared repositories provide </a:t>
            </a:r>
            <a:r>
              <a:rPr lang="en-US" sz="1200" kern="1200" dirty="0" err="1" smtClean="0">
                <a:solidFill>
                  <a:schemeClr val="tx1"/>
                </a:solidFill>
                <a:latin typeface="+mn-lt"/>
                <a:ea typeface="+mn-ea"/>
                <a:cs typeface="+mn-cs"/>
              </a:rPr>
              <a:t>dissemina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tion</a:t>
            </a:r>
            <a:r>
              <a:rPr lang="en-US" sz="1200" kern="1200" dirty="0" smtClean="0">
                <a:solidFill>
                  <a:schemeClr val="tx1"/>
                </a:solidFill>
                <a:latin typeface="+mn-lt"/>
                <a:ea typeface="+mn-ea"/>
                <a:cs typeface="+mn-cs"/>
              </a:rPr>
              <a:t> and preservation services that enhance the visibility and accessibility of the </a:t>
            </a:r>
            <a:r>
              <a:rPr lang="en-US" sz="1200" kern="1200" dirty="0" err="1" smtClean="0">
                <a:solidFill>
                  <a:schemeClr val="tx1"/>
                </a:solidFill>
                <a:latin typeface="+mn-lt"/>
                <a:ea typeface="+mn-ea"/>
                <a:cs typeface="+mn-cs"/>
              </a:rPr>
              <a:t>institu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tion’s</a:t>
            </a:r>
            <a:r>
              <a:rPr lang="en-US" sz="1200" kern="1200" dirty="0" smtClean="0">
                <a:solidFill>
                  <a:schemeClr val="tx1"/>
                </a:solidFill>
                <a:latin typeface="+mn-lt"/>
                <a:ea typeface="+mn-ea"/>
                <a:cs typeface="+mn-cs"/>
              </a:rPr>
              <a:t> intellectual output. “ (Ho 84)</a:t>
            </a:r>
            <a:endParaRPr lang="en-US" baseline="0" dirty="0" smtClean="0"/>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Open Journal Systems: open source journal management and publishing software </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are actually partners in </a:t>
            </a:r>
            <a:r>
              <a:rPr lang="en-US" dirty="0" smtClean="0"/>
              <a:t>the </a:t>
            </a:r>
            <a:r>
              <a:rPr lang="en-US" dirty="0" smtClean="0">
                <a:hlinkClick r:id="rId4"/>
              </a:rPr>
              <a:t>Synergies</a:t>
            </a:r>
            <a:r>
              <a:rPr lang="en-US" dirty="0" smtClean="0"/>
              <a:t> project, a nationally funded effort to create a distributed publishing platform for electronic journals. We recently received grant money from Atlantic Synergies to fund the implementation of an Open</a:t>
            </a:r>
            <a:r>
              <a:rPr lang="en-US" baseline="0" dirty="0" smtClean="0"/>
              <a:t> Journal System here at MUN</a:t>
            </a:r>
            <a:endParaRPr lang="en-US" sz="1200" kern="1200" baseline="0" dirty="0" smtClean="0">
              <a:solidFill>
                <a:schemeClr val="tx1"/>
              </a:solidFill>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dirty="0" smtClean="0"/>
              <a:t>Interested in being involved? Lisa</a:t>
            </a:r>
            <a:r>
              <a:rPr lang="en-US" baseline="0" dirty="0" smtClean="0"/>
              <a:t> is contact for any inquiries</a:t>
            </a:r>
          </a:p>
          <a:p>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***Going with DAI,</a:t>
            </a:r>
            <a:r>
              <a:rPr lang="en-US" baseline="0" dirty="0" smtClean="0"/>
              <a:t> or other software? Who is working on it?***</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MUN IR will include all metadata from MUN hosted journals</a:t>
            </a:r>
            <a:br>
              <a:rPr lang="en-US" dirty="0" smtClean="0"/>
            </a:br>
            <a:r>
              <a:rPr lang="en-US" dirty="0" smtClean="0"/>
              <a:t>Available in next yr</a:t>
            </a:r>
          </a:p>
          <a:p>
            <a:endParaRPr lang="en-US" dirty="0" smtClean="0"/>
          </a:p>
          <a:p>
            <a:r>
              <a:rPr lang="en-US" dirty="0" smtClean="0"/>
              <a:t>HRR</a:t>
            </a:r>
            <a:r>
              <a:rPr lang="en-US" baseline="0" dirty="0" smtClean="0"/>
              <a:t> is a recently launched </a:t>
            </a:r>
            <a:r>
              <a:rPr lang="en-US" dirty="0" smtClean="0"/>
              <a:t>initiative </a:t>
            </a:r>
            <a:r>
              <a:rPr lang="en-US" dirty="0" err="1" smtClean="0"/>
              <a:t>b/t</a:t>
            </a:r>
            <a:r>
              <a:rPr lang="en-US" dirty="0" smtClean="0"/>
              <a:t> HSL and Faculty Medicine.</a:t>
            </a:r>
            <a:r>
              <a:rPr lang="en-US" baseline="0" dirty="0" smtClean="0"/>
              <a:t> This repository showcases/preserves published (only this in Phase 1) and unpublished work </a:t>
            </a:r>
            <a:r>
              <a:rPr lang="en-US" sz="1200" kern="1200" dirty="0" smtClean="0">
                <a:solidFill>
                  <a:schemeClr val="tx1"/>
                </a:solidFill>
                <a:latin typeface="+mn-lt"/>
                <a:ea typeface="+mn-ea"/>
                <a:cs typeface="+mn-cs"/>
              </a:rPr>
              <a:t>Memorial University's health sciences researchers. It</a:t>
            </a:r>
            <a:r>
              <a:rPr lang="en-US" sz="1200" kern="1200" baseline="0" dirty="0" smtClean="0">
                <a:solidFill>
                  <a:schemeClr val="tx1"/>
                </a:solidFill>
                <a:latin typeface="+mn-lt"/>
                <a:ea typeface="+mn-ea"/>
                <a:cs typeface="+mn-cs"/>
              </a:rPr>
              <a:t> will also </a:t>
            </a:r>
            <a:r>
              <a:rPr lang="en-US" sz="1200" kern="1200" dirty="0" smtClean="0">
                <a:solidFill>
                  <a:schemeClr val="tx1"/>
                </a:solidFill>
                <a:latin typeface="+mn-lt"/>
                <a:ea typeface="+mn-ea"/>
                <a:cs typeface="+mn-cs"/>
              </a:rPr>
              <a:t>assist researchers affected by the recently instituted </a:t>
            </a:r>
            <a:r>
              <a:rPr lang="en-US" sz="1200" kern="1200" dirty="0" smtClean="0">
                <a:solidFill>
                  <a:schemeClr val="tx1"/>
                </a:solidFill>
                <a:latin typeface="+mn-lt"/>
                <a:ea typeface="+mn-ea"/>
                <a:cs typeface="+mn-cs"/>
                <a:hlinkClick r:id="rId5"/>
              </a:rPr>
              <a:t>CIHR </a:t>
            </a:r>
            <a:r>
              <a:rPr lang="en-US" sz="1200" kern="1200" dirty="0" smtClean="0">
                <a:solidFill>
                  <a:schemeClr val="tx1"/>
                </a:solidFill>
                <a:latin typeface="+mn-lt"/>
                <a:ea typeface="+mn-ea"/>
                <a:cs typeface="+mn-cs"/>
              </a:rPr>
              <a:t>and </a:t>
            </a:r>
            <a:r>
              <a:rPr lang="en-US" sz="1200" kern="1200" dirty="0" smtClean="0">
                <a:solidFill>
                  <a:schemeClr val="tx1"/>
                </a:solidFill>
                <a:latin typeface="+mn-lt"/>
                <a:ea typeface="+mn-ea"/>
                <a:cs typeface="+mn-cs"/>
                <a:hlinkClick r:id="rId6"/>
              </a:rPr>
              <a:t>NIH</a:t>
            </a:r>
            <a:r>
              <a:rPr lang="en-US" sz="1200" kern="1200" dirty="0" smtClean="0">
                <a:solidFill>
                  <a:schemeClr val="tx1"/>
                </a:solidFill>
                <a:latin typeface="+mn-lt"/>
                <a:ea typeface="+mn-ea"/>
                <a:cs typeface="+mn-cs"/>
              </a:rPr>
              <a:t> policies that require </a:t>
            </a:r>
            <a:r>
              <a:rPr lang="en-US" sz="1200" kern="1200" dirty="0" smtClean="0">
                <a:solidFill>
                  <a:schemeClr val="tx1"/>
                </a:solidFill>
                <a:latin typeface="+mn-lt"/>
                <a:ea typeface="+mn-ea"/>
                <a:cs typeface="+mn-cs"/>
                <a:hlinkClick r:id="rId7"/>
              </a:rPr>
              <a:t>Open Access</a:t>
            </a:r>
            <a:r>
              <a:rPr lang="en-US" sz="1200" kern="1200" dirty="0" smtClean="0">
                <a:solidFill>
                  <a:schemeClr val="tx1"/>
                </a:solidFill>
                <a:latin typeface="+mn-lt"/>
                <a:ea typeface="+mn-ea"/>
                <a:cs typeface="+mn-cs"/>
              </a:rPr>
              <a:t> to funded research.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Memorial University applies a </a:t>
            </a:r>
            <a:r>
              <a:rPr lang="en-US" sz="1200" kern="1200" dirty="0" smtClean="0">
                <a:solidFill>
                  <a:schemeClr val="tx1"/>
                </a:solidFill>
                <a:latin typeface="+mn-lt"/>
                <a:ea typeface="+mn-ea"/>
                <a:cs typeface="+mn-cs"/>
                <a:hlinkClick r:id="rId8"/>
              </a:rPr>
              <a:t>Creative Commons Licence</a:t>
            </a:r>
            <a:r>
              <a:rPr lang="en-US" sz="1200" kern="1200" dirty="0" smtClean="0">
                <a:solidFill>
                  <a:schemeClr val="tx1"/>
                </a:solidFill>
                <a:latin typeface="+mn-lt"/>
                <a:ea typeface="+mn-ea"/>
                <a:cs typeface="+mn-cs"/>
              </a:rPr>
              <a:t> </a:t>
            </a:r>
            <a:r>
              <a:rPr lang="en-US" dirty="0" smtClean="0"/>
              <a:t>to </a:t>
            </a:r>
            <a:r>
              <a:rPr lang="en-US" sz="1200" kern="1200" dirty="0" smtClean="0">
                <a:solidFill>
                  <a:schemeClr val="tx1"/>
                </a:solidFill>
                <a:latin typeface="+mn-lt"/>
                <a:ea typeface="+mn-ea"/>
                <a:cs typeface="+mn-cs"/>
              </a:rPr>
              <a:t>archived work, meaning that authors</a:t>
            </a:r>
            <a:r>
              <a:rPr lang="en-US" dirty="0" smtClean="0"/>
              <a:t> </a:t>
            </a:r>
            <a:r>
              <a:rPr lang="en-US" sz="1200" kern="1200" dirty="0" smtClean="0">
                <a:solidFill>
                  <a:schemeClr val="tx1"/>
                </a:solidFill>
                <a:latin typeface="+mn-lt"/>
                <a:ea typeface="+mn-ea"/>
                <a:cs typeface="+mn-cs"/>
              </a:rPr>
              <a:t>retain copyright </a:t>
            </a:r>
          </a:p>
          <a:p>
            <a:r>
              <a:rPr lang="en-US" sz="1200" kern="1200" dirty="0" smtClean="0">
                <a:solidFill>
                  <a:schemeClr val="tx1"/>
                </a:solidFill>
                <a:latin typeface="+mn-lt"/>
                <a:ea typeface="+mn-ea"/>
                <a:cs typeface="+mn-cs"/>
              </a:rPr>
              <a:t>All information in</a:t>
            </a:r>
            <a:r>
              <a:rPr lang="en-US" sz="1200" kern="1200" baseline="0" dirty="0" smtClean="0">
                <a:solidFill>
                  <a:schemeClr val="tx1"/>
                </a:solidFill>
                <a:latin typeface="+mn-lt"/>
                <a:ea typeface="+mn-ea"/>
                <a:cs typeface="+mn-cs"/>
              </a:rPr>
              <a:t> HRR exists as the HRR Collection in the Digital Archives Initiative (DAI)</a:t>
            </a:r>
            <a:endParaRPr lang="en-US" sz="1200" kern="1200" dirty="0" smtClean="0">
              <a:solidFill>
                <a:schemeClr val="tx1"/>
              </a:solidFill>
              <a:latin typeface="+mn-lt"/>
              <a:ea typeface="+mn-ea"/>
              <a:cs typeface="+mn-cs"/>
            </a:endParaRPr>
          </a:p>
          <a:p>
            <a:r>
              <a:rPr lang="en-US" dirty="0" smtClean="0"/>
              <a:t>Submission form: grant</a:t>
            </a:r>
            <a:r>
              <a:rPr lang="en-US" baseline="0" dirty="0" smtClean="0"/>
              <a:t> permission (Sherpa); formatting (PDF); uses </a:t>
            </a:r>
            <a:r>
              <a:rPr lang="en-US" dirty="0" smtClean="0"/>
              <a:t>Creative Commons Attribution </a:t>
            </a:r>
            <a:r>
              <a:rPr lang="en-US" dirty="0" err="1" smtClean="0"/>
              <a:t>Noncommerical</a:t>
            </a:r>
            <a:r>
              <a:rPr lang="en-US" dirty="0" smtClean="0"/>
              <a:t> No Derivative Works Canada 2.5 License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E85A7B2-E20E-8644-BB99-6CB506B37158}" type="slidenum">
              <a:rPr lang="en-US" smtClean="0"/>
              <a:pPr/>
              <a:t>54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The Health Research Repository is a new library service made possible by the HSL</a:t>
            </a:r>
            <a:r>
              <a:rPr lang="en-US" sz="1200" kern="1200" baseline="0" dirty="0" smtClean="0">
                <a:solidFill>
                  <a:schemeClr val="tx1"/>
                </a:solidFill>
                <a:latin typeface="+mn-lt"/>
                <a:ea typeface="+mn-ea"/>
                <a:cs typeface="+mn-cs"/>
              </a:rPr>
              <a:t> and Faculty of Medicine. </a:t>
            </a:r>
          </a:p>
          <a:p>
            <a:r>
              <a:rPr lang="en-US" sz="1200" kern="1200" baseline="0" dirty="0" smtClean="0">
                <a:solidFill>
                  <a:schemeClr val="tx1"/>
                </a:solidFill>
                <a:latin typeface="+mn-lt"/>
                <a:ea typeface="+mn-ea"/>
                <a:cs typeface="+mn-cs"/>
              </a:rPr>
              <a:t>This repository exists to </a:t>
            </a:r>
            <a:r>
              <a:rPr lang="en-US" sz="1200" kern="1200" dirty="0" smtClean="0">
                <a:solidFill>
                  <a:schemeClr val="tx1"/>
                </a:solidFill>
                <a:latin typeface="+mn-lt"/>
                <a:ea typeface="+mn-ea"/>
                <a:cs typeface="+mn-cs"/>
              </a:rPr>
              <a:t>showcase, preserve and distribute the published and unpublished scholarship of Memorial University's health sciences researchers.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Major</a:t>
            </a:r>
            <a:r>
              <a:rPr lang="en-US" sz="1200" kern="1200" baseline="0" dirty="0" smtClean="0">
                <a:solidFill>
                  <a:schemeClr val="tx1"/>
                </a:solidFill>
                <a:latin typeface="+mn-lt"/>
                <a:ea typeface="+mn-ea"/>
                <a:cs typeface="+mn-cs"/>
              </a:rPr>
              <a:t> bonus is that it helps researchers meet the criteria of the new open access policies in force by the CIHR and NIH. </a:t>
            </a:r>
            <a:r>
              <a:rPr lang="en-US" dirty="0" smtClean="0"/>
              <a:t>Permanent links</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smtClean="0"/>
          </a:p>
          <a:p>
            <a:r>
              <a:rPr lang="en-US" sz="1200" kern="1200" dirty="0" smtClean="0">
                <a:solidFill>
                  <a:schemeClr val="tx1"/>
                </a:solidFill>
                <a:latin typeface="+mn-lt"/>
                <a:ea typeface="+mn-ea"/>
                <a:cs typeface="+mn-cs"/>
              </a:rPr>
              <a:t>Research documents are assigned permanent links and can be "</a:t>
            </a:r>
            <a:r>
              <a:rPr lang="en-US" sz="1200" kern="1200" dirty="0" err="1" smtClean="0">
                <a:solidFill>
                  <a:schemeClr val="tx1"/>
                </a:solidFill>
                <a:latin typeface="+mn-lt"/>
                <a:ea typeface="+mn-ea"/>
                <a:cs typeface="+mn-cs"/>
              </a:rPr>
              <a:t>Googled</a:t>
            </a:r>
            <a:r>
              <a:rPr lang="en-US" sz="1200" kern="1200" dirty="0" smtClean="0">
                <a:solidFill>
                  <a:schemeClr val="tx1"/>
                </a:solidFill>
                <a:latin typeface="+mn-lt"/>
                <a:ea typeface="+mn-ea"/>
                <a:cs typeface="+mn-cs"/>
              </a:rPr>
              <a:t>"  </a:t>
            </a:r>
            <a:endParaRPr lang="en-US" dirty="0" smtClean="0"/>
          </a:p>
          <a:p>
            <a:r>
              <a:rPr lang="en-US" sz="1200" kern="1200" dirty="0" smtClean="0">
                <a:solidFill>
                  <a:schemeClr val="tx1"/>
                </a:solidFill>
                <a:latin typeface="+mn-lt"/>
                <a:ea typeface="+mn-ea"/>
                <a:cs typeface="+mn-cs"/>
              </a:rPr>
              <a:t>Online visibility facilitates access to research, fosters a citation impact advantage, and improves scholarly communication </a:t>
            </a:r>
            <a:endParaRPr lang="en-US" dirty="0" smtClean="0"/>
          </a:p>
          <a:p>
            <a:r>
              <a:rPr lang="en-US" sz="1200" kern="1200" dirty="0" smtClean="0">
                <a:solidFill>
                  <a:schemeClr val="tx1"/>
                </a:solidFill>
                <a:latin typeface="+mn-lt"/>
                <a:ea typeface="+mn-ea"/>
                <a:cs typeface="+mn-cs"/>
              </a:rPr>
              <a:t>In Phase I of this project only published documents will be accepted.  Unpublished documents may be accepted when the Health Research community at Memorial has created appropriate criteria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smtClean="0"/>
          </a:p>
          <a:p>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55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*Links to submission</a:t>
            </a:r>
            <a:r>
              <a:rPr lang="en-US" baseline="0" dirty="0" smtClean="0"/>
              <a:t> form*</a:t>
            </a:r>
          </a:p>
          <a:p>
            <a:endParaRPr lang="en-US" dirty="0" smtClean="0"/>
          </a:p>
          <a:p>
            <a:r>
              <a:rPr lang="en-US" dirty="0" smtClean="0"/>
              <a:t>Important part is confirming that you are not violating any copyright agreements due to submission of PDF.</a:t>
            </a:r>
          </a:p>
          <a:p>
            <a:r>
              <a:rPr lang="en-US" sz="1200" kern="1200" dirty="0" smtClean="0">
                <a:solidFill>
                  <a:schemeClr val="tx1"/>
                </a:solidFill>
                <a:latin typeface="+mn-lt"/>
                <a:ea typeface="+mn-ea"/>
                <a:cs typeface="+mn-cs"/>
              </a:rPr>
              <a:t>Uses</a:t>
            </a:r>
            <a:r>
              <a:rPr lang="en-US" sz="1200" kern="1200" baseline="0" dirty="0" smtClean="0">
                <a:solidFill>
                  <a:schemeClr val="tx1"/>
                </a:solidFill>
                <a:latin typeface="+mn-lt"/>
                <a:ea typeface="+mn-ea"/>
                <a:cs typeface="+mn-cs"/>
              </a:rPr>
              <a:t> a Creative Commons License so that the author retains copyright of work. </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56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There are many advantages to publishing within</a:t>
            </a:r>
            <a:r>
              <a:rPr lang="en-US" baseline="0" dirty="0" smtClean="0"/>
              <a:t> the OA philosophy:</a:t>
            </a:r>
          </a:p>
          <a:p>
            <a:pPr lvl="0"/>
            <a:endParaRPr lang="en-US" baseline="0" dirty="0" smtClean="0"/>
          </a:p>
          <a:p>
            <a:pPr lvl="0"/>
            <a:r>
              <a:rPr lang="en-US" dirty="0" smtClean="0"/>
              <a:t>more exposure (research supports higher citation rates; higher</a:t>
            </a:r>
            <a:r>
              <a:rPr lang="en-US" baseline="0" dirty="0" smtClean="0"/>
              <a:t> profile for MUN research</a:t>
            </a:r>
            <a:r>
              <a:rPr lang="en-US" dirty="0" smtClean="0"/>
              <a:t>)</a:t>
            </a:r>
          </a:p>
          <a:p>
            <a:pPr lvl="0"/>
            <a:r>
              <a:rPr lang="en-US" dirty="0" smtClean="0"/>
              <a:t>universal access (increase research impact; immediate access)</a:t>
            </a:r>
          </a:p>
          <a:p>
            <a:pPr lvl="0"/>
            <a:r>
              <a:rPr lang="en-US" dirty="0" smtClean="0"/>
              <a:t>Increased impact *</a:t>
            </a:r>
            <a:r>
              <a:rPr lang="en-US" b="0" dirty="0" smtClean="0"/>
              <a:t>Recent studies have begun to show that open access increases impact:</a:t>
            </a:r>
            <a:r>
              <a:rPr lang="en-US" b="0" baseline="0" dirty="0" smtClean="0"/>
              <a:t> </a:t>
            </a:r>
            <a:r>
              <a:rPr lang="en-US" b="0" dirty="0" smtClean="0"/>
              <a:t>cited</a:t>
            </a:r>
            <a:r>
              <a:rPr lang="en-US" b="0" baseline="0" dirty="0" smtClean="0"/>
              <a:t> more and earlier on compared to non-OA journals</a:t>
            </a:r>
            <a:br>
              <a:rPr lang="en-US" b="0" baseline="0" dirty="0" smtClean="0"/>
            </a:br>
            <a:r>
              <a:rPr lang="en-US" b="0" dirty="0" err="1" smtClean="0"/>
              <a:t>http://opcit.eprints.org/oacitation-biblio.html</a:t>
            </a:r>
            <a:r>
              <a:rPr lang="en-US" b="0" dirty="0" smtClean="0"/>
              <a:t> </a:t>
            </a:r>
            <a:br>
              <a:rPr lang="en-US" b="0" dirty="0" smtClean="0"/>
            </a:br>
            <a:r>
              <a:rPr lang="en-US" dirty="0" smtClean="0"/>
              <a:t>easier information discovery (visibility in Google. Google/Yahoo give priority to metadata harvested from </a:t>
            </a:r>
            <a:r>
              <a:rPr lang="en-US" dirty="0" err="1" smtClean="0"/>
              <a:t>IRs</a:t>
            </a:r>
            <a:r>
              <a:rPr lang="en-US" dirty="0" smtClean="0"/>
              <a:t>; harvesting metadata into indexes like </a:t>
            </a:r>
            <a:r>
              <a:rPr lang="en-US" dirty="0" err="1" smtClean="0"/>
              <a:t>OAIster</a:t>
            </a:r>
            <a:r>
              <a:rPr lang="en-US" dirty="0" smtClean="0"/>
              <a:t>)</a:t>
            </a:r>
          </a:p>
          <a:p>
            <a:pPr lvl="0"/>
            <a:r>
              <a:rPr lang="en-US" dirty="0" smtClean="0"/>
              <a:t>persistent access (permalink, ‘reference URL’, no dead links, permanent access; especially useful for CV, website, online</a:t>
            </a:r>
            <a:r>
              <a:rPr lang="en-US" baseline="0" dirty="0" smtClean="0"/>
              <a:t> portfolios, lets departments showcase work of their researchers, </a:t>
            </a:r>
            <a:r>
              <a:rPr lang="en-US" dirty="0" smtClean="0"/>
              <a:t>etc)</a:t>
            </a:r>
          </a:p>
          <a:p>
            <a:pPr lvl="0"/>
            <a:r>
              <a:rPr lang="en-US" dirty="0" smtClean="0"/>
              <a:t>long-term preservation (and access) </a:t>
            </a:r>
            <a:br>
              <a:rPr lang="en-US" dirty="0" smtClean="0"/>
            </a:br>
            <a:r>
              <a:rPr lang="en-US" dirty="0" smtClean="0"/>
              <a:t/>
            </a:r>
            <a:br>
              <a:rPr lang="en-US" dirty="0" smtClean="0"/>
            </a:br>
            <a:r>
              <a:rPr lang="en-US" dirty="0" smtClean="0"/>
              <a:t>*these</a:t>
            </a:r>
            <a:r>
              <a:rPr lang="en-US" baseline="0" dirty="0" smtClean="0"/>
              <a:t> points are taken </a:t>
            </a:r>
            <a:r>
              <a:rPr lang="en-US" dirty="0" smtClean="0"/>
              <a:t>from CARL greater reach PDF…</a:t>
            </a:r>
            <a:r>
              <a:rPr lang="en-US" dirty="0" err="1" smtClean="0"/>
              <a:t>p</a:t>
            </a:r>
            <a:r>
              <a:rPr lang="en-US" dirty="0" smtClean="0"/>
              <a:t> 2</a:t>
            </a:r>
            <a:r>
              <a:rPr lang="en-US" baseline="0" dirty="0" smtClean="0"/>
              <a:t> (except for ‘increased impact’ quote)</a:t>
            </a:r>
            <a:endParaRPr lang="en-US" dirty="0" smtClean="0"/>
          </a:p>
          <a:p>
            <a:r>
              <a:rPr lang="en-US" dirty="0" smtClean="0"/>
              <a:t/>
            </a:r>
            <a:br>
              <a:rPr lang="en-US" dirty="0" smtClean="0"/>
            </a:br>
            <a:r>
              <a:rPr lang="en-US" sz="1200" u="none" dirty="0" smtClean="0">
                <a:hlinkClick r:id="rId3"/>
              </a:rPr>
              <a:t>http://www.earlham.edu/~peters/fos/newsletter/10-02-09.htm</a:t>
            </a:r>
            <a:r>
              <a:rPr lang="en-US" sz="1200" u="none" dirty="0" smtClean="0"/>
              <a:t> &lt;</a:t>
            </a:r>
            <a:r>
              <a:rPr lang="en-US" sz="1200" u="none" dirty="0" smtClean="0">
                <a:hlinkClick r:id="rId3"/>
              </a:rPr>
              <a:t>http://www.earlham.edu/%7Epeters/fos/newsletter/10-02-09.htm</a:t>
            </a:r>
            <a:r>
              <a:rPr lang="en-US" sz="1200" u="none" dirty="0" smtClean="0"/>
              <a:t>&gt; </a:t>
            </a:r>
            <a:endParaRPr lang="en-US" sz="1200" u="none"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rPr>
              <a:t>“</a:t>
            </a:r>
            <a:r>
              <a:rPr lang="en-US" u="sng" dirty="0" smtClean="0"/>
              <a:t>Journals are not even eligible for </a:t>
            </a:r>
            <a:r>
              <a:rPr lang="en-US" u="sng" dirty="0" err="1" smtClean="0"/>
              <a:t>IFs</a:t>
            </a:r>
            <a:r>
              <a:rPr lang="en-US" u="sng" dirty="0" smtClean="0"/>
              <a:t> until they are two years old, and after that Thomson Scientific only computes </a:t>
            </a:r>
            <a:r>
              <a:rPr lang="en-US" u="sng" dirty="0" err="1" smtClean="0"/>
              <a:t>IFs</a:t>
            </a:r>
            <a:r>
              <a:rPr lang="en-US" u="sng" dirty="0" smtClean="0"/>
              <a:t> for a select subset of journals. …Alternative impact metrics could solve the problems left by </a:t>
            </a:r>
            <a:r>
              <a:rPr lang="en-US" u="sng" dirty="0" err="1" smtClean="0"/>
              <a:t>IFs</a:t>
            </a:r>
            <a:r>
              <a:rPr lang="en-US" u="sng" dirty="0" smtClean="0"/>
              <a:t>, including the discrimination against new journals…….A related challenge is to make clear that we're not looking for new metrics biased in favor of OA journals.  We're looking for less biased or unbiased metrics.  Only unbiased metrics can help the cause of OA journals and get the buy-in from other stakeholders needed to make them fly…..For example, in the 2008 Journal Citation Reports, Thomson Reuters reports that five OA journals had the highest </a:t>
            </a:r>
            <a:r>
              <a:rPr lang="en-US" u="sng" dirty="0" err="1" smtClean="0"/>
              <a:t>IFs</a:t>
            </a:r>
            <a:r>
              <a:rPr lang="en-US" u="sng" dirty="0" smtClean="0"/>
              <a:t> in their fields:</a:t>
            </a:r>
            <a:br>
              <a:rPr lang="en-US" u="sng" dirty="0" smtClean="0"/>
            </a:br>
            <a:r>
              <a:rPr lang="en-US" u="sng" dirty="0" smtClean="0">
                <a:hlinkClick r:id="rId4"/>
              </a:rPr>
              <a:t>http://thomsonreuters.com/content/press_room/sci/448197</a:t>
            </a:r>
            <a:r>
              <a:rPr lang="en-US" u="none" dirty="0" smtClean="0">
                <a:hlinkClick r:id="rId4"/>
              </a:rPr>
              <a:t/>
            </a:r>
            <a:br>
              <a:rPr lang="en-US" u="none" dirty="0" smtClean="0">
                <a:hlinkClick r:id="rId4"/>
              </a:rPr>
            </a:br>
            <a:endParaRPr lang="en-US" b="0" u="none" dirty="0" smtClean="0"/>
          </a:p>
          <a:p>
            <a:pPr lvl="0"/>
            <a:endParaRPr lang="en-US" dirty="0" smtClean="0"/>
          </a:p>
          <a:p>
            <a:pPr lvl="0"/>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57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Anything else?</a:t>
            </a:r>
            <a:endParaRPr lang="en-US" dirty="0"/>
          </a:p>
        </p:txBody>
      </p:sp>
      <p:sp>
        <p:nvSpPr>
          <p:cNvPr id="4" name="Slide Number Placeholder 3"/>
          <p:cNvSpPr>
            <a:spLocks noGrp="1"/>
          </p:cNvSpPr>
          <p:nvPr>
            <p:ph type="sldNum" sz="quarter" idx="10"/>
          </p:nvPr>
        </p:nvSpPr>
        <p:spPr/>
        <p:txBody>
          <a:bodyPr/>
          <a:lstStyle/>
          <a:p>
            <a:fld id="{7E85A7B2-E20E-8644-BB99-6CB506B37158}" type="slidenum">
              <a:rPr lang="en-US" smtClean="0"/>
              <a:pPr/>
              <a:t>58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Subscribers can access,</a:t>
            </a:r>
            <a:r>
              <a:rPr lang="en-US" baseline="0" dirty="0" smtClean="0"/>
              <a:t> assuming that they can jump through the appropriate authentication hoops. Greatly reduces the number of people who will conceivably read &amp; cite your article. </a:t>
            </a:r>
          </a:p>
          <a:p>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a:t>
            </a:r>
            <a:r>
              <a:rPr lang="en-US" baseline="0" dirty="0" smtClean="0"/>
              <a:t> of Google search.</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allowed to distribute</a:t>
            </a:r>
            <a:r>
              <a:rPr lang="en-US" baseline="0" dirty="0" smtClean="0"/>
              <a:t> it to your own class for teaching and learning purposes.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Cannot distribute</a:t>
            </a:r>
            <a:r>
              <a:rPr lang="en-US" baseline="0" dirty="0" smtClean="0"/>
              <a:t> it within a learning management system. </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Cannot link</a:t>
            </a:r>
            <a:r>
              <a:rPr lang="en-US" baseline="0" dirty="0" smtClean="0"/>
              <a:t> to</a:t>
            </a:r>
            <a:r>
              <a:rPr lang="en-US" dirty="0" smtClean="0"/>
              <a:t> it from online portfolio</a:t>
            </a:r>
            <a:r>
              <a:rPr lang="en-US" baseline="0" dirty="0" smtClean="0"/>
              <a:t> or academic c.v.</a:t>
            </a:r>
            <a:endParaRPr lang="en-US" dirty="0"/>
          </a:p>
        </p:txBody>
      </p:sp>
      <p:sp>
        <p:nvSpPr>
          <p:cNvPr id="4" name="Slide Number Placeholder 3"/>
          <p:cNvSpPr>
            <a:spLocks noGrp="1"/>
          </p:cNvSpPr>
          <p:nvPr>
            <p:ph type="sldNum" sz="quarter" idx="10"/>
          </p:nvPr>
        </p:nvSpPr>
        <p:spPr/>
        <p:txBody>
          <a:bodyPr/>
          <a:lstStyle/>
          <a:p>
            <a:fld id="{D2730D9B-D7BC-F34D-8291-AA95858BB37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3550" y="1593850"/>
            <a:ext cx="8216900" cy="1301750"/>
          </a:xfrm>
        </p:spPr>
        <p:txBody>
          <a:bodyPr/>
          <a:lstStyle>
            <a:lvl1pPr>
              <a:defRPr sz="2800"/>
            </a:lvl1pPr>
          </a:lstStyle>
          <a:p>
            <a:r>
              <a:rPr lang="en-US"/>
              <a:t>Click to edit Master title style</a:t>
            </a:r>
          </a:p>
        </p:txBody>
      </p:sp>
      <p:sp>
        <p:nvSpPr>
          <p:cNvPr id="3075" name="Rectangle 3"/>
          <p:cNvSpPr>
            <a:spLocks noGrp="1" noChangeArrowheads="1"/>
          </p:cNvSpPr>
          <p:nvPr>
            <p:ph type="subTitle" idx="1"/>
          </p:nvPr>
        </p:nvSpPr>
        <p:spPr>
          <a:xfrm>
            <a:off x="463550" y="3429000"/>
            <a:ext cx="8216900" cy="1752600"/>
          </a:xfrm>
        </p:spPr>
        <p:txBody>
          <a:bodyPr/>
          <a:lstStyle>
            <a:lvl1pPr marL="0" indent="0" algn="ctr">
              <a:buFontTx/>
              <a:buNone/>
              <a:defRPr b="0"/>
            </a:lvl1pPr>
          </a:lstStyle>
          <a:p>
            <a:r>
              <a:rPr lang="en-US"/>
              <a:t>Click to edit Master subtitle style</a:t>
            </a:r>
          </a:p>
        </p:txBody>
      </p:sp>
      <p:sp>
        <p:nvSpPr>
          <p:cNvPr id="3080" name="Freeform 8"/>
          <p:cNvSpPr>
            <a:spLocks/>
          </p:cNvSpPr>
          <p:nvPr/>
        </p:nvSpPr>
        <p:spPr bwMode="auto">
          <a:xfrm>
            <a:off x="0" y="0"/>
            <a:ext cx="6015038" cy="1265238"/>
          </a:xfrm>
          <a:custGeom>
            <a:avLst/>
            <a:gdLst/>
            <a:ahLst/>
            <a:cxnLst>
              <a:cxn ang="0">
                <a:pos x="0" y="5"/>
              </a:cxn>
              <a:cxn ang="0">
                <a:pos x="0" y="797"/>
              </a:cxn>
              <a:cxn ang="0">
                <a:pos x="187" y="797"/>
              </a:cxn>
              <a:cxn ang="0">
                <a:pos x="610" y="715"/>
              </a:cxn>
              <a:cxn ang="0">
                <a:pos x="1056" y="672"/>
              </a:cxn>
              <a:cxn ang="0">
                <a:pos x="1373" y="672"/>
              </a:cxn>
              <a:cxn ang="0">
                <a:pos x="2549" y="360"/>
              </a:cxn>
              <a:cxn ang="0">
                <a:pos x="2890" y="216"/>
              </a:cxn>
              <a:cxn ang="0">
                <a:pos x="4248" y="0"/>
              </a:cxn>
              <a:cxn ang="0">
                <a:pos x="0" y="5"/>
              </a:cxn>
            </a:cxnLst>
            <a:rect l="0" t="0" r="r" b="b"/>
            <a:pathLst>
              <a:path w="4248" h="797">
                <a:moveTo>
                  <a:pt x="0" y="5"/>
                </a:moveTo>
                <a:lnTo>
                  <a:pt x="0" y="797"/>
                </a:lnTo>
                <a:lnTo>
                  <a:pt x="187" y="797"/>
                </a:lnTo>
                <a:lnTo>
                  <a:pt x="610" y="715"/>
                </a:lnTo>
                <a:lnTo>
                  <a:pt x="1056" y="672"/>
                </a:lnTo>
                <a:lnTo>
                  <a:pt x="1373" y="672"/>
                </a:lnTo>
                <a:lnTo>
                  <a:pt x="2549" y="360"/>
                </a:lnTo>
                <a:lnTo>
                  <a:pt x="2890" y="216"/>
                </a:lnTo>
                <a:lnTo>
                  <a:pt x="4248" y="0"/>
                </a:lnTo>
                <a:lnTo>
                  <a:pt x="0" y="5"/>
                </a:lnTo>
                <a:close/>
              </a:path>
            </a:pathLst>
          </a:custGeom>
          <a:solidFill>
            <a:srgbClr val="822433"/>
          </a:solidFill>
          <a:ln w="9525">
            <a:noFill/>
            <a:round/>
            <a:headEnd/>
            <a:tailEnd/>
          </a:ln>
          <a:effectLst/>
        </p:spPr>
        <p:txBody>
          <a:bodyPr>
            <a:prstTxWarp prst="textNoShape">
              <a:avLst/>
            </a:prstTxWarp>
          </a:bodyPr>
          <a:lstStyle/>
          <a:p>
            <a:endParaRPr lang="en-US"/>
          </a:p>
        </p:txBody>
      </p:sp>
      <p:pic>
        <p:nvPicPr>
          <p:cNvPr id="3084" name="Picture 12" descr="PT Banner with logo space"/>
          <p:cNvPicPr>
            <a:picLocks noChangeAspect="1" noChangeArrowheads="1"/>
          </p:cNvPicPr>
          <p:nvPr userDrawn="1"/>
        </p:nvPicPr>
        <p:blipFill>
          <a:blip r:embed="rId2"/>
          <a:srcRect/>
          <a:stretch>
            <a:fillRect/>
          </a:stretch>
        </p:blipFill>
        <p:spPr bwMode="auto">
          <a:xfrm>
            <a:off x="0" y="5967413"/>
            <a:ext cx="9156700" cy="890587"/>
          </a:xfrm>
          <a:prstGeom prst="rect">
            <a:avLst/>
          </a:prstGeom>
          <a:noFill/>
        </p:spPr>
      </p:pic>
      <p:pic>
        <p:nvPicPr>
          <p:cNvPr id="3083" name="Picture 11" descr="MUN Logo RGB white text"/>
          <p:cNvPicPr>
            <a:picLocks noChangeAspect="1" noChangeArrowheads="1"/>
          </p:cNvPicPr>
          <p:nvPr/>
        </p:nvPicPr>
        <p:blipFill>
          <a:blip r:embed="rId3"/>
          <a:srcRect/>
          <a:stretch>
            <a:fillRect/>
          </a:stretch>
        </p:blipFill>
        <p:spPr bwMode="auto">
          <a:xfrm>
            <a:off x="7640638" y="6078538"/>
            <a:ext cx="1096962" cy="65246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5264B31F-DD6C-8445-A17D-2C62CC95D11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26113" y="366713"/>
            <a:ext cx="1752600" cy="3595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3550" y="366713"/>
            <a:ext cx="5110163" cy="3595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628364B-6AEA-EB49-A082-ACC9AE57794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F1BB7C88-2CB4-3749-AF1D-52920198E7B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2CA2995-C810-684E-B9C6-182BF5C28C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3550" y="1443038"/>
            <a:ext cx="3430588"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46538" y="1443038"/>
            <a:ext cx="3432175" cy="2519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A703363E-2BEF-894B-878C-513669F0884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DFAF9154-49AA-704E-A5AB-BC79A71FEF2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D43D83FC-DB06-4042-8F15-11132421668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DE38EA76-C9BC-A541-B384-1D6FF277667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00F6925-733E-9844-873B-20E9821C91B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C7CDF16-C17C-EC4C-BEE3-AE1183F1322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3550" y="366713"/>
            <a:ext cx="7000875" cy="765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63550" y="1443038"/>
            <a:ext cx="7015163" cy="2519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5" name="Picture 11" descr="MUN Logo RGB"/>
          <p:cNvPicPr>
            <a:picLocks noChangeAspect="1" noChangeArrowheads="1"/>
          </p:cNvPicPr>
          <p:nvPr/>
        </p:nvPicPr>
        <p:blipFill>
          <a:blip r:embed="rId13"/>
          <a:srcRect/>
          <a:stretch>
            <a:fillRect/>
          </a:stretch>
        </p:blipFill>
        <p:spPr bwMode="auto">
          <a:xfrm>
            <a:off x="7640638" y="484188"/>
            <a:ext cx="1096962" cy="652462"/>
          </a:xfrm>
          <a:prstGeom prst="rect">
            <a:avLst/>
          </a:prstGeom>
          <a:noFill/>
        </p:spPr>
      </p:pic>
      <p:pic>
        <p:nvPicPr>
          <p:cNvPr id="1036" name="Picture 12" descr="PT Banner"/>
          <p:cNvPicPr>
            <a:picLocks noChangeAspect="1" noChangeArrowheads="1"/>
          </p:cNvPicPr>
          <p:nvPr userDrawn="1"/>
        </p:nvPicPr>
        <p:blipFill>
          <a:blip r:embed="rId14"/>
          <a:srcRect/>
          <a:stretch>
            <a:fillRect/>
          </a:stretch>
        </p:blipFill>
        <p:spPr bwMode="auto">
          <a:xfrm>
            <a:off x="-12700" y="6181725"/>
            <a:ext cx="9156700" cy="676275"/>
          </a:xfrm>
          <a:prstGeom prst="rect">
            <a:avLst/>
          </a:prstGeom>
          <a:noFill/>
        </p:spPr>
      </p:pic>
      <p:sp>
        <p:nvSpPr>
          <p:cNvPr id="1028" name="Rectangle 4"/>
          <p:cNvSpPr>
            <a:spLocks noGrp="1" noChangeArrowheads="1"/>
          </p:cNvSpPr>
          <p:nvPr>
            <p:ph type="dt" sz="half" idx="2"/>
          </p:nvPr>
        </p:nvSpPr>
        <p:spPr bwMode="auto">
          <a:xfrm>
            <a:off x="463550" y="58324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616365"/>
                </a:solidFill>
              </a:defRPr>
            </a:lvl1pPr>
          </a:lstStyle>
          <a:p>
            <a:endParaRPr lang="en-US"/>
          </a:p>
        </p:txBody>
      </p:sp>
      <p:sp>
        <p:nvSpPr>
          <p:cNvPr id="1029" name="Rectangle 5"/>
          <p:cNvSpPr>
            <a:spLocks noGrp="1" noChangeArrowheads="1"/>
          </p:cNvSpPr>
          <p:nvPr>
            <p:ph type="ftr" sz="quarter" idx="3"/>
          </p:nvPr>
        </p:nvSpPr>
        <p:spPr bwMode="auto">
          <a:xfrm>
            <a:off x="3230563" y="583247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616365"/>
                </a:solidFill>
              </a:defRPr>
            </a:lvl1pPr>
          </a:lstStyle>
          <a:p>
            <a:endParaRPr lang="en-US"/>
          </a:p>
        </p:txBody>
      </p:sp>
      <p:sp>
        <p:nvSpPr>
          <p:cNvPr id="1030" name="Rectangle 6"/>
          <p:cNvSpPr>
            <a:spLocks noGrp="1" noChangeArrowheads="1"/>
          </p:cNvSpPr>
          <p:nvPr>
            <p:ph type="sldNum" sz="quarter" idx="4"/>
          </p:nvPr>
        </p:nvSpPr>
        <p:spPr bwMode="auto">
          <a:xfrm>
            <a:off x="6546850" y="58324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616365"/>
                </a:solidFill>
              </a:defRPr>
            </a:lvl1pPr>
          </a:lstStyle>
          <a:p>
            <a:fld id="{485E464D-2914-FE42-863B-7EC2EFF9C37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Black" charset="0"/>
        </a:defRPr>
      </a:lvl2pPr>
      <a:lvl3pPr algn="l" rtl="0" fontAlgn="base">
        <a:spcBef>
          <a:spcPct val="0"/>
        </a:spcBef>
        <a:spcAft>
          <a:spcPct val="0"/>
        </a:spcAft>
        <a:defRPr sz="3200">
          <a:solidFill>
            <a:schemeClr val="tx2"/>
          </a:solidFill>
          <a:latin typeface="Arial Black" charset="0"/>
        </a:defRPr>
      </a:lvl3pPr>
      <a:lvl4pPr algn="l" rtl="0" fontAlgn="base">
        <a:spcBef>
          <a:spcPct val="0"/>
        </a:spcBef>
        <a:spcAft>
          <a:spcPct val="0"/>
        </a:spcAft>
        <a:defRPr sz="3200">
          <a:solidFill>
            <a:schemeClr val="tx2"/>
          </a:solidFill>
          <a:latin typeface="Arial Black" charset="0"/>
        </a:defRPr>
      </a:lvl4pPr>
      <a:lvl5pPr algn="l" rtl="0" fontAlgn="base">
        <a:spcBef>
          <a:spcPct val="0"/>
        </a:spcBef>
        <a:spcAft>
          <a:spcPct val="0"/>
        </a:spcAft>
        <a:defRPr sz="3200">
          <a:solidFill>
            <a:schemeClr val="tx2"/>
          </a:solidFill>
          <a:latin typeface="Arial Black" charset="0"/>
        </a:defRPr>
      </a:lvl5pPr>
      <a:lvl6pPr marL="457200" algn="l" rtl="0" fontAlgn="base">
        <a:spcBef>
          <a:spcPct val="0"/>
        </a:spcBef>
        <a:spcAft>
          <a:spcPct val="0"/>
        </a:spcAft>
        <a:defRPr sz="3200">
          <a:solidFill>
            <a:schemeClr val="tx2"/>
          </a:solidFill>
          <a:latin typeface="Arial Black" charset="0"/>
        </a:defRPr>
      </a:lvl6pPr>
      <a:lvl7pPr marL="914400" algn="l" rtl="0" fontAlgn="base">
        <a:spcBef>
          <a:spcPct val="0"/>
        </a:spcBef>
        <a:spcAft>
          <a:spcPct val="0"/>
        </a:spcAft>
        <a:defRPr sz="3200">
          <a:solidFill>
            <a:schemeClr val="tx2"/>
          </a:solidFill>
          <a:latin typeface="Arial Black" charset="0"/>
        </a:defRPr>
      </a:lvl7pPr>
      <a:lvl8pPr marL="1371600" algn="l" rtl="0" fontAlgn="base">
        <a:spcBef>
          <a:spcPct val="0"/>
        </a:spcBef>
        <a:spcAft>
          <a:spcPct val="0"/>
        </a:spcAft>
        <a:defRPr sz="3200">
          <a:solidFill>
            <a:schemeClr val="tx2"/>
          </a:solidFill>
          <a:latin typeface="Arial Black" charset="0"/>
        </a:defRPr>
      </a:lvl8pPr>
      <a:lvl9pPr marL="1828800" algn="l" rtl="0" fontAlgn="base">
        <a:spcBef>
          <a:spcPct val="0"/>
        </a:spcBef>
        <a:spcAft>
          <a:spcPct val="0"/>
        </a:spcAft>
        <a:defRPr sz="3200">
          <a:solidFill>
            <a:schemeClr val="tx2"/>
          </a:solidFill>
          <a:latin typeface="Arial Black" charset="0"/>
        </a:defRPr>
      </a:lvl9pPr>
    </p:titleStyle>
    <p:bodyStyle>
      <a:lvl1pPr marL="342900" indent="-342900" algn="l" rtl="0" fontAlgn="base">
        <a:spcBef>
          <a:spcPct val="20000"/>
        </a:spcBef>
        <a:spcAft>
          <a:spcPct val="0"/>
        </a:spcAft>
        <a:buClr>
          <a:srgbClr val="822433"/>
        </a:buClr>
        <a:buChar char="•"/>
        <a:defRPr sz="3200" b="1">
          <a:solidFill>
            <a:schemeClr val="tx1"/>
          </a:solidFill>
          <a:latin typeface="+mn-lt"/>
          <a:ea typeface="+mn-ea"/>
          <a:cs typeface="+mn-cs"/>
        </a:defRPr>
      </a:lvl1pPr>
      <a:lvl2pPr marL="742950" indent="-285750" algn="l" rtl="0" fontAlgn="base">
        <a:spcBef>
          <a:spcPct val="20000"/>
        </a:spcBef>
        <a:spcAft>
          <a:spcPct val="0"/>
        </a:spcAft>
        <a:buClr>
          <a:srgbClr val="822433"/>
        </a:buClr>
        <a:buFont typeface="Wingdings" charset="2"/>
        <a:buChar char="v"/>
        <a:defRPr sz="2800">
          <a:solidFill>
            <a:schemeClr val="tx1"/>
          </a:solidFill>
          <a:latin typeface="+mn-lt"/>
          <a:ea typeface="ＭＳ Ｐゴシック" charset="-128"/>
        </a:defRPr>
      </a:lvl2pPr>
      <a:lvl3pPr marL="1143000" indent="-228600" algn="l" rtl="0" fontAlgn="base">
        <a:spcBef>
          <a:spcPct val="20000"/>
        </a:spcBef>
        <a:spcAft>
          <a:spcPct val="0"/>
        </a:spcAft>
        <a:buClr>
          <a:srgbClr val="822433"/>
        </a:buClr>
        <a:buChar char="•"/>
        <a:defRPr sz="2400">
          <a:solidFill>
            <a:schemeClr val="tx1"/>
          </a:solidFill>
          <a:latin typeface="+mn-lt"/>
          <a:ea typeface="ＭＳ Ｐゴシック" charset="-128"/>
        </a:defRPr>
      </a:lvl3pPr>
      <a:lvl4pPr marL="1600200" indent="-228600" algn="l" rtl="0" fontAlgn="base">
        <a:spcBef>
          <a:spcPct val="20000"/>
        </a:spcBef>
        <a:spcAft>
          <a:spcPct val="0"/>
        </a:spcAft>
        <a:buClr>
          <a:srgbClr val="822433"/>
        </a:buClr>
        <a:buChar char="•"/>
        <a:defRPr sz="2000">
          <a:solidFill>
            <a:schemeClr val="tx1"/>
          </a:solidFill>
          <a:latin typeface="+mn-lt"/>
          <a:ea typeface="ＭＳ Ｐゴシック" charset="-128"/>
        </a:defRPr>
      </a:lvl4pPr>
      <a:lvl5pPr marL="2057400" indent="-228600" algn="l" rtl="0" fontAlgn="base">
        <a:spcBef>
          <a:spcPct val="20000"/>
        </a:spcBef>
        <a:spcAft>
          <a:spcPct val="0"/>
        </a:spcAft>
        <a:buClr>
          <a:srgbClr val="822433"/>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rgbClr val="822433"/>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rgbClr val="822433"/>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rgbClr val="822433"/>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rgbClr val="822433"/>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tiff"/></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gif"/><Relationship Id="rId6"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tiff"/></Relationships>
</file>

<file path=ppt/slides/_rels/slide18.xml.rels><?xml version="1.0" encoding="UTF-8" standalone="yes"?>
<Relationships xmlns="http://schemas.openxmlformats.org/package/2006/relationships"><Relationship Id="rId3" Type="http://schemas.openxmlformats.org/officeDocument/2006/relationships/image" Target="../media/image19.tiff"/><Relationship Id="rId4" Type="http://schemas.openxmlformats.org/officeDocument/2006/relationships/image" Target="../media/image20.tiff"/><Relationship Id="rId5" Type="http://schemas.openxmlformats.org/officeDocument/2006/relationships/image" Target="../media/image21.tiff"/><Relationship Id="rId6" Type="http://schemas.openxmlformats.org/officeDocument/2006/relationships/image" Target="../media/image22.tiff"/><Relationship Id="rId7" Type="http://schemas.openxmlformats.org/officeDocument/2006/relationships/image" Target="../media/image23.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rl-abrc.ca/projects/author/EngPubAgree.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hyperlink" Target="http://creativecommons.org/licenses/by-nc/3.0/" TargetMode="External"/><Relationship Id="rId4" Type="http://schemas.openxmlformats.org/officeDocument/2006/relationships/image" Target="../media/image29.png"/><Relationship Id="rId5" Type="http://schemas.openxmlformats.org/officeDocument/2006/relationships/hyperlink" Target="http://creativecommons.org/licenses/by-nd/3.0/" TargetMode="External"/><Relationship Id="rId6" Type="http://schemas.openxmlformats.org/officeDocument/2006/relationships/image" Target="../media/image30.png"/><Relationship Id="rId7" Type="http://schemas.openxmlformats.org/officeDocument/2006/relationships/hyperlink" Target="http://creativecommons.org/licenses/by-sa/3.0/" TargetMode="External"/><Relationship Id="rId8" Type="http://schemas.openxmlformats.org/officeDocument/2006/relationships/image" Target="../media/image31.png"/><Relationship Id="rId9" Type="http://schemas.openxmlformats.org/officeDocument/2006/relationships/hyperlink" Target="http://creativecommons.org/licenses/by/3.0/" TargetMode="External"/><Relationship Id="rId10"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3" Type="http://schemas.openxmlformats.org/officeDocument/2006/relationships/hyperlink" Target="http://journals.library.mun.ca/ojs/index.php/MP/index" TargetMode="External"/><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8.xml.rels><?xml version="1.0" encoding="UTF-8" standalone="yes"?>
<Relationships xmlns="http://schemas.openxmlformats.org/package/2006/relationships"><Relationship Id="rId3" Type="http://schemas.openxmlformats.org/officeDocument/2006/relationships/hyperlink" Target="http://www.openmedicine.ca/" TargetMode="External"/><Relationship Id="rId4"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3" Type="http://schemas.openxmlformats.org/officeDocument/2006/relationships/hyperlink" Target="http://www.plosbiology.org/home.action" TargetMode="External"/><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hyperlink" Target="http://www.doaj.org/" TargetMode="External"/><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mBmsLHa83vo" TargetMode="External"/><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4.xml.rels><?xml version="1.0" encoding="UTF-8" standalone="yes"?>
<Relationships xmlns="http://schemas.openxmlformats.org/package/2006/relationships"><Relationship Id="rId3" Type="http://schemas.openxmlformats.org/officeDocument/2006/relationships/hyperlink" Target="http://dash.harvard.edu/" TargetMode="External"/><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space.library.utoronto.ca/" TargetMode="External"/><Relationship Id="rId3" Type="http://schemas.openxmlformats.org/officeDocument/2006/relationships/image" Target="../media/image4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uor.uottawa.ca/en/" TargetMode="External"/><Relationship Id="rId3"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hyperlink" Target="http://arxiv.org/" TargetMode="External"/><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3" Type="http://schemas.openxmlformats.org/officeDocument/2006/relationships/hyperlink" Target="http://pubmedcentralcanada.ca/" TargetMode="External"/><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3" Type="http://schemas.openxmlformats.org/officeDocument/2006/relationships/hyperlink" Target="http://www.opendoar.org/" TargetMode="External"/><Relationship Id="rId4" Type="http://schemas.openxmlformats.org/officeDocument/2006/relationships/hyperlink" Target="http://www.opendoar.org/find.php" TargetMode="External"/><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sherpa.ac.uk/romeo/" TargetMode="External"/><Relationship Id="rId4"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3" Type="http://schemas.openxmlformats.org/officeDocument/2006/relationships/hyperlink" Target="http://www.sherpa.ac.uk/juliet/" TargetMode="External"/><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hyperlink" Target="http://journals.library.mun.ca/ojs/" TargetMode="External"/><Relationship Id="rId4"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5.xml.rels><?xml version="1.0" encoding="UTF-8" standalone="yes"?>
<Relationships xmlns="http://schemas.openxmlformats.org/package/2006/relationships"><Relationship Id="rId3" Type="http://schemas.openxmlformats.org/officeDocument/2006/relationships/hyperlink" Target="http://collections.mun.ca/cdm4/description.php?phpReturn=browse.php&amp;cisoroot=hrr" TargetMode="External"/><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6.xml.rels><?xml version="1.0" encoding="UTF-8" standalone="yes"?>
<Relationships xmlns="http://schemas.openxmlformats.org/package/2006/relationships"><Relationship Id="rId3" Type="http://schemas.openxmlformats.org/officeDocument/2006/relationships/hyperlink" Target="https://www.library.mun.ca/repository/" TargetMode="External"/><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tif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US" dirty="0" smtClean="0">
                <a:solidFill>
                  <a:schemeClr val="tx2"/>
                </a:solidFill>
                <a:latin typeface="+mj-lt"/>
                <a:ea typeface="+mj-ea"/>
                <a:cs typeface="+mj-cs"/>
              </a:rPr>
              <a:t>Greater Reach for your Research: Author’s Rights &amp; the Shifting Landscape of Scholarly Communication</a:t>
            </a:r>
            <a:r>
              <a:rPr lang="en-US" dirty="0" smtClean="0"/>
              <a:t> </a:t>
            </a:r>
            <a:endParaRPr lang="en-US" dirty="0"/>
          </a:p>
        </p:txBody>
      </p:sp>
      <p:sp>
        <p:nvSpPr>
          <p:cNvPr id="2051" name="Rectangle 3"/>
          <p:cNvSpPr>
            <a:spLocks noGrp="1" noChangeArrowheads="1"/>
          </p:cNvSpPr>
          <p:nvPr>
            <p:ph type="subTitle" idx="1"/>
          </p:nvPr>
        </p:nvSpPr>
        <p:spPr>
          <a:xfrm>
            <a:off x="463550" y="3821654"/>
            <a:ext cx="8216900" cy="1359945"/>
          </a:xfrm>
        </p:spPr>
        <p:txBody>
          <a:bodyPr/>
          <a:lstStyle/>
          <a:p>
            <a:r>
              <a:rPr lang="en-US" sz="2000" dirty="0" smtClean="0"/>
              <a:t>Lisa Goddard &amp; Shannon Gordon</a:t>
            </a:r>
          </a:p>
          <a:p>
            <a:r>
              <a:rPr lang="en-US" sz="2000" dirty="0" smtClean="0"/>
              <a:t>Memorial University Libraries</a:t>
            </a:r>
          </a:p>
          <a:p>
            <a:r>
              <a:rPr lang="en-US" sz="2000" dirty="0" smtClean="0"/>
              <a:t>February 19</a:t>
            </a:r>
            <a:r>
              <a:rPr lang="en-US" sz="2000" baseline="30000" dirty="0" smtClean="0"/>
              <a:t>th</a:t>
            </a:r>
            <a:r>
              <a:rPr lang="en-US" sz="2000" dirty="0" smtClean="0"/>
              <a:t>, 2010</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Professional Websites</a:t>
            </a:r>
            <a:endParaRPr lang="en-US" dirty="0"/>
          </a:p>
        </p:txBody>
      </p:sp>
      <p:pic>
        <p:nvPicPr>
          <p:cNvPr id="4" name="Picture 3" descr="academic_cv.tiff"/>
          <p:cNvPicPr>
            <a:picLocks noChangeAspect="1"/>
          </p:cNvPicPr>
          <p:nvPr/>
        </p:nvPicPr>
        <p:blipFill>
          <a:blip r:embed="rId3"/>
          <a:stretch>
            <a:fillRect/>
          </a:stretch>
        </p:blipFill>
        <p:spPr>
          <a:xfrm>
            <a:off x="986556" y="1388363"/>
            <a:ext cx="7061173" cy="439514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Sharing with Colleagues</a:t>
            </a:r>
            <a:endParaRPr lang="en-US" dirty="0"/>
          </a:p>
        </p:txBody>
      </p:sp>
      <p:pic>
        <p:nvPicPr>
          <p:cNvPr id="4" name="Picture 3" descr="emailcolleagues.png"/>
          <p:cNvPicPr>
            <a:picLocks noChangeAspect="1"/>
          </p:cNvPicPr>
          <p:nvPr/>
        </p:nvPicPr>
        <p:blipFill>
          <a:blip r:embed="rId2"/>
          <a:stretch>
            <a:fillRect/>
          </a:stretch>
        </p:blipFill>
        <p:spPr>
          <a:xfrm>
            <a:off x="831195" y="1302129"/>
            <a:ext cx="7380777" cy="466282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Linking from Others</a:t>
            </a:r>
            <a:endParaRPr lang="en-US" dirty="0"/>
          </a:p>
        </p:txBody>
      </p:sp>
      <p:pic>
        <p:nvPicPr>
          <p:cNvPr id="4" name="Picture 3" descr="workscitedlinks.tiff"/>
          <p:cNvPicPr>
            <a:picLocks noChangeAspect="1"/>
          </p:cNvPicPr>
          <p:nvPr/>
        </p:nvPicPr>
        <p:blipFill>
          <a:blip r:embed="rId3"/>
          <a:stretch>
            <a:fillRect/>
          </a:stretch>
        </p:blipFill>
        <p:spPr>
          <a:xfrm>
            <a:off x="578321" y="1530932"/>
            <a:ext cx="7892845" cy="4133912"/>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Reuse</a:t>
            </a:r>
            <a:endParaRPr lang="en-US" dirty="0"/>
          </a:p>
        </p:txBody>
      </p:sp>
      <p:pic>
        <p:nvPicPr>
          <p:cNvPr id="4" name="Picture 3" descr="reuse_chart.jpg"/>
          <p:cNvPicPr>
            <a:picLocks noChangeAspect="1"/>
          </p:cNvPicPr>
          <p:nvPr/>
        </p:nvPicPr>
        <p:blipFill>
          <a:blip r:embed="rId3"/>
          <a:stretch>
            <a:fillRect/>
          </a:stretch>
        </p:blipFill>
        <p:spPr>
          <a:xfrm>
            <a:off x="307546" y="1319803"/>
            <a:ext cx="3162384" cy="2402302"/>
          </a:xfrm>
          <a:prstGeom prst="rect">
            <a:avLst/>
          </a:prstGeom>
        </p:spPr>
      </p:pic>
      <p:pic>
        <p:nvPicPr>
          <p:cNvPr id="6" name="Picture 5" descr="reuse_table.jpg"/>
          <p:cNvPicPr>
            <a:picLocks noChangeAspect="1"/>
          </p:cNvPicPr>
          <p:nvPr/>
        </p:nvPicPr>
        <p:blipFill>
          <a:blip r:embed="rId4"/>
          <a:stretch>
            <a:fillRect/>
          </a:stretch>
        </p:blipFill>
        <p:spPr>
          <a:xfrm>
            <a:off x="396888" y="3995119"/>
            <a:ext cx="4409243" cy="1958500"/>
          </a:xfrm>
          <a:prstGeom prst="rect">
            <a:avLst/>
          </a:prstGeom>
        </p:spPr>
      </p:pic>
      <p:pic>
        <p:nvPicPr>
          <p:cNvPr id="7" name="Picture 6" descr="reuse_image"/>
          <p:cNvPicPr>
            <a:picLocks noChangeAspect="1"/>
          </p:cNvPicPr>
          <p:nvPr/>
        </p:nvPicPr>
        <p:blipFill>
          <a:blip r:embed="rId5"/>
          <a:stretch>
            <a:fillRect/>
          </a:stretch>
        </p:blipFill>
        <p:spPr>
          <a:xfrm>
            <a:off x="3789650" y="1639761"/>
            <a:ext cx="1970882" cy="2365058"/>
          </a:xfrm>
          <a:prstGeom prst="rect">
            <a:avLst/>
          </a:prstGeom>
        </p:spPr>
      </p:pic>
      <p:pic>
        <p:nvPicPr>
          <p:cNvPr id="8" name="Picture 7" descr="reuse_bookchapter.tiff"/>
          <p:cNvPicPr>
            <a:picLocks noChangeAspect="1"/>
          </p:cNvPicPr>
          <p:nvPr/>
        </p:nvPicPr>
        <p:blipFill>
          <a:blip r:embed="rId6"/>
          <a:srcRect l="6151"/>
          <a:stretch>
            <a:fillRect/>
          </a:stretch>
        </p:blipFill>
        <p:spPr>
          <a:xfrm>
            <a:off x="5988429" y="1953355"/>
            <a:ext cx="2951457" cy="3728098"/>
          </a:xfrm>
          <a:prstGeom prst="rect">
            <a:avLst/>
          </a:prstGeom>
          <a:ln>
            <a:solidFill>
              <a:schemeClr val="bg2"/>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Preservation Guarantee</a:t>
            </a:r>
            <a:endParaRPr lang="en-US" dirty="0"/>
          </a:p>
        </p:txBody>
      </p:sp>
      <p:pic>
        <p:nvPicPr>
          <p:cNvPr id="4" name="Picture 3" descr="nolongeravailable.tiff"/>
          <p:cNvPicPr>
            <a:picLocks noChangeAspect="1"/>
          </p:cNvPicPr>
          <p:nvPr/>
        </p:nvPicPr>
        <p:blipFill>
          <a:blip r:embed="rId3"/>
          <a:stretch>
            <a:fillRect/>
          </a:stretch>
        </p:blipFill>
        <p:spPr>
          <a:xfrm>
            <a:off x="448023" y="1542271"/>
            <a:ext cx="8265075" cy="404483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Institutional Archiving</a:t>
            </a:r>
            <a:endParaRPr lang="en-US" dirty="0"/>
          </a:p>
        </p:txBody>
      </p:sp>
      <p:pic>
        <p:nvPicPr>
          <p:cNvPr id="4" name="Picture 3" descr="repositoryumich.tiff"/>
          <p:cNvPicPr>
            <a:picLocks noChangeAspect="1"/>
          </p:cNvPicPr>
          <p:nvPr/>
        </p:nvPicPr>
        <p:blipFill>
          <a:blip r:embed="rId2"/>
          <a:stretch>
            <a:fillRect/>
          </a:stretch>
        </p:blipFill>
        <p:spPr>
          <a:xfrm>
            <a:off x="601020" y="1406189"/>
            <a:ext cx="7868060" cy="4449696"/>
          </a:xfrm>
          <a:prstGeom prst="rect">
            <a:avLst/>
          </a:prstGeom>
          <a:ln>
            <a:solidFill>
              <a:schemeClr val="accent2"/>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Non-compliance with Funders</a:t>
            </a:r>
            <a:endParaRPr lang="en-US" dirty="0"/>
          </a:p>
        </p:txBody>
      </p:sp>
      <p:sp>
        <p:nvSpPr>
          <p:cNvPr id="3" name="Content Placeholder 2"/>
          <p:cNvSpPr>
            <a:spLocks noGrp="1"/>
          </p:cNvSpPr>
          <p:nvPr>
            <p:ph idx="1"/>
          </p:nvPr>
        </p:nvSpPr>
        <p:spPr>
          <a:xfrm>
            <a:off x="622308" y="1644331"/>
            <a:ext cx="7015163" cy="3878358"/>
          </a:xfrm>
          <a:ln>
            <a:solidFill>
              <a:srgbClr val="800000"/>
            </a:solidFill>
          </a:ln>
        </p:spPr>
        <p:txBody>
          <a:bodyPr/>
          <a:lstStyle/>
          <a:p>
            <a:pPr>
              <a:buNone/>
            </a:pPr>
            <a:endParaRPr lang="en-US" sz="1200" dirty="0" smtClean="0"/>
          </a:p>
          <a:p>
            <a:pPr>
              <a:buNone/>
            </a:pPr>
            <a:r>
              <a:rPr lang="en-US" sz="2400" dirty="0" smtClean="0"/>
              <a:t>	Each </a:t>
            </a:r>
            <a:r>
              <a:rPr lang="en-US" sz="2400" dirty="0" smtClean="0">
                <a:solidFill>
                  <a:srgbClr val="FF0000"/>
                </a:solidFill>
              </a:rPr>
              <a:t>federal research funding agency should</a:t>
            </a:r>
            <a:r>
              <a:rPr lang="en-US" sz="2400" dirty="0" smtClean="0"/>
              <a:t> expeditiously but carefully develop and </a:t>
            </a:r>
            <a:r>
              <a:rPr lang="en-US" sz="2400" dirty="0" smtClean="0">
                <a:solidFill>
                  <a:srgbClr val="FF0000"/>
                </a:solidFill>
              </a:rPr>
              <a:t>implement an explicit public access policy</a:t>
            </a:r>
            <a:r>
              <a:rPr lang="en-US" sz="2400" dirty="0" smtClean="0"/>
              <a:t> that brings about free public access to the results of the research that it funds as soon as possible after those results have been published in a peer‐reviewed journal.</a:t>
            </a:r>
          </a:p>
          <a:p>
            <a:pPr>
              <a:buNone/>
            </a:pPr>
            <a:endParaRPr lang="en-US" sz="1200" dirty="0" smtClean="0"/>
          </a:p>
          <a:p>
            <a:pPr>
              <a:buNone/>
            </a:pPr>
            <a:r>
              <a:rPr lang="en-US" sz="2400" dirty="0" smtClean="0"/>
              <a:t>	- US Scholarly Publishing Roundtable, 2010</a:t>
            </a:r>
          </a:p>
          <a:p>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may not have access</a:t>
            </a:r>
            <a:endParaRPr lang="en-US" dirty="0"/>
          </a:p>
        </p:txBody>
      </p:sp>
      <p:pic>
        <p:nvPicPr>
          <p:cNvPr id="5" name="Picture 4" descr="YOUnoaccess.tiff"/>
          <p:cNvPicPr>
            <a:picLocks noChangeAspect="1"/>
          </p:cNvPicPr>
          <p:nvPr/>
        </p:nvPicPr>
        <p:blipFill>
          <a:blip r:embed="rId2"/>
          <a:stretch>
            <a:fillRect/>
          </a:stretch>
        </p:blipFill>
        <p:spPr>
          <a:xfrm>
            <a:off x="1054592" y="1299100"/>
            <a:ext cx="6973877" cy="470248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a:t>
            </a:r>
            <a:r>
              <a:rPr lang="en-US" dirty="0" err="1" smtClean="0"/>
              <a:t>Mashups</a:t>
            </a:r>
            <a:endParaRPr lang="en-US" dirty="0"/>
          </a:p>
        </p:txBody>
      </p:sp>
      <p:pic>
        <p:nvPicPr>
          <p:cNvPr id="4" name="Picture 3" descr="mashup_flickr.tiff"/>
          <p:cNvPicPr>
            <a:picLocks noChangeAspect="1"/>
          </p:cNvPicPr>
          <p:nvPr/>
        </p:nvPicPr>
        <p:blipFill>
          <a:blip r:embed="rId3"/>
          <a:stretch>
            <a:fillRect/>
          </a:stretch>
        </p:blipFill>
        <p:spPr>
          <a:xfrm>
            <a:off x="450512" y="1270105"/>
            <a:ext cx="2964499" cy="3421912"/>
          </a:xfrm>
          <a:prstGeom prst="rect">
            <a:avLst/>
          </a:prstGeom>
          <a:ln>
            <a:solidFill>
              <a:schemeClr val="bg2"/>
            </a:solidFill>
          </a:ln>
        </p:spPr>
      </p:pic>
      <p:pic>
        <p:nvPicPr>
          <p:cNvPr id="6" name="Picture 5" descr="mashup_youtube.tiff"/>
          <p:cNvPicPr>
            <a:picLocks noChangeAspect="1"/>
          </p:cNvPicPr>
          <p:nvPr/>
        </p:nvPicPr>
        <p:blipFill>
          <a:blip r:embed="rId4"/>
          <a:stretch>
            <a:fillRect/>
          </a:stretch>
        </p:blipFill>
        <p:spPr>
          <a:xfrm>
            <a:off x="3519365" y="204125"/>
            <a:ext cx="3646944" cy="3572517"/>
          </a:xfrm>
          <a:prstGeom prst="rect">
            <a:avLst/>
          </a:prstGeom>
          <a:ln>
            <a:solidFill>
              <a:schemeClr val="bg2"/>
            </a:solidFill>
          </a:ln>
        </p:spPr>
      </p:pic>
      <p:pic>
        <p:nvPicPr>
          <p:cNvPr id="5" name="Picture 4" descr="RSS_mashup.tiff"/>
          <p:cNvPicPr>
            <a:picLocks noChangeAspect="1"/>
          </p:cNvPicPr>
          <p:nvPr/>
        </p:nvPicPr>
        <p:blipFill>
          <a:blip r:embed="rId5"/>
          <a:stretch>
            <a:fillRect/>
          </a:stretch>
        </p:blipFill>
        <p:spPr>
          <a:xfrm>
            <a:off x="6996458" y="1428867"/>
            <a:ext cx="1983557" cy="4616279"/>
          </a:xfrm>
          <a:prstGeom prst="rect">
            <a:avLst/>
          </a:prstGeom>
          <a:ln>
            <a:solidFill>
              <a:schemeClr val="bg2"/>
            </a:solidFill>
          </a:ln>
        </p:spPr>
      </p:pic>
      <p:pic>
        <p:nvPicPr>
          <p:cNvPr id="8" name="Picture 7" descr="mashup_twitter.tiff"/>
          <p:cNvPicPr>
            <a:picLocks noChangeAspect="1"/>
          </p:cNvPicPr>
          <p:nvPr/>
        </p:nvPicPr>
        <p:blipFill>
          <a:blip r:embed="rId6"/>
          <a:stretch>
            <a:fillRect/>
          </a:stretch>
        </p:blipFill>
        <p:spPr>
          <a:xfrm>
            <a:off x="3785309" y="1927836"/>
            <a:ext cx="2888474" cy="3875521"/>
          </a:xfrm>
          <a:prstGeom prst="rect">
            <a:avLst/>
          </a:prstGeom>
        </p:spPr>
      </p:pic>
      <p:pic>
        <p:nvPicPr>
          <p:cNvPr id="7" name="Picture 6" descr="mashup_maps.tiff"/>
          <p:cNvPicPr>
            <a:picLocks noChangeAspect="1"/>
          </p:cNvPicPr>
          <p:nvPr/>
        </p:nvPicPr>
        <p:blipFill>
          <a:blip r:embed="rId7"/>
          <a:stretch>
            <a:fillRect/>
          </a:stretch>
        </p:blipFill>
        <p:spPr>
          <a:xfrm>
            <a:off x="0" y="4492482"/>
            <a:ext cx="8697502" cy="1870073"/>
          </a:xfrm>
          <a:prstGeom prst="rect">
            <a:avLst/>
          </a:prstGeom>
          <a:ln>
            <a:solidFill>
              <a:schemeClr val="bg2"/>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decel="5000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accel="50000" decel="5000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Transformative Technologies</a:t>
            </a:r>
            <a:endParaRPr lang="en-US" dirty="0"/>
          </a:p>
        </p:txBody>
      </p:sp>
      <p:pic>
        <p:nvPicPr>
          <p:cNvPr id="4" name="Picture 6"/>
          <p:cNvPicPr>
            <a:picLocks noChangeAspect="1" noChangeArrowheads="1"/>
          </p:cNvPicPr>
          <p:nvPr/>
        </p:nvPicPr>
        <p:blipFill>
          <a:blip r:embed="rId3"/>
          <a:srcRect/>
          <a:stretch>
            <a:fillRect/>
          </a:stretch>
        </p:blipFill>
        <p:spPr bwMode="auto">
          <a:xfrm>
            <a:off x="2756548" y="3032910"/>
            <a:ext cx="2944812" cy="2944813"/>
          </a:xfrm>
          <a:prstGeom prst="rect">
            <a:avLst/>
          </a:prstGeom>
          <a:noFill/>
          <a:ln w="9525">
            <a:noFill/>
            <a:round/>
            <a:headEnd/>
            <a:tailEnd/>
          </a:ln>
        </p:spPr>
      </p:pic>
      <p:pic>
        <p:nvPicPr>
          <p:cNvPr id="5" name="Picture 4" descr="TEI-600.jpg"/>
          <p:cNvPicPr>
            <a:picLocks noChangeAspect="1"/>
          </p:cNvPicPr>
          <p:nvPr/>
        </p:nvPicPr>
        <p:blipFill>
          <a:blip r:embed="rId4"/>
          <a:stretch>
            <a:fillRect/>
          </a:stretch>
        </p:blipFill>
        <p:spPr>
          <a:xfrm>
            <a:off x="201811" y="1168042"/>
            <a:ext cx="2956963" cy="2956963"/>
          </a:xfrm>
          <a:prstGeom prst="rect">
            <a:avLst/>
          </a:prstGeom>
        </p:spPr>
      </p:pic>
      <p:pic>
        <p:nvPicPr>
          <p:cNvPr id="6" name="Picture 5" descr="TextAnalysis.png"/>
          <p:cNvPicPr>
            <a:picLocks noChangeAspect="1"/>
          </p:cNvPicPr>
          <p:nvPr/>
        </p:nvPicPr>
        <p:blipFill>
          <a:blip r:embed="rId5"/>
          <a:stretch>
            <a:fillRect/>
          </a:stretch>
        </p:blipFill>
        <p:spPr>
          <a:xfrm>
            <a:off x="5660684" y="1546705"/>
            <a:ext cx="3092431" cy="2705877"/>
          </a:xfrm>
          <a:prstGeom prst="rect">
            <a:avLst/>
          </a:prstGeom>
        </p:spPr>
      </p:pic>
      <p:sp>
        <p:nvSpPr>
          <p:cNvPr id="7" name="TextBox 6"/>
          <p:cNvSpPr txBox="1"/>
          <p:nvPr/>
        </p:nvSpPr>
        <p:spPr>
          <a:xfrm>
            <a:off x="6440925" y="4343307"/>
            <a:ext cx="1576210" cy="276999"/>
          </a:xfrm>
          <a:prstGeom prst="rect">
            <a:avLst/>
          </a:prstGeom>
          <a:noFill/>
        </p:spPr>
        <p:txBody>
          <a:bodyPr wrap="square" rtlCol="0">
            <a:spAutoFit/>
          </a:bodyPr>
          <a:lstStyle/>
          <a:p>
            <a:r>
              <a:rPr lang="en-US" sz="1200" dirty="0" smtClean="0"/>
              <a:t>Text Visualization</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Environment</a:t>
            </a:r>
            <a:endParaRPr lang="en-US" dirty="0"/>
          </a:p>
        </p:txBody>
      </p:sp>
      <p:sp>
        <p:nvSpPr>
          <p:cNvPr id="3" name="Content Placeholder 2"/>
          <p:cNvSpPr>
            <a:spLocks noGrp="1"/>
          </p:cNvSpPr>
          <p:nvPr>
            <p:ph idx="1"/>
          </p:nvPr>
        </p:nvSpPr>
        <p:spPr>
          <a:xfrm>
            <a:off x="463549" y="1443038"/>
            <a:ext cx="7443479" cy="4453878"/>
          </a:xfrm>
        </p:spPr>
        <p:txBody>
          <a:bodyPr/>
          <a:lstStyle/>
          <a:p>
            <a:pPr marL="363538" indent="-363538">
              <a:spcAft>
                <a:spcPts val="600"/>
              </a:spcAft>
            </a:pPr>
            <a:r>
              <a:rPr lang="en-US" dirty="0" smtClean="0"/>
              <a:t>Copyright is automatically granted to author upon </a:t>
            </a:r>
            <a:r>
              <a:rPr lang="en-US" dirty="0"/>
              <a:t>the creation of an </a:t>
            </a:r>
            <a:r>
              <a:rPr lang="en-US" dirty="0" smtClean="0"/>
              <a:t>original work </a:t>
            </a:r>
            <a:r>
              <a:rPr lang="en-US" dirty="0"/>
              <a:t>in a tangible </a:t>
            </a:r>
            <a:r>
              <a:rPr lang="en-US" dirty="0" smtClean="0"/>
              <a:t>medium.</a:t>
            </a:r>
          </a:p>
          <a:p>
            <a:pPr marL="363538" indent="-363538">
              <a:spcAft>
                <a:spcPts val="600"/>
              </a:spcAft>
            </a:pPr>
            <a:r>
              <a:rPr lang="en-US" dirty="0" smtClean="0"/>
              <a:t>Most universities </a:t>
            </a:r>
            <a:r>
              <a:rPr lang="en-US" dirty="0"/>
              <a:t>have</a:t>
            </a:r>
            <a:r>
              <a:rPr lang="en-US" dirty="0" smtClean="0"/>
              <a:t> agreements stating </a:t>
            </a:r>
            <a:r>
              <a:rPr lang="en-US" dirty="0"/>
              <a:t>that faculty </a:t>
            </a:r>
            <a:r>
              <a:rPr lang="en-US" dirty="0" smtClean="0"/>
              <a:t>own </a:t>
            </a:r>
            <a:r>
              <a:rPr lang="en-US" dirty="0"/>
              <a:t>copyright in their scholarly works.</a:t>
            </a:r>
            <a:r>
              <a:rPr lang="en-US" dirty="0" smtClean="0"/>
              <a:t> </a:t>
            </a:r>
          </a:p>
          <a:p>
            <a:pPr marL="0" indent="0">
              <a:buNone/>
            </a:pPr>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Situation</a:t>
            </a:r>
            <a:endParaRPr lang="en-US" dirty="0"/>
          </a:p>
        </p:txBody>
      </p:sp>
      <p:sp>
        <p:nvSpPr>
          <p:cNvPr id="3" name="Content Placeholder 2"/>
          <p:cNvSpPr>
            <a:spLocks noGrp="1"/>
          </p:cNvSpPr>
          <p:nvPr>
            <p:ph idx="1"/>
          </p:nvPr>
        </p:nvSpPr>
        <p:spPr>
          <a:xfrm>
            <a:off x="463550" y="1443038"/>
            <a:ext cx="7015163" cy="620884"/>
          </a:xfrm>
        </p:spPr>
        <p:txBody>
          <a:bodyPr/>
          <a:lstStyle/>
          <a:p>
            <a:pPr marL="623888" indent="-623888">
              <a:buFont typeface="Lucida Grande"/>
              <a:buChar char="⇒"/>
            </a:pPr>
            <a:r>
              <a:rPr lang="en-US" dirty="0" smtClean="0"/>
              <a:t>Publicly funded projects</a:t>
            </a:r>
          </a:p>
          <a:p>
            <a:pPr>
              <a:buNone/>
            </a:pPr>
            <a:endParaRPr lang="en-US" dirty="0"/>
          </a:p>
        </p:txBody>
      </p:sp>
      <p:sp>
        <p:nvSpPr>
          <p:cNvPr id="5" name="TextBox 4"/>
          <p:cNvSpPr txBox="1"/>
          <p:nvPr/>
        </p:nvSpPr>
        <p:spPr>
          <a:xfrm>
            <a:off x="464924" y="2234025"/>
            <a:ext cx="6713065" cy="861774"/>
          </a:xfrm>
          <a:prstGeom prst="rect">
            <a:avLst/>
          </a:prstGeom>
          <a:noFill/>
        </p:spPr>
        <p:txBody>
          <a:bodyPr wrap="square" rtlCol="0">
            <a:spAutoFit/>
          </a:bodyPr>
          <a:lstStyle/>
          <a:p>
            <a:pPr marL="623888" indent="-623888">
              <a:buClr>
                <a:srgbClr val="800000"/>
              </a:buClr>
              <a:buFont typeface="Lucida Grande"/>
              <a:buChar char="⇒"/>
            </a:pPr>
            <a:r>
              <a:rPr lang="en-US" sz="3200" b="1" dirty="0" smtClean="0"/>
              <a:t>Faculty time &amp; expertise</a:t>
            </a:r>
          </a:p>
          <a:p>
            <a:endParaRPr lang="en-US" dirty="0"/>
          </a:p>
        </p:txBody>
      </p:sp>
      <p:sp>
        <p:nvSpPr>
          <p:cNvPr id="7" name="TextBox 6"/>
          <p:cNvSpPr txBox="1"/>
          <p:nvPr/>
        </p:nvSpPr>
        <p:spPr>
          <a:xfrm>
            <a:off x="442779" y="3068538"/>
            <a:ext cx="6292145" cy="1354217"/>
          </a:xfrm>
          <a:prstGeom prst="rect">
            <a:avLst/>
          </a:prstGeom>
          <a:noFill/>
        </p:spPr>
        <p:txBody>
          <a:bodyPr wrap="square" rtlCol="0">
            <a:spAutoFit/>
          </a:bodyPr>
          <a:lstStyle/>
          <a:p>
            <a:pPr marL="628650" indent="-628650">
              <a:buClr>
                <a:srgbClr val="800000"/>
              </a:buClr>
              <a:buFont typeface="Lucida Grande"/>
              <a:buChar char="⇒"/>
            </a:pPr>
            <a:r>
              <a:rPr lang="en-US" sz="3200" b="1" dirty="0" smtClean="0"/>
              <a:t>Rights given to commercial publisher free of charge</a:t>
            </a:r>
          </a:p>
          <a:p>
            <a:endParaRPr lang="en-US" dirty="0"/>
          </a:p>
        </p:txBody>
      </p:sp>
      <p:sp>
        <p:nvSpPr>
          <p:cNvPr id="8" name="Rectangle 7"/>
          <p:cNvSpPr/>
          <p:nvPr/>
        </p:nvSpPr>
        <p:spPr>
          <a:xfrm>
            <a:off x="480251" y="4331344"/>
            <a:ext cx="6636075" cy="1569660"/>
          </a:xfrm>
          <a:prstGeom prst="rect">
            <a:avLst/>
          </a:prstGeom>
        </p:spPr>
        <p:txBody>
          <a:bodyPr wrap="square">
            <a:spAutoFit/>
          </a:bodyPr>
          <a:lstStyle/>
          <a:p>
            <a:pPr marL="623888" indent="-623888">
              <a:buClr>
                <a:srgbClr val="800000"/>
              </a:buClr>
              <a:buFont typeface="Lucida Grande"/>
              <a:buChar char="⇒"/>
            </a:pPr>
            <a:r>
              <a:rPr lang="en-US" sz="3200" b="1" dirty="0" smtClean="0"/>
              <a:t>Academic community purchases the work back from publisher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8"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 Your Rights: CAUT</a:t>
            </a:r>
            <a:endParaRPr lang="en-US" dirty="0"/>
          </a:p>
        </p:txBody>
      </p:sp>
      <p:sp>
        <p:nvSpPr>
          <p:cNvPr id="3" name="Content Placeholder 2"/>
          <p:cNvSpPr>
            <a:spLocks noGrp="1"/>
          </p:cNvSpPr>
          <p:nvPr>
            <p:ph idx="1"/>
          </p:nvPr>
        </p:nvSpPr>
        <p:spPr>
          <a:xfrm>
            <a:off x="463550" y="1443038"/>
            <a:ext cx="7099988" cy="4340476"/>
          </a:xfrm>
        </p:spPr>
        <p:txBody>
          <a:bodyPr/>
          <a:lstStyle/>
          <a:p>
            <a:pPr>
              <a:buNone/>
            </a:pPr>
            <a:r>
              <a:rPr lang="en-US" dirty="0" smtClean="0"/>
              <a:t>	To </a:t>
            </a:r>
            <a:r>
              <a:rPr lang="en-US" dirty="0"/>
              <a:t>promote scholarly communication, autonomy, integrity and academic freedom, and education and research activities more generally, it is important for academic staff to retain copyright in their journal articles. (CAUT advisory, 2008)</a:t>
            </a:r>
            <a:r>
              <a:rPr lang="en-US" dirty="0" smtClean="0"/>
              <a:t>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Access Options</a:t>
            </a:r>
            <a:endParaRPr lang="en-US" dirty="0"/>
          </a:p>
        </p:txBody>
      </p:sp>
      <p:sp>
        <p:nvSpPr>
          <p:cNvPr id="3" name="Content Placeholder 2"/>
          <p:cNvSpPr>
            <a:spLocks noGrp="1"/>
          </p:cNvSpPr>
          <p:nvPr>
            <p:ph idx="1"/>
          </p:nvPr>
        </p:nvSpPr>
        <p:spPr/>
        <p:txBody>
          <a:bodyPr/>
          <a:lstStyle/>
          <a:p>
            <a:r>
              <a:rPr lang="en-US" dirty="0" smtClean="0"/>
              <a:t>CARL Author Addendum</a:t>
            </a:r>
          </a:p>
          <a:p>
            <a:r>
              <a:rPr lang="en-US" dirty="0" smtClean="0"/>
              <a:t>Creative Commons Licensing</a:t>
            </a:r>
            <a:endParaRPr lang="en-US" dirty="0"/>
          </a:p>
        </p:txBody>
      </p:sp>
      <p:pic>
        <p:nvPicPr>
          <p:cNvPr id="4" name="Picture 3" descr="openaccesslogo.gif"/>
          <p:cNvPicPr>
            <a:picLocks noChangeAspect="1"/>
          </p:cNvPicPr>
          <p:nvPr/>
        </p:nvPicPr>
        <p:blipFill>
          <a:blip r:embed="rId2"/>
          <a:stretch>
            <a:fillRect/>
          </a:stretch>
        </p:blipFill>
        <p:spPr>
          <a:xfrm>
            <a:off x="3394518" y="3634536"/>
            <a:ext cx="2490747" cy="97199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Author Addendum</a:t>
            </a:r>
            <a:endParaRPr lang="en-US" dirty="0"/>
          </a:p>
        </p:txBody>
      </p:sp>
      <p:sp>
        <p:nvSpPr>
          <p:cNvPr id="3" name="Content Placeholder 2"/>
          <p:cNvSpPr>
            <a:spLocks noGrp="1"/>
          </p:cNvSpPr>
          <p:nvPr>
            <p:ph idx="1"/>
          </p:nvPr>
        </p:nvSpPr>
        <p:spPr>
          <a:xfrm>
            <a:off x="463550" y="1443037"/>
            <a:ext cx="7383479" cy="4408517"/>
          </a:xfrm>
        </p:spPr>
        <p:txBody>
          <a:bodyPr/>
          <a:lstStyle/>
          <a:p>
            <a:r>
              <a:rPr lang="en-US" dirty="0" smtClean="0"/>
              <a:t>Publishers require only permission to publish an article, not a wholesale transfer of copyright.</a:t>
            </a:r>
          </a:p>
          <a:p>
            <a:pPr>
              <a:buNone/>
            </a:pPr>
            <a:r>
              <a:rPr lang="en-US" dirty="0" smtClean="0"/>
              <a:t> </a:t>
            </a:r>
          </a:p>
          <a:p>
            <a:r>
              <a:rPr lang="en-US" dirty="0" smtClean="0"/>
              <a:t>Grant specific rights </a:t>
            </a:r>
            <a:r>
              <a:rPr lang="en-US" dirty="0"/>
              <a:t>while holding back rights for yourself and </a:t>
            </a:r>
            <a:r>
              <a:rPr lang="en-US" dirty="0" smtClean="0"/>
              <a:t>others.</a:t>
            </a:r>
          </a:p>
          <a:p>
            <a:endParaRPr lang="en-US" dirty="0" smtClean="0"/>
          </a:p>
          <a:p>
            <a:pPr algn="ctr">
              <a:buNone/>
            </a:pPr>
            <a:r>
              <a:rPr lang="en-US" sz="2000" dirty="0" smtClean="0">
                <a:hlinkClick r:id="rId2"/>
              </a:rPr>
              <a:t>http://www.carl-abrc.ca/projects/author/EngPubAgree.pdf</a:t>
            </a:r>
            <a:endParaRPr lang="en-US" sz="2000"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 Licenses </a:t>
            </a:r>
            <a:endParaRPr lang="en-US" dirty="0"/>
          </a:p>
        </p:txBody>
      </p:sp>
      <p:sp>
        <p:nvSpPr>
          <p:cNvPr id="3" name="Content Placeholder 2"/>
          <p:cNvSpPr>
            <a:spLocks noGrp="1"/>
          </p:cNvSpPr>
          <p:nvPr>
            <p:ph idx="1"/>
          </p:nvPr>
        </p:nvSpPr>
        <p:spPr>
          <a:xfrm>
            <a:off x="463550" y="1443037"/>
            <a:ext cx="7644291" cy="4397177"/>
          </a:xfrm>
        </p:spPr>
        <p:txBody>
          <a:bodyPr/>
          <a:lstStyle/>
          <a:p>
            <a:r>
              <a:rPr lang="en-US" dirty="0" smtClean="0"/>
              <a:t>legally valid </a:t>
            </a:r>
          </a:p>
          <a:p>
            <a:r>
              <a:rPr lang="en-US" dirty="0" smtClean="0"/>
              <a:t>no charge</a:t>
            </a:r>
          </a:p>
          <a:p>
            <a:r>
              <a:rPr lang="en-US" dirty="0" smtClean="0"/>
              <a:t>prevents </a:t>
            </a:r>
            <a:r>
              <a:rPr lang="en-US" dirty="0"/>
              <a:t>some uses of a work without permission</a:t>
            </a:r>
            <a:r>
              <a:rPr lang="en-US" dirty="0" smtClean="0"/>
              <a:t>, authorizes </a:t>
            </a:r>
            <a:r>
              <a:rPr lang="en-US" dirty="0"/>
              <a:t>others.</a:t>
            </a:r>
            <a:r>
              <a:rPr lang="en-US" dirty="0" smtClean="0"/>
              <a:t> </a:t>
            </a:r>
          </a:p>
          <a:p>
            <a:endParaRPr lang="en-US" dirty="0" smtClean="0"/>
          </a:p>
          <a:p>
            <a:endParaRPr lang="en-US" dirty="0"/>
          </a:p>
        </p:txBody>
      </p:sp>
      <p:pic>
        <p:nvPicPr>
          <p:cNvPr id="4" name="Picture 3" descr="cc_logo.jpg"/>
          <p:cNvPicPr>
            <a:picLocks noChangeAspect="1"/>
          </p:cNvPicPr>
          <p:nvPr/>
        </p:nvPicPr>
        <p:blipFill>
          <a:blip r:embed="rId3"/>
          <a:stretch>
            <a:fillRect/>
          </a:stretch>
        </p:blipFill>
        <p:spPr>
          <a:xfrm>
            <a:off x="3878489" y="4277764"/>
            <a:ext cx="1409700" cy="14097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 Licenses</a:t>
            </a:r>
            <a:endParaRPr lang="en-US" dirty="0"/>
          </a:p>
        </p:txBody>
      </p:sp>
      <p:pic>
        <p:nvPicPr>
          <p:cNvPr id="5" name="Picture 4" descr="cc_noncommercial.png">
            <a:hlinkClick r:id="rId3"/>
          </p:cNvPr>
          <p:cNvPicPr>
            <a:picLocks noChangeAspect="1"/>
          </p:cNvPicPr>
          <p:nvPr/>
        </p:nvPicPr>
        <p:blipFill>
          <a:blip r:embed="rId4"/>
          <a:stretch>
            <a:fillRect/>
          </a:stretch>
        </p:blipFill>
        <p:spPr>
          <a:xfrm>
            <a:off x="350494" y="2733180"/>
            <a:ext cx="1509205" cy="531652"/>
          </a:xfrm>
          <a:prstGeom prst="rect">
            <a:avLst/>
          </a:prstGeom>
        </p:spPr>
      </p:pic>
      <p:pic>
        <p:nvPicPr>
          <p:cNvPr id="6" name="Picture 5" descr="cc_noderivatives.png">
            <a:hlinkClick r:id="rId5"/>
          </p:cNvPr>
          <p:cNvPicPr>
            <a:picLocks noChangeAspect="1"/>
          </p:cNvPicPr>
          <p:nvPr/>
        </p:nvPicPr>
        <p:blipFill>
          <a:blip r:embed="rId6"/>
          <a:stretch>
            <a:fillRect/>
          </a:stretch>
        </p:blipFill>
        <p:spPr>
          <a:xfrm>
            <a:off x="327816" y="3674412"/>
            <a:ext cx="1544667" cy="544144"/>
          </a:xfrm>
          <a:prstGeom prst="rect">
            <a:avLst/>
          </a:prstGeom>
        </p:spPr>
      </p:pic>
      <p:pic>
        <p:nvPicPr>
          <p:cNvPr id="7" name="Picture 6" descr="cc_sharealike.png">
            <a:hlinkClick r:id="rId7"/>
          </p:cNvPr>
          <p:cNvPicPr>
            <a:picLocks noChangeAspect="1"/>
          </p:cNvPicPr>
          <p:nvPr/>
        </p:nvPicPr>
        <p:blipFill>
          <a:blip r:embed="rId8"/>
          <a:stretch>
            <a:fillRect/>
          </a:stretch>
        </p:blipFill>
        <p:spPr>
          <a:xfrm>
            <a:off x="316476" y="4658503"/>
            <a:ext cx="1543226" cy="543636"/>
          </a:xfrm>
          <a:prstGeom prst="rect">
            <a:avLst/>
          </a:prstGeom>
        </p:spPr>
      </p:pic>
      <p:pic>
        <p:nvPicPr>
          <p:cNvPr id="9" name="Picture 8" descr="cc_attribution.png">
            <a:hlinkClick r:id="rId9"/>
          </p:cNvPr>
          <p:cNvPicPr>
            <a:picLocks noChangeAspect="1"/>
          </p:cNvPicPr>
          <p:nvPr/>
        </p:nvPicPr>
        <p:blipFill>
          <a:blip r:embed="rId10"/>
          <a:stretch>
            <a:fillRect/>
          </a:stretch>
        </p:blipFill>
        <p:spPr>
          <a:xfrm>
            <a:off x="350496" y="1780424"/>
            <a:ext cx="1519247" cy="535189"/>
          </a:xfrm>
          <a:prstGeom prst="rect">
            <a:avLst/>
          </a:prstGeom>
        </p:spPr>
      </p:pic>
      <p:sp>
        <p:nvSpPr>
          <p:cNvPr id="10" name="TextBox 9"/>
          <p:cNvSpPr txBox="1"/>
          <p:nvPr/>
        </p:nvSpPr>
        <p:spPr>
          <a:xfrm>
            <a:off x="2052480" y="1803098"/>
            <a:ext cx="5567762" cy="461665"/>
          </a:xfrm>
          <a:prstGeom prst="rect">
            <a:avLst/>
          </a:prstGeom>
          <a:noFill/>
        </p:spPr>
        <p:txBody>
          <a:bodyPr wrap="square" rtlCol="0">
            <a:spAutoFit/>
          </a:bodyPr>
          <a:lstStyle/>
          <a:p>
            <a:r>
              <a:rPr lang="en-US" sz="2400" dirty="0" smtClean="0"/>
              <a:t>Attribution</a:t>
            </a:r>
            <a:endParaRPr lang="en-US" sz="2400" dirty="0"/>
          </a:p>
        </p:txBody>
      </p:sp>
      <p:sp>
        <p:nvSpPr>
          <p:cNvPr id="11" name="TextBox 10"/>
          <p:cNvSpPr txBox="1"/>
          <p:nvPr/>
        </p:nvSpPr>
        <p:spPr>
          <a:xfrm>
            <a:off x="2102826" y="2771993"/>
            <a:ext cx="5567762" cy="461665"/>
          </a:xfrm>
          <a:prstGeom prst="rect">
            <a:avLst/>
          </a:prstGeom>
          <a:noFill/>
        </p:spPr>
        <p:txBody>
          <a:bodyPr wrap="square" rtlCol="0">
            <a:spAutoFit/>
          </a:bodyPr>
          <a:lstStyle/>
          <a:p>
            <a:r>
              <a:rPr lang="en-US" sz="2400" dirty="0" smtClean="0"/>
              <a:t>Attribution Non-commercial</a:t>
            </a:r>
            <a:endParaRPr lang="en-US" sz="2400" dirty="0"/>
          </a:p>
        </p:txBody>
      </p:sp>
      <p:sp>
        <p:nvSpPr>
          <p:cNvPr id="12" name="TextBox 11"/>
          <p:cNvSpPr txBox="1"/>
          <p:nvPr/>
        </p:nvSpPr>
        <p:spPr>
          <a:xfrm>
            <a:off x="2073791" y="3718207"/>
            <a:ext cx="5567762" cy="461665"/>
          </a:xfrm>
          <a:prstGeom prst="rect">
            <a:avLst/>
          </a:prstGeom>
          <a:noFill/>
        </p:spPr>
        <p:txBody>
          <a:bodyPr wrap="square" rtlCol="0">
            <a:spAutoFit/>
          </a:bodyPr>
          <a:lstStyle/>
          <a:p>
            <a:r>
              <a:rPr lang="en-US" sz="2400" dirty="0" smtClean="0"/>
              <a:t>Attribution No Derivatives</a:t>
            </a:r>
            <a:endParaRPr lang="en-US" sz="2400" dirty="0"/>
          </a:p>
        </p:txBody>
      </p:sp>
      <p:sp>
        <p:nvSpPr>
          <p:cNvPr id="13" name="TextBox 12"/>
          <p:cNvSpPr txBox="1"/>
          <p:nvPr/>
        </p:nvSpPr>
        <p:spPr>
          <a:xfrm>
            <a:off x="2078776" y="4732465"/>
            <a:ext cx="5567762" cy="461665"/>
          </a:xfrm>
          <a:prstGeom prst="rect">
            <a:avLst/>
          </a:prstGeom>
          <a:noFill/>
        </p:spPr>
        <p:txBody>
          <a:bodyPr wrap="square" rtlCol="0">
            <a:spAutoFit/>
          </a:bodyPr>
          <a:lstStyle/>
          <a:p>
            <a:r>
              <a:rPr lang="en-US" sz="2400" dirty="0" smtClean="0"/>
              <a:t>Attribution Share Alike</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OA Policies</a:t>
            </a:r>
            <a:endParaRPr lang="en-US" dirty="0"/>
          </a:p>
        </p:txBody>
      </p:sp>
      <p:sp>
        <p:nvSpPr>
          <p:cNvPr id="3" name="Content Placeholder 2"/>
          <p:cNvSpPr>
            <a:spLocks noGrp="1"/>
          </p:cNvSpPr>
          <p:nvPr>
            <p:ph idx="1"/>
          </p:nvPr>
        </p:nvSpPr>
        <p:spPr>
          <a:xfrm>
            <a:off x="463550" y="1443038"/>
            <a:ext cx="7440177" cy="4363156"/>
          </a:xfrm>
        </p:spPr>
        <p:txBody>
          <a:bodyPr/>
          <a:lstStyle/>
          <a:p>
            <a:pPr marL="363538" lvl="1" indent="-363538">
              <a:spcAft>
                <a:spcPts val="600"/>
              </a:spcAft>
              <a:buFont typeface="Arial"/>
              <a:buChar char="•"/>
            </a:pPr>
            <a:r>
              <a:rPr lang="en-US" sz="3200" b="1" dirty="0" smtClean="0"/>
              <a:t>Collective, university-wide action. </a:t>
            </a:r>
            <a:endParaRPr lang="en-US" sz="1200" b="1" dirty="0" smtClean="0"/>
          </a:p>
          <a:p>
            <a:pPr marL="363538" lvl="1" indent="-363538">
              <a:spcAft>
                <a:spcPts val="600"/>
              </a:spcAft>
              <a:buFont typeface="Arial"/>
              <a:buChar char="•"/>
            </a:pPr>
            <a:r>
              <a:rPr lang="en-US" sz="3200" b="1" dirty="0" smtClean="0"/>
              <a:t>Faculty agreements to retain author rights, and allow open access to intellectual output.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Harvard</a:t>
            </a:r>
            <a:endParaRPr lang="en-US" dirty="0"/>
          </a:p>
        </p:txBody>
      </p:sp>
      <p:pic>
        <p:nvPicPr>
          <p:cNvPr id="4" name="Picture 3" descr="harvard.tiff"/>
          <p:cNvPicPr>
            <a:picLocks noChangeAspect="1"/>
          </p:cNvPicPr>
          <p:nvPr/>
        </p:nvPicPr>
        <p:blipFill>
          <a:blip r:embed="rId3"/>
          <a:stretch>
            <a:fillRect/>
          </a:stretch>
        </p:blipFill>
        <p:spPr>
          <a:xfrm>
            <a:off x="476265" y="1285606"/>
            <a:ext cx="7710953" cy="466689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Stanford</a:t>
            </a:r>
            <a:endParaRPr lang="en-US" dirty="0"/>
          </a:p>
        </p:txBody>
      </p:sp>
      <p:pic>
        <p:nvPicPr>
          <p:cNvPr id="4" name="Picture 3" descr="StanfordEducation_OA.tiff"/>
          <p:cNvPicPr>
            <a:picLocks noChangeAspect="1"/>
          </p:cNvPicPr>
          <p:nvPr/>
        </p:nvPicPr>
        <p:blipFill>
          <a:blip r:embed="rId2"/>
          <a:stretch>
            <a:fillRect/>
          </a:stretch>
        </p:blipFill>
        <p:spPr>
          <a:xfrm>
            <a:off x="578321" y="1247406"/>
            <a:ext cx="7835689" cy="430253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a:t>
            </a:r>
            <a:endParaRPr lang="en-US" dirty="0"/>
          </a:p>
        </p:txBody>
      </p:sp>
      <p:pic>
        <p:nvPicPr>
          <p:cNvPr id="4" name="Picture 3" descr="MIT_OAPolicy.tiff"/>
          <p:cNvPicPr>
            <a:picLocks noChangeAspect="1"/>
          </p:cNvPicPr>
          <p:nvPr/>
        </p:nvPicPr>
        <p:blipFill>
          <a:blip r:embed="rId2"/>
          <a:stretch>
            <a:fillRect/>
          </a:stretch>
        </p:blipFill>
        <p:spPr>
          <a:xfrm>
            <a:off x="306170" y="1353038"/>
            <a:ext cx="8303886" cy="453253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Copyrights  </a:t>
            </a:r>
            <a:endParaRPr lang="en-US" dirty="0"/>
          </a:p>
        </p:txBody>
      </p:sp>
      <p:sp>
        <p:nvSpPr>
          <p:cNvPr id="3" name="Content Placeholder 2"/>
          <p:cNvSpPr>
            <a:spLocks noGrp="1"/>
          </p:cNvSpPr>
          <p:nvPr>
            <p:ph idx="1"/>
          </p:nvPr>
        </p:nvSpPr>
        <p:spPr>
          <a:xfrm>
            <a:off x="463550" y="1443038"/>
            <a:ext cx="7015163" cy="4431198"/>
          </a:xfrm>
        </p:spPr>
        <p:txBody>
          <a:bodyPr/>
          <a:lstStyle/>
          <a:p>
            <a:r>
              <a:rPr lang="en-US" dirty="0" smtClean="0"/>
              <a:t>reproduce</a:t>
            </a:r>
          </a:p>
          <a:p>
            <a:r>
              <a:rPr lang="en-US" dirty="0" smtClean="0"/>
              <a:t>distribute</a:t>
            </a:r>
          </a:p>
          <a:p>
            <a:r>
              <a:rPr lang="en-US" dirty="0" smtClean="0"/>
              <a:t>publicly display</a:t>
            </a:r>
          </a:p>
          <a:p>
            <a:r>
              <a:rPr lang="en-US" dirty="0" smtClean="0"/>
              <a:t>publicly perform </a:t>
            </a:r>
          </a:p>
          <a:p>
            <a:r>
              <a:rPr lang="en-US" dirty="0" smtClean="0"/>
              <a:t>prepare </a:t>
            </a:r>
            <a:r>
              <a:rPr lang="en-US" dirty="0"/>
              <a:t>derivative works</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Guelph</a:t>
            </a:r>
            <a:endParaRPr lang="en-US" dirty="0"/>
          </a:p>
        </p:txBody>
      </p:sp>
      <p:pic>
        <p:nvPicPr>
          <p:cNvPr id="4" name="Picture 3" descr="Guelph_OAPolicy.tiff"/>
          <p:cNvPicPr>
            <a:picLocks noChangeAspect="1"/>
          </p:cNvPicPr>
          <p:nvPr/>
        </p:nvPicPr>
        <p:blipFill>
          <a:blip r:embed="rId2"/>
          <a:stretch>
            <a:fillRect/>
          </a:stretch>
        </p:blipFill>
        <p:spPr>
          <a:xfrm>
            <a:off x="317510" y="1345373"/>
            <a:ext cx="8297043" cy="423401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York</a:t>
            </a:r>
            <a:endParaRPr lang="en-US" dirty="0"/>
          </a:p>
        </p:txBody>
      </p:sp>
      <p:pic>
        <p:nvPicPr>
          <p:cNvPr id="4" name="Picture 3" descr="YorkU_OAPolicy.tiff"/>
          <p:cNvPicPr>
            <a:picLocks noChangeAspect="1"/>
          </p:cNvPicPr>
          <p:nvPr/>
        </p:nvPicPr>
        <p:blipFill>
          <a:blip r:embed="rId2"/>
          <a:stretch>
            <a:fillRect/>
          </a:stretch>
        </p:blipFill>
        <p:spPr>
          <a:xfrm>
            <a:off x="487605" y="1351096"/>
            <a:ext cx="8039802" cy="4451633"/>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to Authors</a:t>
            </a:r>
            <a:endParaRPr lang="en-US" dirty="0"/>
          </a:p>
        </p:txBody>
      </p:sp>
      <p:sp>
        <p:nvSpPr>
          <p:cNvPr id="3" name="Content Placeholder 2"/>
          <p:cNvSpPr>
            <a:spLocks noGrp="1"/>
          </p:cNvSpPr>
          <p:nvPr>
            <p:ph idx="1"/>
          </p:nvPr>
        </p:nvSpPr>
        <p:spPr>
          <a:xfrm>
            <a:off x="463549" y="1443038"/>
            <a:ext cx="8211273" cy="4102331"/>
          </a:xfrm>
        </p:spPr>
        <p:txBody>
          <a:bodyPr>
            <a:normAutofit fontScale="70000" lnSpcReduction="20000"/>
          </a:bodyPr>
          <a:lstStyle/>
          <a:p>
            <a:pPr>
              <a:spcAft>
                <a:spcPts val="600"/>
              </a:spcAft>
            </a:pPr>
            <a:r>
              <a:rPr lang="en-US" sz="4645" dirty="0"/>
              <a:t>v</a:t>
            </a:r>
            <a:r>
              <a:rPr lang="en-US" sz="4645" dirty="0" smtClean="0"/>
              <a:t>isibility </a:t>
            </a:r>
            <a:r>
              <a:rPr lang="en-US" sz="4645" dirty="0"/>
              <a:t>&amp; citation</a:t>
            </a:r>
            <a:r>
              <a:rPr lang="en-US" sz="4645" dirty="0" smtClean="0"/>
              <a:t> </a:t>
            </a:r>
          </a:p>
          <a:p>
            <a:pPr>
              <a:spcAft>
                <a:spcPts val="600"/>
              </a:spcAft>
            </a:pPr>
            <a:r>
              <a:rPr lang="en-US" sz="4645" dirty="0" smtClean="0"/>
              <a:t>access </a:t>
            </a:r>
            <a:r>
              <a:rPr lang="en-US" sz="4645" dirty="0"/>
              <a:t>to</a:t>
            </a:r>
            <a:r>
              <a:rPr lang="en-US" sz="4645" dirty="0" smtClean="0"/>
              <a:t> global </a:t>
            </a:r>
            <a:r>
              <a:rPr lang="en-US" sz="4645" dirty="0"/>
              <a:t>research </a:t>
            </a:r>
            <a:r>
              <a:rPr lang="en-US" sz="4645" dirty="0" smtClean="0"/>
              <a:t>output</a:t>
            </a:r>
          </a:p>
          <a:p>
            <a:pPr>
              <a:spcAft>
                <a:spcPts val="600"/>
              </a:spcAft>
            </a:pPr>
            <a:r>
              <a:rPr lang="en-US" sz="4645" dirty="0" smtClean="0"/>
              <a:t>control </a:t>
            </a:r>
            <a:r>
              <a:rPr lang="en-US" sz="4645" dirty="0"/>
              <a:t>over use and re-use </a:t>
            </a:r>
            <a:r>
              <a:rPr lang="en-US" sz="4645" dirty="0" smtClean="0"/>
              <a:t>of work</a:t>
            </a:r>
          </a:p>
          <a:p>
            <a:pPr>
              <a:spcAft>
                <a:spcPts val="600"/>
              </a:spcAft>
            </a:pPr>
            <a:r>
              <a:rPr lang="en-US" sz="4645" dirty="0" smtClean="0"/>
              <a:t>funding agency compliance</a:t>
            </a:r>
          </a:p>
          <a:p>
            <a:pPr>
              <a:spcAft>
                <a:spcPts val="600"/>
              </a:spcAft>
            </a:pPr>
            <a:r>
              <a:rPr lang="en-US" sz="4645" dirty="0" smtClean="0"/>
              <a:t>preservation &amp; archiving</a:t>
            </a:r>
          </a:p>
          <a:p>
            <a:pPr>
              <a:spcAft>
                <a:spcPts val="600"/>
              </a:spcAft>
            </a:pPr>
            <a:r>
              <a:rPr lang="en-US" sz="4645" dirty="0" smtClean="0"/>
              <a:t>custom </a:t>
            </a:r>
            <a:r>
              <a:rPr lang="en-US" sz="4645" dirty="0"/>
              <a:t>presentation </a:t>
            </a:r>
            <a:r>
              <a:rPr lang="en-US" sz="4645" dirty="0" smtClean="0"/>
              <a:t>layers </a:t>
            </a:r>
            <a:endParaRPr lang="en-US" sz="4645" dirty="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to Institution</a:t>
            </a:r>
            <a:endParaRPr lang="en-US" dirty="0"/>
          </a:p>
        </p:txBody>
      </p:sp>
      <p:sp>
        <p:nvSpPr>
          <p:cNvPr id="3" name="Content Placeholder 2"/>
          <p:cNvSpPr>
            <a:spLocks noGrp="1"/>
          </p:cNvSpPr>
          <p:nvPr>
            <p:ph idx="1"/>
          </p:nvPr>
        </p:nvSpPr>
        <p:spPr>
          <a:xfrm>
            <a:off x="463551" y="1443037"/>
            <a:ext cx="7326780" cy="4589961"/>
          </a:xfrm>
        </p:spPr>
        <p:txBody>
          <a:bodyPr>
            <a:normAutofit fontScale="92500"/>
          </a:bodyPr>
          <a:lstStyle/>
          <a:p>
            <a:pPr>
              <a:spcAft>
                <a:spcPts val="600"/>
              </a:spcAft>
            </a:pPr>
            <a:r>
              <a:rPr lang="en-US" dirty="0" smtClean="0"/>
              <a:t>reduced </a:t>
            </a:r>
            <a:r>
              <a:rPr lang="en-US" dirty="0"/>
              <a:t>cost for journal </a:t>
            </a:r>
            <a:r>
              <a:rPr lang="en-US" dirty="0" smtClean="0"/>
              <a:t>access</a:t>
            </a:r>
          </a:p>
          <a:p>
            <a:pPr>
              <a:spcAft>
                <a:spcPts val="600"/>
              </a:spcAft>
            </a:pPr>
            <a:r>
              <a:rPr lang="en-US" dirty="0" smtClean="0"/>
              <a:t>less identity</a:t>
            </a:r>
            <a:r>
              <a:rPr lang="en-US" dirty="0"/>
              <a:t>-management</a:t>
            </a:r>
            <a:r>
              <a:rPr lang="en-US" dirty="0" smtClean="0"/>
              <a:t> overhead</a:t>
            </a:r>
          </a:p>
          <a:p>
            <a:pPr>
              <a:spcAft>
                <a:spcPts val="600"/>
              </a:spcAft>
            </a:pPr>
            <a:r>
              <a:rPr lang="en-US" dirty="0" smtClean="0"/>
              <a:t>access to university </a:t>
            </a:r>
            <a:r>
              <a:rPr lang="en-US" dirty="0"/>
              <a:t>research </a:t>
            </a:r>
            <a:r>
              <a:rPr lang="en-US" dirty="0" smtClean="0"/>
              <a:t>output</a:t>
            </a:r>
          </a:p>
          <a:p>
            <a:pPr>
              <a:spcAft>
                <a:spcPts val="600"/>
              </a:spcAft>
            </a:pPr>
            <a:r>
              <a:rPr lang="en-US" dirty="0" smtClean="0"/>
              <a:t>institutional </a:t>
            </a:r>
            <a:r>
              <a:rPr lang="en-US" dirty="0" err="1" smtClean="0"/>
              <a:t>mashups</a:t>
            </a:r>
            <a:endParaRPr lang="en-US" dirty="0" smtClean="0"/>
          </a:p>
          <a:p>
            <a:pPr>
              <a:spcAft>
                <a:spcPts val="600"/>
              </a:spcAft>
            </a:pPr>
            <a:r>
              <a:rPr lang="en-US" dirty="0" smtClean="0"/>
              <a:t>greater </a:t>
            </a:r>
            <a:r>
              <a:rPr lang="en-US" dirty="0"/>
              <a:t>transparency for </a:t>
            </a:r>
            <a:r>
              <a:rPr lang="en-US" dirty="0" smtClean="0"/>
              <a:t>data</a:t>
            </a:r>
          </a:p>
          <a:p>
            <a:pPr>
              <a:spcAft>
                <a:spcPts val="600"/>
              </a:spcAft>
            </a:pPr>
            <a:r>
              <a:rPr lang="en-US" dirty="0" smtClean="0"/>
              <a:t>higher </a:t>
            </a:r>
            <a:r>
              <a:rPr lang="en-US" dirty="0"/>
              <a:t>research profile for</a:t>
            </a:r>
            <a:r>
              <a:rPr lang="en-US" dirty="0" smtClean="0"/>
              <a:t> university</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to Scholarship</a:t>
            </a:r>
            <a:endParaRPr lang="en-US" dirty="0"/>
          </a:p>
        </p:txBody>
      </p:sp>
      <p:sp>
        <p:nvSpPr>
          <p:cNvPr id="3" name="Content Placeholder 2"/>
          <p:cNvSpPr>
            <a:spLocks noGrp="1"/>
          </p:cNvSpPr>
          <p:nvPr>
            <p:ph idx="1"/>
          </p:nvPr>
        </p:nvSpPr>
        <p:spPr>
          <a:xfrm>
            <a:off x="463550" y="1443037"/>
            <a:ext cx="7678310" cy="4623981"/>
          </a:xfrm>
        </p:spPr>
        <p:txBody>
          <a:bodyPr>
            <a:normAutofit/>
          </a:bodyPr>
          <a:lstStyle/>
          <a:p>
            <a:r>
              <a:rPr lang="en-US" dirty="0" smtClean="0"/>
              <a:t>free access for all</a:t>
            </a:r>
          </a:p>
          <a:p>
            <a:r>
              <a:rPr lang="en-US" dirty="0" smtClean="0"/>
              <a:t>reduce </a:t>
            </a:r>
            <a:r>
              <a:rPr lang="en-US" dirty="0"/>
              <a:t>cost of </a:t>
            </a:r>
            <a:r>
              <a:rPr lang="en-US" dirty="0" smtClean="0"/>
              <a:t>academic publishing </a:t>
            </a:r>
          </a:p>
          <a:p>
            <a:r>
              <a:rPr lang="en-US" dirty="0" smtClean="0"/>
              <a:t>improve </a:t>
            </a:r>
            <a:r>
              <a:rPr lang="en-US" dirty="0" err="1" smtClean="0"/>
              <a:t>interdisciplinarity</a:t>
            </a:r>
            <a:endParaRPr lang="en-US" dirty="0" smtClean="0"/>
          </a:p>
          <a:p>
            <a:r>
              <a:rPr lang="en-US" dirty="0" smtClean="0"/>
              <a:t>large scale </a:t>
            </a:r>
            <a:r>
              <a:rPr lang="en-US" dirty="0"/>
              <a:t>storage and preservation efforts without intellectual property </a:t>
            </a:r>
            <a:r>
              <a:rPr lang="en-US" dirty="0" smtClean="0"/>
              <a:t>barriers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options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Publish in an OA journal</a:t>
            </a:r>
          </a:p>
          <a:p>
            <a:pPr marL="914400" lvl="1" indent="-514350"/>
            <a:r>
              <a:rPr lang="en-US" dirty="0" smtClean="0"/>
              <a:t>The “gold” road to OA</a:t>
            </a:r>
          </a:p>
          <a:p>
            <a:pPr marL="514350" indent="-514350">
              <a:buFont typeface="+mj-lt"/>
              <a:buAutoNum type="arabicPeriod"/>
            </a:pPr>
            <a:r>
              <a:rPr lang="en-US" dirty="0" smtClean="0"/>
              <a:t>Submit to an OA repository</a:t>
            </a:r>
          </a:p>
          <a:p>
            <a:pPr marL="914400" lvl="1" indent="-514350"/>
            <a:r>
              <a:rPr lang="en-US" dirty="0" smtClean="0"/>
              <a:t>The “green” road to OA</a:t>
            </a:r>
          </a:p>
          <a:p>
            <a:endParaRPr lang="en-US" dirty="0"/>
          </a:p>
        </p:txBody>
      </p:sp>
    </p:spTree>
  </p:cSld>
  <p:clrMapOvr>
    <a:masterClrMapping/>
  </p:clrMapOvr>
  <p:transition advTm="3383"/>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 OA</a:t>
            </a:r>
            <a:endParaRPr lang="en-US" dirty="0"/>
          </a:p>
        </p:txBody>
      </p:sp>
      <p:sp>
        <p:nvSpPr>
          <p:cNvPr id="3" name="Content Placeholder 2"/>
          <p:cNvSpPr>
            <a:spLocks noGrp="1"/>
          </p:cNvSpPr>
          <p:nvPr>
            <p:ph idx="1"/>
          </p:nvPr>
        </p:nvSpPr>
        <p:spPr>
          <a:xfrm>
            <a:off x="463550" y="1443038"/>
            <a:ext cx="7359650" cy="2519362"/>
          </a:xfrm>
        </p:spPr>
        <p:txBody>
          <a:bodyPr>
            <a:noAutofit/>
          </a:bodyPr>
          <a:lstStyle/>
          <a:p>
            <a:r>
              <a:rPr lang="en-US" dirty="0" smtClean="0"/>
              <a:t>Publishing in OA journals</a:t>
            </a:r>
          </a:p>
          <a:p>
            <a:r>
              <a:rPr lang="en-US" dirty="0" smtClean="0"/>
              <a:t>You retain ownership/control</a:t>
            </a:r>
          </a:p>
          <a:p>
            <a:r>
              <a:rPr lang="en-US" dirty="0" smtClean="0"/>
              <a:t>100% free access</a:t>
            </a:r>
          </a:p>
          <a:p>
            <a:r>
              <a:rPr lang="en-US" dirty="0" smtClean="0"/>
              <a:t>There are no access barriers </a:t>
            </a:r>
          </a:p>
          <a:p>
            <a:r>
              <a:rPr lang="en-US" dirty="0" smtClean="0"/>
              <a:t>What do OA journals look like?</a:t>
            </a:r>
          </a:p>
        </p:txBody>
      </p:sp>
    </p:spTree>
  </p:cSld>
  <p:clrMapOvr>
    <a:masterClrMapping/>
  </p:clrMapOvr>
  <p:transition advTm="5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4">
            <a:hlinkClick r:id="rId3"/>
          </p:cNvPr>
          <p:cNvPicPr>
            <a:picLocks noChangeAspect="1"/>
          </p:cNvPicPr>
          <p:nvPr/>
        </p:nvPicPr>
        <p:blipFill>
          <a:blip r:embed="rId4"/>
          <a:stretch>
            <a:fillRect/>
          </a:stretch>
        </p:blipFill>
        <p:spPr>
          <a:xfrm>
            <a:off x="463549" y="1131888"/>
            <a:ext cx="8307917" cy="4259819"/>
          </a:xfrm>
          <a:prstGeom prst="rect">
            <a:avLst/>
          </a:prstGeom>
        </p:spPr>
      </p:pic>
    </p:spTree>
  </p:cSld>
  <p:clrMapOvr>
    <a:masterClrMapping/>
  </p:clrMapOvr>
  <p:transition advTm="1166"/>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Medicine</a:t>
            </a:r>
            <a:endParaRPr lang="en-US" dirty="0"/>
          </a:p>
        </p:txBody>
      </p:sp>
      <p:sp>
        <p:nvSpPr>
          <p:cNvPr id="3" name="Content Placeholder 2"/>
          <p:cNvSpPr>
            <a:spLocks noGrp="1"/>
          </p:cNvSpPr>
          <p:nvPr>
            <p:ph idx="1"/>
          </p:nvPr>
        </p:nvSpPr>
        <p:spPr/>
        <p:txBody>
          <a:bodyPr/>
          <a:lstStyle/>
          <a:p>
            <a:endParaRPr lang="en-US" dirty="0"/>
          </a:p>
        </p:txBody>
      </p:sp>
      <p:pic>
        <p:nvPicPr>
          <p:cNvPr id="6" name="Picture 5">
            <a:hlinkClick r:id="rId3"/>
          </p:cNvPr>
          <p:cNvPicPr>
            <a:picLocks noChangeAspect="1"/>
          </p:cNvPicPr>
          <p:nvPr/>
        </p:nvPicPr>
        <p:blipFill>
          <a:blip r:embed="rId4"/>
          <a:stretch>
            <a:fillRect/>
          </a:stretch>
        </p:blipFill>
        <p:spPr>
          <a:xfrm>
            <a:off x="463550" y="1443038"/>
            <a:ext cx="6421967" cy="4317108"/>
          </a:xfrm>
          <a:prstGeom prst="rect">
            <a:avLst/>
          </a:prstGeom>
        </p:spPr>
      </p:pic>
    </p:spTree>
  </p:cSld>
  <p:clrMapOvr>
    <a:masterClrMapping/>
  </p:clrMapOvr>
  <p:transition advTm="1116"/>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PLOS Biology</a:t>
            </a:r>
            <a:endParaRPr lang="en-US" dirty="0"/>
          </a:p>
        </p:txBody>
      </p:sp>
      <p:sp>
        <p:nvSpPr>
          <p:cNvPr id="3" name="Content Placeholder 2"/>
          <p:cNvSpPr>
            <a:spLocks noGrp="1"/>
          </p:cNvSpPr>
          <p:nvPr>
            <p:ph idx="1"/>
          </p:nvPr>
        </p:nvSpPr>
        <p:spPr/>
        <p:txBody>
          <a:bodyPr/>
          <a:lstStyle/>
          <a:p>
            <a:endParaRPr lang="en-US"/>
          </a:p>
        </p:txBody>
      </p:sp>
      <p:pic>
        <p:nvPicPr>
          <p:cNvPr id="4" name="Picture 3">
            <a:hlinkClick r:id="rId3"/>
          </p:cNvPr>
          <p:cNvPicPr>
            <a:picLocks noChangeAspect="1"/>
          </p:cNvPicPr>
          <p:nvPr/>
        </p:nvPicPr>
        <p:blipFill>
          <a:blip r:embed="rId4"/>
          <a:stretch>
            <a:fillRect/>
          </a:stretch>
        </p:blipFill>
        <p:spPr>
          <a:xfrm>
            <a:off x="463550" y="1443038"/>
            <a:ext cx="8376752" cy="39751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Rights</a:t>
            </a:r>
            <a:endParaRPr lang="en-US" dirty="0"/>
          </a:p>
        </p:txBody>
      </p:sp>
      <p:sp>
        <p:nvSpPr>
          <p:cNvPr id="3" name="Content Placeholder 2"/>
          <p:cNvSpPr>
            <a:spLocks noGrp="1"/>
          </p:cNvSpPr>
          <p:nvPr>
            <p:ph idx="1"/>
          </p:nvPr>
        </p:nvSpPr>
        <p:spPr>
          <a:xfrm>
            <a:off x="463550" y="1443037"/>
            <a:ext cx="7015163" cy="3773465"/>
          </a:xfrm>
        </p:spPr>
        <p:txBody>
          <a:bodyPr/>
          <a:lstStyle/>
          <a:p>
            <a:pPr>
              <a:buFont typeface="Arial"/>
              <a:buChar char="•"/>
            </a:pPr>
            <a:r>
              <a:rPr lang="en-US" dirty="0" smtClean="0"/>
              <a:t>assign </a:t>
            </a:r>
            <a:r>
              <a:rPr lang="en-US" dirty="0"/>
              <a:t>ownership </a:t>
            </a:r>
            <a:r>
              <a:rPr lang="en-US" dirty="0" smtClean="0"/>
              <a:t>of copyright</a:t>
            </a:r>
          </a:p>
          <a:p>
            <a:r>
              <a:rPr lang="en-US" dirty="0"/>
              <a:t>g</a:t>
            </a:r>
            <a:r>
              <a:rPr lang="en-US" dirty="0" smtClean="0"/>
              <a:t>rant permission via license</a:t>
            </a:r>
          </a:p>
          <a:p>
            <a:pPr>
              <a:buNone/>
            </a:pPr>
            <a:endParaRPr lang="en-US" dirty="0" smtClean="0"/>
          </a:p>
          <a:p>
            <a:pPr>
              <a:buNone/>
            </a:pPr>
            <a:endParaRPr lang="en-US" dirty="0" smtClean="0"/>
          </a:p>
          <a:p>
            <a:pPr algn="ctr">
              <a:buNone/>
            </a:pPr>
            <a:r>
              <a:rPr lang="en-US" dirty="0" smtClean="0"/>
              <a:t>all rights? exclusive? perpetual?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can I publish? </a:t>
            </a:r>
            <a:endParaRPr lang="en-US" dirty="0"/>
          </a:p>
        </p:txBody>
      </p:sp>
      <p:sp>
        <p:nvSpPr>
          <p:cNvPr id="3" name="Content Placeholder 2"/>
          <p:cNvSpPr>
            <a:spLocks noGrp="1"/>
          </p:cNvSpPr>
          <p:nvPr>
            <p:ph idx="1"/>
          </p:nvPr>
        </p:nvSpPr>
        <p:spPr/>
        <p:txBody>
          <a:bodyPr>
            <a:normAutofit/>
          </a:bodyPr>
          <a:lstStyle/>
          <a:p>
            <a:pPr>
              <a:buNone/>
            </a:pPr>
            <a:endParaRPr lang="en-US" sz="3000" dirty="0"/>
          </a:p>
        </p:txBody>
      </p:sp>
      <p:pic>
        <p:nvPicPr>
          <p:cNvPr id="5" name="Picture 4">
            <a:hlinkClick r:id="rId3"/>
          </p:cNvPr>
          <p:cNvPicPr>
            <a:picLocks noChangeAspect="1"/>
          </p:cNvPicPr>
          <p:nvPr/>
        </p:nvPicPr>
        <p:blipFill>
          <a:blip r:embed="rId4"/>
          <a:stretch>
            <a:fillRect/>
          </a:stretch>
        </p:blipFill>
        <p:spPr>
          <a:xfrm>
            <a:off x="463550" y="1443038"/>
            <a:ext cx="7955043" cy="3704695"/>
          </a:xfrm>
          <a:prstGeom prst="rect">
            <a:avLst/>
          </a:prstGeom>
          <a:ln>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any fees exist?</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4" name="Picture 3">
            <a:hlinkClick r:id="rId3"/>
          </p:cNvPr>
          <p:cNvPicPr>
            <a:picLocks noChangeAspect="1"/>
          </p:cNvPicPr>
          <p:nvPr/>
        </p:nvPicPr>
        <p:blipFill>
          <a:blip r:embed="rId4"/>
          <a:stretch>
            <a:fillRect/>
          </a:stretch>
        </p:blipFill>
        <p:spPr>
          <a:xfrm>
            <a:off x="463550" y="1443038"/>
            <a:ext cx="7000875" cy="4568071"/>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 author funds</a:t>
            </a:r>
            <a:endParaRPr lang="en-US" dirty="0"/>
          </a:p>
        </p:txBody>
      </p:sp>
      <p:sp>
        <p:nvSpPr>
          <p:cNvPr id="3" name="Content Placeholder 2"/>
          <p:cNvSpPr>
            <a:spLocks noGrp="1"/>
          </p:cNvSpPr>
          <p:nvPr>
            <p:ph idx="1"/>
          </p:nvPr>
        </p:nvSpPr>
        <p:spPr>
          <a:xfrm>
            <a:off x="463550" y="1443037"/>
            <a:ext cx="7291917" cy="4026429"/>
          </a:xfrm>
        </p:spPr>
        <p:txBody>
          <a:bodyPr/>
          <a:lstStyle/>
          <a:p>
            <a:pPr marL="342900" lvl="1" indent="-342900">
              <a:buFontTx/>
              <a:buChar char="•"/>
            </a:pPr>
            <a:r>
              <a:rPr lang="en-US" sz="3200" b="1" dirty="0" smtClean="0"/>
              <a:t>University of Calgary</a:t>
            </a:r>
          </a:p>
          <a:p>
            <a:pPr marL="342900" lvl="1" indent="-342900">
              <a:buFontTx/>
              <a:buChar char="•"/>
            </a:pPr>
            <a:r>
              <a:rPr lang="en-US" sz="3200" b="1" dirty="0" smtClean="0"/>
              <a:t>Simon Fraser University</a:t>
            </a:r>
          </a:p>
          <a:p>
            <a:pPr marL="342900" lvl="1" indent="-342900">
              <a:buFontTx/>
              <a:buChar char="•"/>
            </a:pPr>
            <a:r>
              <a:rPr lang="en-US" sz="3200" b="1" dirty="0" smtClean="0"/>
              <a:t>University of Ottawa</a:t>
            </a:r>
          </a:p>
          <a:p>
            <a:pPr marL="342900" lvl="1" indent="-342900">
              <a:buFontTx/>
              <a:buChar char="•"/>
            </a:pPr>
            <a:r>
              <a:rPr lang="en-US" sz="3200" b="1" dirty="0" smtClean="0"/>
              <a:t>Compact for OA Publishing Equity</a:t>
            </a:r>
          </a:p>
          <a:p>
            <a:pPr marL="342900" lvl="1" indent="-342900"/>
            <a:endParaRPr lang="en-US" b="1"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
            </a:r>
            <a:br>
              <a:rPr lang="en-US" dirty="0" smtClean="0"/>
            </a:br>
            <a:r>
              <a:rPr lang="en-US" dirty="0" smtClean="0"/>
              <a:t>Green OA </a:t>
            </a:r>
            <a:br>
              <a:rPr lang="en-US" dirty="0" smtClean="0"/>
            </a:br>
            <a:endParaRPr lang="en-US" dirty="0"/>
          </a:p>
        </p:txBody>
      </p:sp>
      <p:sp>
        <p:nvSpPr>
          <p:cNvPr id="3" name="Content Placeholder 2"/>
          <p:cNvSpPr>
            <a:spLocks noGrp="1"/>
          </p:cNvSpPr>
          <p:nvPr>
            <p:ph idx="1"/>
          </p:nvPr>
        </p:nvSpPr>
        <p:spPr>
          <a:xfrm>
            <a:off x="463550" y="1417638"/>
            <a:ext cx="8229600" cy="4525963"/>
          </a:xfrm>
        </p:spPr>
        <p:txBody>
          <a:bodyPr>
            <a:normAutofit/>
          </a:bodyPr>
          <a:lstStyle/>
          <a:p>
            <a:r>
              <a:rPr lang="en-US" dirty="0" smtClean="0"/>
              <a:t>Self-archiving in an OA repository</a:t>
            </a:r>
            <a:endParaRPr lang="en-US" sz="1330" u="sng" dirty="0" smtClean="0"/>
          </a:p>
          <a:p>
            <a:r>
              <a:rPr lang="en-US" dirty="0" smtClean="0"/>
              <a:t>Preprints, </a:t>
            </a:r>
            <a:r>
              <a:rPr lang="en-US" dirty="0" err="1" smtClean="0"/>
              <a:t>postprints</a:t>
            </a:r>
            <a:r>
              <a:rPr lang="en-US" dirty="0" smtClean="0"/>
              <a:t>, or both</a:t>
            </a:r>
          </a:p>
          <a:p>
            <a:r>
              <a:rPr lang="en-US" dirty="0" smtClean="0"/>
              <a:t>Institutional</a:t>
            </a:r>
          </a:p>
          <a:p>
            <a:r>
              <a:rPr lang="en-US" dirty="0" smtClean="0"/>
              <a:t>Disciplinary </a:t>
            </a:r>
          </a:p>
          <a:p>
            <a:pPr>
              <a:buNone/>
            </a:pP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smtClean="0"/>
              <a:t/>
            </a:r>
            <a:br>
              <a:rPr lang="en-US" dirty="0" smtClean="0"/>
            </a:br>
            <a:r>
              <a:rPr lang="en-US" dirty="0" smtClean="0"/>
              <a:t/>
            </a:r>
            <a:br>
              <a:rPr lang="en-US" dirty="0" smtClean="0"/>
            </a:br>
            <a:r>
              <a:rPr lang="en-US" dirty="0" smtClean="0"/>
              <a:t>Harvard</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4" name="Picture 3">
            <a:hlinkClick r:id="rId3"/>
          </p:cNvPr>
          <p:cNvPicPr>
            <a:picLocks noChangeAspect="1"/>
          </p:cNvPicPr>
          <p:nvPr/>
        </p:nvPicPr>
        <p:blipFill>
          <a:blip r:embed="rId4"/>
          <a:stretch>
            <a:fillRect/>
          </a:stretch>
        </p:blipFill>
        <p:spPr>
          <a:xfrm>
            <a:off x="463550" y="1443038"/>
            <a:ext cx="7749117" cy="4395508"/>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Toronto</a:t>
            </a:r>
            <a:endParaRPr lang="en-US" dirty="0"/>
          </a:p>
        </p:txBody>
      </p:sp>
      <p:sp>
        <p:nvSpPr>
          <p:cNvPr id="3" name="Content Placeholder 2"/>
          <p:cNvSpPr>
            <a:spLocks noGrp="1"/>
          </p:cNvSpPr>
          <p:nvPr>
            <p:ph idx="1"/>
          </p:nvPr>
        </p:nvSpPr>
        <p:spPr/>
        <p:txBody>
          <a:bodyPr/>
          <a:lstStyle/>
          <a:p>
            <a:endParaRPr lang="en-US"/>
          </a:p>
        </p:txBody>
      </p:sp>
      <p:pic>
        <p:nvPicPr>
          <p:cNvPr id="5" name="Picture 4">
            <a:hlinkClick r:id="rId2"/>
          </p:cNvPr>
          <p:cNvPicPr>
            <a:picLocks noChangeAspect="1"/>
          </p:cNvPicPr>
          <p:nvPr/>
        </p:nvPicPr>
        <p:blipFill>
          <a:blip r:embed="rId3"/>
          <a:stretch>
            <a:fillRect/>
          </a:stretch>
        </p:blipFill>
        <p:spPr>
          <a:xfrm>
            <a:off x="463550" y="1443038"/>
            <a:ext cx="6834716" cy="444256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Ottawa</a:t>
            </a:r>
            <a:endParaRPr lang="en-US" dirty="0"/>
          </a:p>
        </p:txBody>
      </p:sp>
      <p:sp>
        <p:nvSpPr>
          <p:cNvPr id="3" name="Content Placeholder 2"/>
          <p:cNvSpPr>
            <a:spLocks noGrp="1"/>
          </p:cNvSpPr>
          <p:nvPr>
            <p:ph idx="1"/>
          </p:nvPr>
        </p:nvSpPr>
        <p:spPr/>
        <p:txBody>
          <a:bodyPr/>
          <a:lstStyle/>
          <a:p>
            <a:endParaRPr lang="en-US" dirty="0"/>
          </a:p>
        </p:txBody>
      </p:sp>
      <p:pic>
        <p:nvPicPr>
          <p:cNvPr id="4" name="Picture 3">
            <a:hlinkClick r:id="rId2"/>
          </p:cNvPr>
          <p:cNvPicPr>
            <a:picLocks noChangeAspect="1"/>
          </p:cNvPicPr>
          <p:nvPr/>
        </p:nvPicPr>
        <p:blipFill>
          <a:blip r:embed="rId3"/>
          <a:stretch>
            <a:fillRect/>
          </a:stretch>
        </p:blipFill>
        <p:spPr>
          <a:xfrm>
            <a:off x="463550" y="1443038"/>
            <a:ext cx="7687733" cy="427276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arXiv</a:t>
            </a:r>
            <a:endParaRPr lang="en-US" dirty="0"/>
          </a:p>
        </p:txBody>
      </p:sp>
      <p:sp>
        <p:nvSpPr>
          <p:cNvPr id="3" name="Content Placeholder 2"/>
          <p:cNvSpPr>
            <a:spLocks noGrp="1"/>
          </p:cNvSpPr>
          <p:nvPr>
            <p:ph idx="1"/>
          </p:nvPr>
        </p:nvSpPr>
        <p:spPr/>
        <p:txBody>
          <a:bodyPr/>
          <a:lstStyle/>
          <a:p>
            <a:endParaRPr lang="en-US"/>
          </a:p>
        </p:txBody>
      </p:sp>
      <p:pic>
        <p:nvPicPr>
          <p:cNvPr id="5" name="Picture 4">
            <a:hlinkClick r:id="rId3"/>
          </p:cNvPr>
          <p:cNvPicPr>
            <a:picLocks noChangeAspect="1"/>
          </p:cNvPicPr>
          <p:nvPr/>
        </p:nvPicPr>
        <p:blipFill>
          <a:blip r:embed="rId4"/>
          <a:stretch>
            <a:fillRect/>
          </a:stretch>
        </p:blipFill>
        <p:spPr>
          <a:xfrm>
            <a:off x="463550" y="1443038"/>
            <a:ext cx="8094035" cy="3366029"/>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PubMed</a:t>
            </a:r>
            <a:r>
              <a:rPr lang="en-US" dirty="0" smtClean="0"/>
              <a:t> Central Canada</a:t>
            </a:r>
            <a:endParaRPr lang="en-US" dirty="0"/>
          </a:p>
        </p:txBody>
      </p:sp>
      <p:sp>
        <p:nvSpPr>
          <p:cNvPr id="3" name="Content Placeholder 2"/>
          <p:cNvSpPr>
            <a:spLocks noGrp="1"/>
          </p:cNvSpPr>
          <p:nvPr>
            <p:ph idx="1"/>
          </p:nvPr>
        </p:nvSpPr>
        <p:spPr/>
        <p:txBody>
          <a:bodyPr/>
          <a:lstStyle/>
          <a:p>
            <a:endParaRPr lang="en-US" dirty="0"/>
          </a:p>
        </p:txBody>
      </p:sp>
      <p:pic>
        <p:nvPicPr>
          <p:cNvPr id="4" name="Picture 3">
            <a:hlinkClick r:id="rId3"/>
          </p:cNvPr>
          <p:cNvPicPr>
            <a:picLocks noChangeAspect="1"/>
          </p:cNvPicPr>
          <p:nvPr/>
        </p:nvPicPr>
        <p:blipFill>
          <a:blip r:embed="rId4"/>
          <a:stretch>
            <a:fillRect/>
          </a:stretch>
        </p:blipFill>
        <p:spPr>
          <a:xfrm>
            <a:off x="463550" y="1426105"/>
            <a:ext cx="7738154" cy="3880379"/>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repositories exist?</a:t>
            </a:r>
            <a:endParaRPr lang="en-US" dirty="0"/>
          </a:p>
        </p:txBody>
      </p:sp>
      <p:sp>
        <p:nvSpPr>
          <p:cNvPr id="3" name="Content Placeholder 2"/>
          <p:cNvSpPr>
            <a:spLocks noGrp="1"/>
          </p:cNvSpPr>
          <p:nvPr>
            <p:ph idx="1"/>
          </p:nvPr>
        </p:nvSpPr>
        <p:spPr/>
        <p:txBody>
          <a:bodyPr/>
          <a:lstStyle/>
          <a:p>
            <a:pPr>
              <a:buNone/>
            </a:pPr>
            <a:endParaRPr lang="en-US" dirty="0" smtClean="0">
              <a:hlinkClick r:id="rId3"/>
            </a:endParaRPr>
          </a:p>
          <a:p>
            <a:endParaRPr lang="en-US" dirty="0" smtClean="0">
              <a:hlinkClick r:id="rId3"/>
            </a:endParaRPr>
          </a:p>
          <a:p>
            <a:endParaRPr lang="en-US" dirty="0" smtClean="0">
              <a:hlinkClick r:id="rId3"/>
            </a:endParaRPr>
          </a:p>
          <a:p>
            <a:endParaRPr lang="en-US" dirty="0">
              <a:hlinkClick r:id="rId3"/>
            </a:endParaRPr>
          </a:p>
        </p:txBody>
      </p:sp>
      <p:pic>
        <p:nvPicPr>
          <p:cNvPr id="5" name="Picture 4">
            <a:hlinkClick r:id="rId4"/>
          </p:cNvPr>
          <p:cNvPicPr>
            <a:picLocks noChangeAspect="1"/>
          </p:cNvPicPr>
          <p:nvPr/>
        </p:nvPicPr>
        <p:blipFill>
          <a:blip r:embed="rId5"/>
          <a:stretch>
            <a:fillRect/>
          </a:stretch>
        </p:blipFill>
        <p:spPr>
          <a:xfrm>
            <a:off x="463550" y="2165350"/>
            <a:ext cx="8462797" cy="22923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Publisher Agreements</a:t>
            </a:r>
            <a:endParaRPr lang="en-US" dirty="0"/>
          </a:p>
        </p:txBody>
      </p:sp>
      <p:sp>
        <p:nvSpPr>
          <p:cNvPr id="3" name="Content Placeholder 2"/>
          <p:cNvSpPr>
            <a:spLocks noGrp="1"/>
          </p:cNvSpPr>
          <p:nvPr>
            <p:ph idx="1"/>
          </p:nvPr>
        </p:nvSpPr>
        <p:spPr>
          <a:xfrm>
            <a:off x="463550" y="1443038"/>
            <a:ext cx="7015163" cy="4249754"/>
          </a:xfrm>
        </p:spPr>
        <p:txBody>
          <a:bodyPr/>
          <a:lstStyle/>
          <a:p>
            <a:r>
              <a:rPr lang="en-US" dirty="0" smtClean="0"/>
              <a:t>Academic </a:t>
            </a:r>
            <a:r>
              <a:rPr lang="en-US" dirty="0"/>
              <a:t>authors </a:t>
            </a:r>
            <a:r>
              <a:rPr lang="en-US" dirty="0" smtClean="0"/>
              <a:t>traditionally transfer exclusive, full copyrights to the </a:t>
            </a:r>
            <a:r>
              <a:rPr lang="en-US" dirty="0"/>
              <a:t>publishers of the journals in which </a:t>
            </a:r>
            <a:r>
              <a:rPr lang="en-US" dirty="0" smtClean="0"/>
              <a:t>their articles appear. </a:t>
            </a:r>
          </a:p>
          <a:p>
            <a:endParaRPr lang="en-US" dirty="0" smtClean="0"/>
          </a:p>
          <a:p>
            <a:r>
              <a:rPr lang="en-US" dirty="0" smtClean="0"/>
              <a:t>Many disadvantages to this approach…</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Can I archive my work? </a:t>
            </a:r>
            <a:endParaRPr lang="en-US" dirty="0"/>
          </a:p>
        </p:txBody>
      </p:sp>
      <p:sp>
        <p:nvSpPr>
          <p:cNvPr id="3" name="Content Placeholder 2"/>
          <p:cNvSpPr>
            <a:spLocks noGrp="1"/>
          </p:cNvSpPr>
          <p:nvPr>
            <p:ph idx="1"/>
          </p:nvPr>
        </p:nvSpPr>
        <p:spPr/>
        <p:txBody>
          <a:bodyPr/>
          <a:lstStyle/>
          <a:p>
            <a:pPr>
              <a:buNone/>
            </a:pPr>
            <a:endParaRPr lang="en-US" dirty="0" smtClean="0"/>
          </a:p>
        </p:txBody>
      </p:sp>
      <p:pic>
        <p:nvPicPr>
          <p:cNvPr id="7" name="Picture 6">
            <a:hlinkClick r:id="rId3"/>
          </p:cNvPr>
          <p:cNvPicPr>
            <a:picLocks noChangeAspect="1"/>
          </p:cNvPicPr>
          <p:nvPr/>
        </p:nvPicPr>
        <p:blipFill>
          <a:blip r:embed="rId4"/>
          <a:stretch>
            <a:fillRect/>
          </a:stretch>
        </p:blipFill>
        <p:spPr>
          <a:xfrm>
            <a:off x="463550" y="1443037"/>
            <a:ext cx="7258050" cy="3936387"/>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self-archive?</a:t>
            </a:r>
            <a:endParaRPr lang="en-US" dirty="0"/>
          </a:p>
        </p:txBody>
      </p:sp>
      <p:sp>
        <p:nvSpPr>
          <p:cNvPr id="3" name="Content Placeholder 2"/>
          <p:cNvSpPr>
            <a:spLocks noGrp="1"/>
          </p:cNvSpPr>
          <p:nvPr>
            <p:ph idx="1"/>
          </p:nvPr>
        </p:nvSpPr>
        <p:spPr>
          <a:xfrm>
            <a:off x="463550" y="1443037"/>
            <a:ext cx="7698317" cy="4432829"/>
          </a:xfrm>
        </p:spPr>
        <p:txBody>
          <a:bodyPr>
            <a:normAutofit fontScale="62500" lnSpcReduction="20000"/>
          </a:bodyPr>
          <a:lstStyle/>
          <a:p>
            <a:r>
              <a:rPr lang="en-US" sz="5053" dirty="0" smtClean="0"/>
              <a:t>Funding agency policies </a:t>
            </a:r>
          </a:p>
          <a:p>
            <a:r>
              <a:rPr lang="en-US" sz="5053" dirty="0" smtClean="0"/>
              <a:t>Canadian Cancer Society</a:t>
            </a:r>
          </a:p>
          <a:p>
            <a:pPr lvl="1"/>
            <a:r>
              <a:rPr lang="en-US" sz="5053" dirty="0" smtClean="0"/>
              <a:t>6 months</a:t>
            </a:r>
          </a:p>
          <a:p>
            <a:r>
              <a:rPr lang="en-US" sz="5053" dirty="0" smtClean="0"/>
              <a:t>Canadian Institute of Health Research </a:t>
            </a:r>
          </a:p>
          <a:p>
            <a:pPr lvl="1"/>
            <a:r>
              <a:rPr lang="en-US" sz="5053" dirty="0" smtClean="0"/>
              <a:t>6 months</a:t>
            </a:r>
          </a:p>
          <a:p>
            <a:r>
              <a:rPr lang="en-US" sz="5053" dirty="0" smtClean="0"/>
              <a:t>National Institute of Health </a:t>
            </a:r>
          </a:p>
          <a:p>
            <a:pPr lvl="1"/>
            <a:r>
              <a:rPr lang="en-US" sz="5053" dirty="0" smtClean="0"/>
              <a:t>12 months</a:t>
            </a:r>
          </a:p>
          <a:p>
            <a:r>
              <a:rPr lang="en-US" sz="5053" dirty="0" smtClean="0"/>
              <a:t>Scholarly Publishing Roundtable </a:t>
            </a:r>
          </a:p>
          <a:p>
            <a:pPr>
              <a:buNone/>
            </a:pPr>
            <a:endParaRPr lang="en-US" sz="5053"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requirements</a:t>
            </a:r>
            <a:endParaRPr lang="en-US" dirty="0"/>
          </a:p>
        </p:txBody>
      </p:sp>
      <p:sp>
        <p:nvSpPr>
          <p:cNvPr id="3" name="Content Placeholder 2"/>
          <p:cNvSpPr>
            <a:spLocks noGrp="1"/>
          </p:cNvSpPr>
          <p:nvPr>
            <p:ph idx="1"/>
          </p:nvPr>
        </p:nvSpPr>
        <p:spPr/>
        <p:txBody>
          <a:bodyPr/>
          <a:lstStyle/>
          <a:p>
            <a:endParaRPr lang="en-US"/>
          </a:p>
        </p:txBody>
      </p:sp>
      <p:pic>
        <p:nvPicPr>
          <p:cNvPr id="4" name="Picture 3">
            <a:hlinkClick r:id="rId3"/>
          </p:cNvPr>
          <p:cNvPicPr>
            <a:picLocks noChangeAspect="1"/>
          </p:cNvPicPr>
          <p:nvPr/>
        </p:nvPicPr>
        <p:blipFill>
          <a:blip r:embed="rId4"/>
          <a:stretch>
            <a:fillRect/>
          </a:stretch>
        </p:blipFill>
        <p:spPr>
          <a:xfrm>
            <a:off x="463550" y="1443038"/>
            <a:ext cx="8435924" cy="3687762"/>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details</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463550" y="1443038"/>
            <a:ext cx="7538343" cy="4529667"/>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274638"/>
            <a:ext cx="8703733" cy="1143000"/>
          </a:xfrm>
        </p:spPr>
        <p:txBody>
          <a:bodyPr>
            <a:normAutofit/>
          </a:bodyPr>
          <a:lstStyle/>
          <a:p>
            <a:r>
              <a:rPr lang="en-US" dirty="0" smtClean="0"/>
              <a:t>Publishing service </a:t>
            </a:r>
            <a:endParaRPr lang="en-US" dirty="0"/>
          </a:p>
        </p:txBody>
      </p:sp>
      <p:sp>
        <p:nvSpPr>
          <p:cNvPr id="3" name="Content Placeholder 2"/>
          <p:cNvSpPr>
            <a:spLocks noGrp="1"/>
          </p:cNvSpPr>
          <p:nvPr>
            <p:ph idx="1"/>
          </p:nvPr>
        </p:nvSpPr>
        <p:spPr>
          <a:xfrm>
            <a:off x="463550" y="1443038"/>
            <a:ext cx="7015163" cy="2519362"/>
          </a:xfrm>
        </p:spPr>
        <p:txBody>
          <a:bodyPr>
            <a:normAutofit/>
          </a:bodyPr>
          <a:lstStyle/>
          <a:p>
            <a:pPr>
              <a:buNone/>
            </a:pPr>
            <a:endParaRPr lang="en-US" dirty="0" smtClean="0"/>
          </a:p>
          <a:p>
            <a:pPr lvl="1"/>
            <a:endParaRPr lang="en-US" dirty="0" smtClean="0"/>
          </a:p>
          <a:p>
            <a:pPr lvl="1"/>
            <a:endParaRPr lang="en-US" dirty="0" smtClean="0"/>
          </a:p>
        </p:txBody>
      </p:sp>
      <p:pic>
        <p:nvPicPr>
          <p:cNvPr id="4" name="Picture 3">
            <a:hlinkClick r:id="rId3"/>
          </p:cNvPr>
          <p:cNvPicPr>
            <a:picLocks noChangeAspect="1"/>
          </p:cNvPicPr>
          <p:nvPr/>
        </p:nvPicPr>
        <p:blipFill>
          <a:blip r:embed="rId4"/>
          <a:stretch>
            <a:fillRect/>
          </a:stretch>
        </p:blipFill>
        <p:spPr>
          <a:xfrm>
            <a:off x="463550" y="1443038"/>
            <a:ext cx="7777876" cy="4247437"/>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Research Repository</a:t>
            </a:r>
            <a:endParaRPr lang="en-US" dirty="0"/>
          </a:p>
        </p:txBody>
      </p:sp>
      <p:sp>
        <p:nvSpPr>
          <p:cNvPr id="3" name="Content Placeholder 2"/>
          <p:cNvSpPr>
            <a:spLocks noGrp="1"/>
          </p:cNvSpPr>
          <p:nvPr>
            <p:ph idx="1"/>
          </p:nvPr>
        </p:nvSpPr>
        <p:spPr/>
        <p:txBody>
          <a:bodyPr/>
          <a:lstStyle/>
          <a:p>
            <a:endParaRPr lang="en-US" dirty="0"/>
          </a:p>
        </p:txBody>
      </p:sp>
      <p:pic>
        <p:nvPicPr>
          <p:cNvPr id="5" name="Picture 4">
            <a:hlinkClick r:id="rId3"/>
          </p:cNvPr>
          <p:cNvPicPr>
            <a:picLocks noChangeAspect="1"/>
          </p:cNvPicPr>
          <p:nvPr/>
        </p:nvPicPr>
        <p:blipFill>
          <a:blip r:embed="rId4"/>
          <a:stretch>
            <a:fillRect/>
          </a:stretch>
        </p:blipFill>
        <p:spPr>
          <a:xfrm>
            <a:off x="463550" y="1443038"/>
            <a:ext cx="8453641" cy="37465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process</a:t>
            </a:r>
            <a:endParaRPr lang="en-US" dirty="0"/>
          </a:p>
        </p:txBody>
      </p:sp>
      <p:sp>
        <p:nvSpPr>
          <p:cNvPr id="3" name="Content Placeholder 2"/>
          <p:cNvSpPr>
            <a:spLocks noGrp="1"/>
          </p:cNvSpPr>
          <p:nvPr>
            <p:ph idx="1"/>
          </p:nvPr>
        </p:nvSpPr>
        <p:spPr/>
        <p:txBody>
          <a:bodyPr/>
          <a:lstStyle/>
          <a:p>
            <a:endParaRPr lang="en-US" dirty="0"/>
          </a:p>
        </p:txBody>
      </p:sp>
      <p:pic>
        <p:nvPicPr>
          <p:cNvPr id="5" name="Picture 4">
            <a:hlinkClick r:id="rId3"/>
          </p:cNvPr>
          <p:cNvPicPr>
            <a:picLocks noChangeAspect="1"/>
          </p:cNvPicPr>
          <p:nvPr/>
        </p:nvPicPr>
        <p:blipFill>
          <a:blip r:embed="rId4"/>
          <a:stretch>
            <a:fillRect/>
          </a:stretch>
        </p:blipFill>
        <p:spPr>
          <a:xfrm>
            <a:off x="463550" y="1443038"/>
            <a:ext cx="6445250" cy="4433966"/>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the fuss?</a:t>
            </a:r>
            <a:endParaRPr lang="en-US" dirty="0"/>
          </a:p>
        </p:txBody>
      </p:sp>
      <p:sp>
        <p:nvSpPr>
          <p:cNvPr id="3" name="Content Placeholder 2"/>
          <p:cNvSpPr>
            <a:spLocks noGrp="1"/>
          </p:cNvSpPr>
          <p:nvPr>
            <p:ph idx="1"/>
          </p:nvPr>
        </p:nvSpPr>
        <p:spPr>
          <a:xfrm>
            <a:off x="463550" y="1443037"/>
            <a:ext cx="7325783" cy="3958695"/>
          </a:xfrm>
        </p:spPr>
        <p:txBody>
          <a:bodyPr>
            <a:normAutofit/>
          </a:bodyPr>
          <a:lstStyle/>
          <a:p>
            <a:pPr lvl="0"/>
            <a:r>
              <a:rPr lang="en-US" sz="3000" dirty="0" smtClean="0"/>
              <a:t>More exposure </a:t>
            </a:r>
          </a:p>
          <a:p>
            <a:r>
              <a:rPr lang="en-US" sz="3000" dirty="0" smtClean="0"/>
              <a:t>Increased impact</a:t>
            </a:r>
          </a:p>
          <a:p>
            <a:pPr lvl="0"/>
            <a:r>
              <a:rPr lang="en-US" sz="3000" dirty="0" smtClean="0"/>
              <a:t>Universal </a:t>
            </a:r>
            <a:r>
              <a:rPr lang="en-US" sz="3000" dirty="0"/>
              <a:t>access</a:t>
            </a:r>
            <a:r>
              <a:rPr lang="en-US" sz="3000" dirty="0" smtClean="0"/>
              <a:t> </a:t>
            </a:r>
          </a:p>
          <a:p>
            <a:pPr lvl="0"/>
            <a:r>
              <a:rPr lang="en-US" sz="3000" dirty="0" smtClean="0"/>
              <a:t>Easier information discovery</a:t>
            </a:r>
          </a:p>
          <a:p>
            <a:pPr lvl="0"/>
            <a:r>
              <a:rPr lang="en-US" sz="3000" dirty="0" smtClean="0"/>
              <a:t>Persistent </a:t>
            </a:r>
            <a:r>
              <a:rPr lang="en-US" sz="3000" dirty="0"/>
              <a:t>access</a:t>
            </a:r>
            <a:r>
              <a:rPr lang="en-US" sz="3000" dirty="0" smtClean="0"/>
              <a:t> </a:t>
            </a:r>
          </a:p>
          <a:p>
            <a:pPr lvl="0"/>
            <a:r>
              <a:rPr lang="en-US" sz="3000" dirty="0" smtClean="0"/>
              <a:t>Long</a:t>
            </a:r>
            <a:r>
              <a:rPr lang="en-US" sz="3000" dirty="0"/>
              <a:t>-term </a:t>
            </a:r>
            <a:r>
              <a:rPr lang="en-US" sz="3000" dirty="0" smtClean="0"/>
              <a:t>preservation</a:t>
            </a:r>
          </a:p>
          <a:p>
            <a:pPr lvl="0"/>
            <a:r>
              <a:rPr lang="en-US" sz="3000" dirty="0" smtClean="0"/>
              <a:t>Meet conditions of grant agencies </a:t>
            </a:r>
          </a:p>
          <a:p>
            <a:endParaRPr lang="en-US" sz="27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ahead</a:t>
            </a:r>
            <a:endParaRPr lang="en-US" dirty="0"/>
          </a:p>
        </p:txBody>
      </p:sp>
      <p:sp>
        <p:nvSpPr>
          <p:cNvPr id="3" name="Content Placeholder 2"/>
          <p:cNvSpPr>
            <a:spLocks noGrp="1"/>
          </p:cNvSpPr>
          <p:nvPr>
            <p:ph idx="1"/>
          </p:nvPr>
        </p:nvSpPr>
        <p:spPr/>
        <p:txBody>
          <a:bodyPr/>
          <a:lstStyle/>
          <a:p>
            <a:r>
              <a:rPr lang="en-US" dirty="0" smtClean="0"/>
              <a:t>OA is here to stay</a:t>
            </a:r>
          </a:p>
          <a:p>
            <a:r>
              <a:rPr lang="en-US" dirty="0" smtClean="0"/>
              <a:t>New funding policies </a:t>
            </a:r>
          </a:p>
          <a:p>
            <a:r>
              <a:rPr lang="en-US" dirty="0" smtClean="0"/>
              <a:t>New OA author funds</a:t>
            </a:r>
          </a:p>
          <a:p>
            <a:r>
              <a:rPr lang="en-US" dirty="0" smtClean="0"/>
              <a:t>MUN institutional repository</a:t>
            </a:r>
          </a:p>
          <a:p>
            <a:pPr>
              <a:buNone/>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buNone/>
            </a:pPr>
            <a:endParaRPr lang="en-US" dirty="0" smtClean="0"/>
          </a:p>
          <a:p>
            <a:pPr algn="ctr">
              <a:buNone/>
            </a:pPr>
            <a:r>
              <a:rPr lang="en-US" sz="4400" dirty="0" smtClean="0"/>
              <a:t>Questions?</a:t>
            </a:r>
            <a:br>
              <a:rPr lang="en-US" sz="4400" dirty="0" smtClean="0"/>
            </a:br>
            <a:r>
              <a:rPr lang="en-US" sz="4400" dirty="0" smtClean="0"/>
              <a:t/>
            </a:r>
            <a:br>
              <a:rPr lang="en-US" sz="4400" dirty="0" smtClean="0"/>
            </a:br>
            <a:endParaRPr lang="en-US" sz="4400" dirty="0" smtClean="0"/>
          </a:p>
          <a:p>
            <a:pPr algn="ctr">
              <a:buNone/>
            </a:pPr>
            <a:r>
              <a:rPr lang="en-US" sz="2400" dirty="0" err="1" smtClean="0"/>
              <a:t>lgoddard@mun.ca</a:t>
            </a:r>
            <a:r>
              <a:rPr lang="en-US" sz="2400" dirty="0" smtClean="0"/>
              <a:t/>
            </a:r>
            <a:br>
              <a:rPr lang="en-US" sz="2400" dirty="0" smtClean="0"/>
            </a:br>
            <a:endParaRPr lang="en-US" sz="2400" dirty="0" smtClean="0"/>
          </a:p>
          <a:p>
            <a:pPr algn="ctr">
              <a:buNone/>
            </a:pPr>
            <a:r>
              <a:rPr lang="en-US" sz="2400" dirty="0" err="1" smtClean="0"/>
              <a:t>sgordon@mun.ca</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Subscribers Only</a:t>
            </a:r>
            <a:endParaRPr lang="en-US" dirty="0"/>
          </a:p>
        </p:txBody>
      </p:sp>
      <p:sp>
        <p:nvSpPr>
          <p:cNvPr id="3" name="Content Placeholder 2"/>
          <p:cNvSpPr>
            <a:spLocks noGrp="1"/>
          </p:cNvSpPr>
          <p:nvPr>
            <p:ph idx="1"/>
          </p:nvPr>
        </p:nvSpPr>
        <p:spPr>
          <a:xfrm>
            <a:off x="463550" y="1329637"/>
            <a:ext cx="8370027" cy="666245"/>
          </a:xfrm>
        </p:spPr>
        <p:txBody>
          <a:bodyPr/>
          <a:lstStyle/>
          <a:p>
            <a:endParaRPr lang="en-US" dirty="0" smtClean="0"/>
          </a:p>
          <a:p>
            <a:endParaRPr lang="en-US" dirty="0"/>
          </a:p>
        </p:txBody>
      </p:sp>
      <p:pic>
        <p:nvPicPr>
          <p:cNvPr id="5" name="Picture 4" descr="subscription.tiff"/>
          <p:cNvPicPr>
            <a:picLocks noChangeAspect="1"/>
          </p:cNvPicPr>
          <p:nvPr/>
        </p:nvPicPr>
        <p:blipFill>
          <a:blip r:embed="rId3"/>
          <a:stretch>
            <a:fillRect/>
          </a:stretch>
        </p:blipFill>
        <p:spPr>
          <a:xfrm>
            <a:off x="725736" y="1448880"/>
            <a:ext cx="7686956" cy="4471331"/>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Recommended readings</a:t>
            </a:r>
            <a:endParaRPr lang="en-US" dirty="0"/>
          </a:p>
        </p:txBody>
      </p:sp>
      <p:sp>
        <p:nvSpPr>
          <p:cNvPr id="3" name="Content Placeholder 2"/>
          <p:cNvSpPr>
            <a:spLocks noGrp="1"/>
          </p:cNvSpPr>
          <p:nvPr>
            <p:ph idx="1"/>
          </p:nvPr>
        </p:nvSpPr>
        <p:spPr>
          <a:xfrm>
            <a:off x="463550" y="1443038"/>
            <a:ext cx="7015163" cy="4449762"/>
          </a:xfrm>
        </p:spPr>
        <p:txBody>
          <a:bodyPr/>
          <a:lstStyle/>
          <a:p>
            <a:pPr lvl="0"/>
            <a:r>
              <a:rPr lang="en-US" sz="1600" dirty="0" smtClean="0"/>
              <a:t>Canadian Association of Research Libraries. (2005)</a:t>
            </a:r>
            <a:r>
              <a:rPr lang="en-US" sz="1600" i="1" dirty="0" smtClean="0"/>
              <a:t>. CARL institutional repository program</a:t>
            </a:r>
            <a:r>
              <a:rPr lang="en-US" sz="1600" dirty="0" smtClean="0"/>
              <a:t>. Retrieved from </a:t>
            </a:r>
            <a:r>
              <a:rPr lang="en-US" sz="1600" dirty="0" err="1" smtClean="0"/>
              <a:t>http://www.carl-abrc.ca/projects/institutional_repositories/institutional</a:t>
            </a:r>
            <a:r>
              <a:rPr lang="en-US" sz="1600" dirty="0" smtClean="0"/>
              <a:t> _repositories-</a:t>
            </a:r>
            <a:r>
              <a:rPr lang="en-US" sz="1600" dirty="0" err="1" smtClean="0"/>
              <a:t>e.html</a:t>
            </a:r>
            <a:r>
              <a:rPr lang="en-US" sz="1600" dirty="0" smtClean="0"/>
              <a:t>.</a:t>
            </a:r>
          </a:p>
          <a:p>
            <a:r>
              <a:rPr lang="en-US" sz="1600" dirty="0" err="1" smtClean="0"/>
              <a:t>Harnad</a:t>
            </a:r>
            <a:r>
              <a:rPr lang="en-US" sz="1600" dirty="0" smtClean="0"/>
              <a:t>, S. (February 2010). The effect of open access and downloads ('hits') on citation impact: a bibliography of studies. The </a:t>
            </a:r>
            <a:r>
              <a:rPr lang="en-US" sz="1600" i="1" dirty="0" smtClean="0"/>
              <a:t>Open Citation Project – Reference linking and citation analysis for open archives. </a:t>
            </a:r>
            <a:r>
              <a:rPr lang="en-US" sz="1600" dirty="0" smtClean="0"/>
              <a:t>Retrieved from </a:t>
            </a:r>
            <a:r>
              <a:rPr lang="en-US" sz="1600" u="sng" dirty="0" err="1" smtClean="0"/>
              <a:t>http://opcit.eprints.org/oacitation-biblio.html</a:t>
            </a:r>
            <a:r>
              <a:rPr lang="en-US" sz="1600" dirty="0" smtClean="0"/>
              <a:t>. </a:t>
            </a:r>
          </a:p>
          <a:p>
            <a:pPr lvl="0"/>
            <a:r>
              <a:rPr lang="en-US" sz="1600" dirty="0" smtClean="0"/>
              <a:t>Scholarly Publishing Roundtable. (2010). </a:t>
            </a:r>
            <a:r>
              <a:rPr lang="en-US" sz="1600" i="1" dirty="0" smtClean="0"/>
              <a:t>Report and recommendations from the Scholarly Publishing Roundtable. </a:t>
            </a:r>
            <a:r>
              <a:rPr lang="en-US" sz="1600" dirty="0" smtClean="0"/>
              <a:t>Retrieved from </a:t>
            </a:r>
            <a:r>
              <a:rPr lang="en-US" sz="1600" dirty="0" err="1" smtClean="0"/>
              <a:t>http://www.aau.edu/policy/scholarly_publishing_roundtable.aspx?id</a:t>
            </a:r>
            <a:r>
              <a:rPr lang="en-US" sz="1600" dirty="0" smtClean="0"/>
              <a:t>=6894. </a:t>
            </a:r>
            <a:endParaRPr lang="en-US" sz="1600" u="sng" dirty="0" smtClean="0"/>
          </a:p>
          <a:p>
            <a:pPr lvl="0"/>
            <a:endParaRPr lang="en-US"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Google</a:t>
            </a:r>
            <a:endParaRPr lang="en-US" dirty="0"/>
          </a:p>
        </p:txBody>
      </p:sp>
      <p:pic>
        <p:nvPicPr>
          <p:cNvPr id="4" name="Picture 3" descr="Google.png"/>
          <p:cNvPicPr>
            <a:picLocks noChangeAspect="1"/>
          </p:cNvPicPr>
          <p:nvPr/>
        </p:nvPicPr>
        <p:blipFill>
          <a:blip r:embed="rId3"/>
          <a:srcRect r="20373" b="39034"/>
          <a:stretch>
            <a:fillRect/>
          </a:stretch>
        </p:blipFill>
        <p:spPr>
          <a:xfrm>
            <a:off x="1628150" y="2192502"/>
            <a:ext cx="5459123" cy="2944610"/>
          </a:xfrm>
          <a:prstGeom prst="rect">
            <a:avLst/>
          </a:prstGeom>
          <a:ln>
            <a:solidFill>
              <a:schemeClr val="bg2"/>
            </a:solidFill>
          </a:ln>
        </p:spPr>
      </p:pic>
      <p:sp>
        <p:nvSpPr>
          <p:cNvPr id="9" name="Oval 8"/>
          <p:cNvSpPr>
            <a:spLocks noChangeAspect="1"/>
          </p:cNvSpPr>
          <p:nvPr/>
        </p:nvSpPr>
        <p:spPr>
          <a:xfrm>
            <a:off x="2049217" y="1232852"/>
            <a:ext cx="4652505" cy="4652505"/>
          </a:xfrm>
          <a:prstGeom prst="ellipse">
            <a:avLst/>
          </a:prstGeom>
          <a:noFill/>
          <a:ln w="161925">
            <a:solidFill>
              <a:srgbClr val="FF0000"/>
            </a:solidFill>
          </a:ln>
        </p:spPr>
        <p:style>
          <a:lnRef idx="1">
            <a:schemeClr val="accent1"/>
          </a:lnRef>
          <a:fillRef idx="3">
            <a:schemeClr val="accent1"/>
          </a:fillRef>
          <a:effectRef idx="2">
            <a:schemeClr val="accent1"/>
          </a:effectRef>
          <a:fontRef idx="minor">
            <a:schemeClr val="lt1"/>
          </a:fontRef>
        </p:style>
      </p:sp>
      <p:cxnSp>
        <p:nvCxnSpPr>
          <p:cNvPr id="12" name="Straight Connector 11"/>
          <p:cNvCxnSpPr/>
          <p:nvPr/>
        </p:nvCxnSpPr>
        <p:spPr>
          <a:xfrm flipV="1">
            <a:off x="2710173" y="2072959"/>
            <a:ext cx="3389582" cy="3018801"/>
          </a:xfrm>
          <a:prstGeom prst="line">
            <a:avLst/>
          </a:prstGeom>
          <a:ln w="161925">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Course Packs</a:t>
            </a:r>
            <a:endParaRPr lang="en-US" dirty="0"/>
          </a:p>
        </p:txBody>
      </p:sp>
      <p:pic>
        <p:nvPicPr>
          <p:cNvPr id="5" name="Picture 4" descr="coursepack.jpg"/>
          <p:cNvPicPr>
            <a:picLocks noChangeAspect="1"/>
          </p:cNvPicPr>
          <p:nvPr/>
        </p:nvPicPr>
        <p:blipFill>
          <a:blip r:embed="rId3"/>
          <a:stretch>
            <a:fillRect/>
          </a:stretch>
        </p:blipFill>
        <p:spPr>
          <a:xfrm>
            <a:off x="2757736" y="1392498"/>
            <a:ext cx="3377007" cy="4373224"/>
          </a:xfrm>
          <a:prstGeom prst="rect">
            <a:avLst/>
          </a:prstGeom>
          <a:ln>
            <a:solidFill>
              <a:schemeClr val="accent4"/>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Course Websites </a:t>
            </a:r>
            <a:endParaRPr lang="en-US" dirty="0"/>
          </a:p>
        </p:txBody>
      </p:sp>
      <p:pic>
        <p:nvPicPr>
          <p:cNvPr id="4" name="Picture 3" descr="classwebsite.tiff"/>
          <p:cNvPicPr>
            <a:picLocks noChangeAspect="1"/>
          </p:cNvPicPr>
          <p:nvPr/>
        </p:nvPicPr>
        <p:blipFill>
          <a:blip r:embed="rId3"/>
          <a:stretch>
            <a:fillRect/>
          </a:stretch>
        </p:blipFill>
        <p:spPr>
          <a:xfrm>
            <a:off x="947000" y="1281446"/>
            <a:ext cx="7047443" cy="471789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UN_Slides">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MUN_Slides.pot</Template>
  <TotalTime>2971</TotalTime>
  <Words>5287</Words>
  <Application>Microsoft Macintosh PowerPoint</Application>
  <PresentationFormat>On-screen Show (4:3)</PresentationFormat>
  <Paragraphs>390</Paragraphs>
  <Slides>60</Slides>
  <Notes>44</Notes>
  <HiddenSlides>0</HiddenSlides>
  <MMClips>0</MMClips>
  <ScaleCrop>false</ScaleCrop>
  <HeadingPairs>
    <vt:vector size="4" baseType="variant">
      <vt:variant>
        <vt:lpstr>Design Template</vt:lpstr>
      </vt:variant>
      <vt:variant>
        <vt:i4>1</vt:i4>
      </vt:variant>
      <vt:variant>
        <vt:lpstr>Slide Titles</vt:lpstr>
      </vt:variant>
      <vt:variant>
        <vt:i4>60</vt:i4>
      </vt:variant>
    </vt:vector>
  </HeadingPairs>
  <TitlesOfParts>
    <vt:vector size="61" baseType="lpstr">
      <vt:lpstr>MUN_Slides</vt:lpstr>
      <vt:lpstr>Greater Reach for your Research: Author’s Rights &amp; the Shifting Landscape of Scholarly Communication </vt:lpstr>
      <vt:lpstr>University Environment</vt:lpstr>
      <vt:lpstr>Copyrights  </vt:lpstr>
      <vt:lpstr>Transferring Rights</vt:lpstr>
      <vt:lpstr>Publisher Agreements</vt:lpstr>
      <vt:lpstr>Subscribers Only</vt:lpstr>
      <vt:lpstr>No Google</vt:lpstr>
      <vt:lpstr>No Course Packs</vt:lpstr>
      <vt:lpstr>No Course Websites </vt:lpstr>
      <vt:lpstr>No Professional Websites</vt:lpstr>
      <vt:lpstr>No Sharing with Colleagues</vt:lpstr>
      <vt:lpstr>No Linking from Others</vt:lpstr>
      <vt:lpstr>No Reuse</vt:lpstr>
      <vt:lpstr>No Preservation Guarantee</vt:lpstr>
      <vt:lpstr>No Institutional Archiving</vt:lpstr>
      <vt:lpstr>Non-compliance with Funders</vt:lpstr>
      <vt:lpstr>YOU may not have access</vt:lpstr>
      <vt:lpstr>No Mashups</vt:lpstr>
      <vt:lpstr>Transformative Technologies</vt:lpstr>
      <vt:lpstr>Current Situation</vt:lpstr>
      <vt:lpstr>Retain Your Rights: CAUT</vt:lpstr>
      <vt:lpstr>Open Access Options</vt:lpstr>
      <vt:lpstr>Canadian Author Addendum</vt:lpstr>
      <vt:lpstr>Creative Commons Licenses </vt:lpstr>
      <vt:lpstr>Creative Commons Licenses</vt:lpstr>
      <vt:lpstr>Institutional OA Policies</vt:lpstr>
      <vt:lpstr>Harvard</vt:lpstr>
      <vt:lpstr>Stanford</vt:lpstr>
      <vt:lpstr>MIT</vt:lpstr>
      <vt:lpstr>Guelph</vt:lpstr>
      <vt:lpstr>York</vt:lpstr>
      <vt:lpstr>Benefits to Authors</vt:lpstr>
      <vt:lpstr>Benefits to Institution</vt:lpstr>
      <vt:lpstr>Benefits to Scholarship</vt:lpstr>
      <vt:lpstr>Your options</vt:lpstr>
      <vt:lpstr>Gold OA</vt:lpstr>
      <vt:lpstr>Slide 37</vt:lpstr>
      <vt:lpstr>Open Medicine</vt:lpstr>
      <vt:lpstr>PLOS Biology</vt:lpstr>
      <vt:lpstr>Where can I publish? </vt:lpstr>
      <vt:lpstr>Do any fees exist?</vt:lpstr>
      <vt:lpstr>OA author funds</vt:lpstr>
      <vt:lpstr> Green OA  </vt:lpstr>
      <vt:lpstr>  Harvard  </vt:lpstr>
      <vt:lpstr>University of Toronto</vt:lpstr>
      <vt:lpstr>University of Ottawa</vt:lpstr>
      <vt:lpstr>arXiv</vt:lpstr>
      <vt:lpstr>PubMed Central Canada</vt:lpstr>
      <vt:lpstr>What repositories exist?</vt:lpstr>
      <vt:lpstr>Can I archive my work? </vt:lpstr>
      <vt:lpstr>Why self-archive?</vt:lpstr>
      <vt:lpstr>Funding requirements</vt:lpstr>
      <vt:lpstr>The details</vt:lpstr>
      <vt:lpstr>Publishing service </vt:lpstr>
      <vt:lpstr>Health Research Repository</vt:lpstr>
      <vt:lpstr>Submission process</vt:lpstr>
      <vt:lpstr>Why the fuss?</vt:lpstr>
      <vt:lpstr>Looking ahead</vt:lpstr>
      <vt:lpstr>Slide 59</vt:lpstr>
      <vt:lpstr>Recommended readings</vt:lpstr>
    </vt:vector>
  </TitlesOfParts>
  <Company>Memorial University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Reach for your Research: Author’s Rights &amp; the Shifting Landscape of Scholarly Communication </dc:title>
  <dc:creator>Lisa Goddard</dc:creator>
  <cp:lastModifiedBy>Lisa Goddard</cp:lastModifiedBy>
  <cp:revision>200</cp:revision>
  <cp:lastPrinted>2010-02-18T20:57:35Z</cp:lastPrinted>
  <dcterms:created xsi:type="dcterms:W3CDTF">2010-02-19T18:39:42Z</dcterms:created>
  <dcterms:modified xsi:type="dcterms:W3CDTF">2010-02-19T18:40:28Z</dcterms:modified>
</cp:coreProperties>
</file>