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6" r:id="rId3"/>
    <p:sldId id="265" r:id="rId4"/>
    <p:sldId id="267" r:id="rId5"/>
    <p:sldId id="268" r:id="rId6"/>
    <p:sldId id="269" r:id="rId7"/>
    <p:sldId id="271" r:id="rId8"/>
    <p:sldId id="272" r:id="rId9"/>
    <p:sldId id="273" r:id="rId10"/>
    <p:sldId id="261" r:id="rId11"/>
    <p:sldId id="276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9D8F"/>
    <a:srgbClr val="1035AE"/>
    <a:srgbClr val="D2745D"/>
    <a:srgbClr val="E5F06E"/>
    <a:srgbClr val="FFA4C7"/>
    <a:srgbClr val="C80000"/>
    <a:srgbClr val="DDDA00"/>
    <a:srgbClr val="F4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57E53-DCD6-4F21-BBB2-50439B3CFD2C}" type="datetimeFigureOut">
              <a:rPr lang="en-US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5AD0-9A26-4493-8EDF-84B81AE40B49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60625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Creating </a:t>
            </a:r>
            <a:r>
              <a:rPr lang="en-US" sz="2800" dirty="0">
                <a:latin typeface="Optima"/>
                <a:cs typeface="Optima"/>
              </a:rPr>
              <a:t>the visual book through the integration of the divergent technologies of photogravure and digital processes – or – what happens when photogravure collides with digital technology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911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Optima"/>
                <a:cs typeface="Optima"/>
              </a:rPr>
              <a:t>Presented on March 29, 2011 at the fourth annual Grenfell Campus Research Showcase, Memorial University, Corner Brook, NL</a:t>
            </a:r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0" y="1003300"/>
            <a:ext cx="5623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Optima"/>
                <a:cs typeface="Optima"/>
              </a:rPr>
              <a:t>Marlene MacCallum</a:t>
            </a:r>
            <a:endParaRPr lang="en-US" sz="4800" dirty="0">
              <a:latin typeface="Optima"/>
              <a:cs typeface="Opti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3quadrif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-25400"/>
            <a:ext cx="6705600" cy="6986528"/>
          </a:xfrm>
          <a:prstGeom prst="rect">
            <a:avLst/>
          </a:prstGeom>
          <a:solidFill>
            <a:srgbClr val="959D8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Optima"/>
                <a:cs typeface="Optima"/>
              </a:rPr>
              <a:t>The book work </a:t>
            </a:r>
            <a:r>
              <a:rPr lang="en-US" sz="3600" i="1" dirty="0" err="1" smtClean="0">
                <a:solidFill>
                  <a:srgbClr val="FFFFFF"/>
                </a:solidFill>
                <a:latin typeface="Optima"/>
                <a:cs typeface="Optima"/>
              </a:rPr>
              <a:t>Quadrifid</a:t>
            </a:r>
            <a:endParaRPr lang="en-US" sz="3600" i="1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Optima"/>
                <a:cs typeface="Optima"/>
              </a:rPr>
              <a:t>is the result of the collision of gravure and digital means. 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Optima"/>
                <a:cs typeface="Optima"/>
              </a:rPr>
              <a:t>I started with digital tools then resolved through analogue photogravure processes. Why would anyone use an obscure </a:t>
            </a:r>
            <a:r>
              <a:rPr lang="en-US" sz="3600" dirty="0" err="1" smtClean="0">
                <a:solidFill>
                  <a:srgbClr val="FFFFFF"/>
                </a:solidFill>
                <a:latin typeface="Optima"/>
                <a:cs typeface="Optima"/>
              </a:rPr>
              <a:t>labour-intensive</a:t>
            </a:r>
            <a:r>
              <a:rPr lang="en-US" sz="3600" dirty="0" smtClean="0">
                <a:solidFill>
                  <a:srgbClr val="FFFFFF"/>
                </a:solidFill>
                <a:latin typeface="Optima"/>
                <a:cs typeface="Optima"/>
              </a:rPr>
              <a:t> process when easier methods are available? The answer lies in what can be discovered in the process.</a:t>
            </a:r>
          </a:p>
          <a:p>
            <a:pPr algn="ctr"/>
            <a:endParaRPr lang="en-US" sz="28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3quadrif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0" y="0"/>
            <a:ext cx="6705600" cy="6863418"/>
          </a:xfrm>
          <a:prstGeom prst="rect">
            <a:avLst/>
          </a:prstGeom>
          <a:solidFill>
            <a:srgbClr val="959D8F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Optima"/>
                <a:cs typeface="Optima"/>
              </a:rPr>
              <a:t>In parallel to the impulse that resulted in the invention of photogravure, the most current version of </a:t>
            </a:r>
            <a:r>
              <a:rPr lang="en-US" sz="3600" dirty="0" err="1" smtClean="0">
                <a:solidFill>
                  <a:srgbClr val="FFFFFF"/>
                </a:solidFill>
                <a:latin typeface="Optima"/>
                <a:cs typeface="Optima"/>
              </a:rPr>
              <a:t>imagemaking</a:t>
            </a:r>
            <a:r>
              <a:rPr lang="en-US" sz="3600" dirty="0" smtClean="0">
                <a:solidFill>
                  <a:srgbClr val="FFFFFF"/>
                </a:solidFill>
                <a:latin typeface="Optima"/>
                <a:cs typeface="Optima"/>
              </a:rPr>
              <a:t> is now being used in conjunction with a historical form of photography. Contemporary artists are motivated to make these discoveries because we are seeking ways to personalize the default surface of a digital image. </a:t>
            </a:r>
            <a:endParaRPr lang="en-US" sz="48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endParaRPr lang="en-US" sz="8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46412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03quadrif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2476500" cy="4493537"/>
          </a:xfrm>
          <a:prstGeom prst="rect">
            <a:avLst/>
          </a:prstGeom>
          <a:solidFill>
            <a:srgbClr val="959D8F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2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r>
              <a:rPr lang="en-US" sz="2200" dirty="0" smtClean="0">
                <a:solidFill>
                  <a:srgbClr val="FFFFFF"/>
                </a:solidFill>
                <a:latin typeface="Optima"/>
                <a:cs typeface="Optima"/>
              </a:rPr>
              <a:t>What happened when I combined two divergent systems? </a:t>
            </a:r>
          </a:p>
          <a:p>
            <a:pPr algn="ctr"/>
            <a:r>
              <a:rPr lang="en-US" sz="2200" dirty="0" smtClean="0">
                <a:solidFill>
                  <a:srgbClr val="FFFFFF"/>
                </a:solidFill>
                <a:latin typeface="Optima"/>
                <a:cs typeface="Optima"/>
              </a:rPr>
              <a:t>I expanded my knowledge of the ways visual recording devices transform our representations of the physical world.</a:t>
            </a:r>
          </a:p>
          <a:p>
            <a:pPr algn="ctr"/>
            <a:endParaRPr lang="en-US" sz="2200" dirty="0">
              <a:solidFill>
                <a:srgbClr val="FFFF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5642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9D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6260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Optima"/>
                <a:cs typeface="Optima"/>
              </a:rPr>
              <a:t>The research project: </a:t>
            </a:r>
            <a:r>
              <a:rPr lang="en-US" sz="2800" i="1" dirty="0" smtClean="0">
                <a:latin typeface="Optima"/>
                <a:cs typeface="Optima"/>
              </a:rPr>
              <a:t>Creating </a:t>
            </a:r>
            <a:r>
              <a:rPr lang="en-US" sz="2800" i="1" dirty="0">
                <a:latin typeface="Optima"/>
                <a:cs typeface="Optima"/>
              </a:rPr>
              <a:t>the visual book through the integration of the divergent technologies of photogravure and digital </a:t>
            </a:r>
            <a:r>
              <a:rPr lang="en-US" sz="2800" i="1" dirty="0" smtClean="0">
                <a:latin typeface="Optima"/>
                <a:cs typeface="Optima"/>
              </a:rPr>
              <a:t>processes</a:t>
            </a:r>
            <a:r>
              <a:rPr lang="en-US" sz="2800" dirty="0" smtClean="0">
                <a:latin typeface="Optima"/>
                <a:cs typeface="Optima"/>
              </a:rPr>
              <a:t> was generously funded by the Social Sciences and Humanities Research Council of Canada’s Research/Creation Grant Program and Grenfell Campus, Memorial University of Newfoundland.  </a:t>
            </a:r>
            <a:br>
              <a:rPr lang="en-US" sz="2800" dirty="0" smtClean="0">
                <a:latin typeface="Optima"/>
                <a:cs typeface="Optima"/>
              </a:rPr>
            </a:br>
            <a:r>
              <a:rPr lang="en-US" sz="2800" dirty="0" smtClean="0">
                <a:latin typeface="Optima"/>
                <a:cs typeface="Optima"/>
              </a:rPr>
              <a:t/>
            </a:r>
            <a:br>
              <a:rPr lang="en-US" sz="2800" dirty="0" smtClean="0">
                <a:latin typeface="Optima"/>
                <a:cs typeface="Optima"/>
              </a:rPr>
            </a:br>
            <a:r>
              <a:rPr lang="en-US" sz="2800" dirty="0" smtClean="0">
                <a:latin typeface="Optima"/>
                <a:cs typeface="Optima"/>
              </a:rPr>
              <a:t>The artist gratefully acknowledges this support and the assistance of her two research collaborators, David </a:t>
            </a:r>
            <a:r>
              <a:rPr lang="en-US" sz="2800" dirty="0" err="1" smtClean="0">
                <a:latin typeface="Optima"/>
                <a:cs typeface="Optima"/>
              </a:rPr>
              <a:t>Morrish</a:t>
            </a:r>
            <a:r>
              <a:rPr lang="en-US" sz="2800" dirty="0" smtClean="0">
                <a:latin typeface="Optima"/>
                <a:cs typeface="Optima"/>
              </a:rPr>
              <a:t> and Pierre LeBlanc.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3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00" y="901700"/>
            <a:ext cx="399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tima"/>
                <a:cs typeface="Optima"/>
              </a:rPr>
              <a:t>1839: the Daguerrotype is announced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900" y="902732"/>
            <a:ext cx="460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1879: Klic perfects the photogravure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" y="6451600"/>
            <a:ext cx="384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1969: Smith &amp; Boyle invent the CCD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6000" y="6452632"/>
            <a:ext cx="429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1996: Epson markets its first inkjet printer </a:t>
            </a:r>
          </a:p>
        </p:txBody>
      </p:sp>
      <p:pic>
        <p:nvPicPr>
          <p:cNvPr id="13" name="Picture 12" descr="01InCameraLen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1343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What happens when photogravure collides with digital technology?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000" y="1310164"/>
            <a:ext cx="8153400" cy="5078314"/>
          </a:xfrm>
          <a:prstGeom prst="rect">
            <a:avLst/>
          </a:prstGeom>
          <a:solidFill>
            <a:srgbClr val="959D8F">
              <a:alpha val="70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1839: Daguerre announced the </a:t>
            </a:r>
            <a:r>
              <a:rPr lang="en-US" sz="3600" dirty="0" err="1" smtClean="0">
                <a:solidFill>
                  <a:schemeClr val="bg1"/>
                </a:solidFill>
                <a:latin typeface="Optima"/>
                <a:cs typeface="Optima"/>
              </a:rPr>
              <a:t>Daguerrotype</a:t>
            </a:r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 producing one-of-a-kind </a:t>
            </a:r>
            <a:r>
              <a:rPr lang="en-US" sz="3600" dirty="0">
                <a:solidFill>
                  <a:schemeClr val="bg1"/>
                </a:solidFill>
                <a:latin typeface="Optima"/>
                <a:cs typeface="Optima"/>
              </a:rPr>
              <a:t>f</a:t>
            </a:r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ragile photographic images and then inventors proceeded to search for ways to create durable photographs that could be produced in multiples. 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tima"/>
              <a:cs typeface="Optima"/>
            </a:endParaRPr>
          </a:p>
          <a:p>
            <a:pPr algn="ctr"/>
            <a:endParaRPr lang="en-US" sz="3200" dirty="0" smtClean="0">
              <a:solidFill>
                <a:schemeClr val="bg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42833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00" y="901700"/>
            <a:ext cx="399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tima"/>
                <a:cs typeface="Optima"/>
              </a:rPr>
              <a:t>1839: the Daguerrotype is announced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900" y="902732"/>
            <a:ext cx="460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1879: Klic perfects the photogravure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" y="6451600"/>
            <a:ext cx="384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1969: Smith &amp; Boyle invent the CCD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6000" y="6452632"/>
            <a:ext cx="429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1996: Epson markets its first inkjet printer </a:t>
            </a:r>
          </a:p>
        </p:txBody>
      </p:sp>
      <p:pic>
        <p:nvPicPr>
          <p:cNvPr id="13" name="Picture 12" descr="01InCameraLen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1343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What happens when photogravure collides with digital technology?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6900" y="1313934"/>
            <a:ext cx="8039100" cy="5047536"/>
          </a:xfrm>
          <a:prstGeom prst="rect">
            <a:avLst/>
          </a:prstGeom>
          <a:solidFill>
            <a:srgbClr val="959D8F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r>
              <a:rPr lang="en-US" sz="3800" dirty="0" smtClean="0">
                <a:solidFill>
                  <a:srgbClr val="FFFFFF"/>
                </a:solidFill>
                <a:latin typeface="Optima"/>
                <a:cs typeface="Optima"/>
              </a:rPr>
              <a:t>1879: Karl </a:t>
            </a:r>
            <a:r>
              <a:rPr lang="en-US" sz="3800" dirty="0" err="1">
                <a:solidFill>
                  <a:srgbClr val="FFFFFF"/>
                </a:solidFill>
                <a:latin typeface="Optima"/>
                <a:cs typeface="Optima"/>
              </a:rPr>
              <a:t>Klic</a:t>
            </a:r>
            <a:r>
              <a:rPr lang="en-US" sz="3800" dirty="0">
                <a:solidFill>
                  <a:srgbClr val="FFFFFF"/>
                </a:solidFill>
                <a:latin typeface="Optima"/>
                <a:cs typeface="Optima"/>
              </a:rPr>
              <a:t> </a:t>
            </a:r>
            <a:r>
              <a:rPr lang="en-US" sz="3800" dirty="0" smtClean="0">
                <a:solidFill>
                  <a:srgbClr val="FFFFFF"/>
                </a:solidFill>
                <a:latin typeface="Optima"/>
                <a:cs typeface="Optima"/>
              </a:rPr>
              <a:t>perfected one solution,  photogravure, a hybrid method that combined traditional copper etching with the new </a:t>
            </a:r>
            <a:r>
              <a:rPr lang="en-US" sz="3800" smtClean="0">
                <a:solidFill>
                  <a:srgbClr val="FFFFFF"/>
                </a:solidFill>
                <a:latin typeface="Optima"/>
                <a:cs typeface="Optima"/>
              </a:rPr>
              <a:t>photographic technology.</a:t>
            </a:r>
            <a:endParaRPr lang="en-US" sz="38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endParaRPr lang="en-US" sz="3800" dirty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endParaRPr lang="en-US" sz="5400" dirty="0" smtClean="0">
              <a:solidFill>
                <a:srgbClr val="FFFF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32500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400" y="901700"/>
            <a:ext cx="3995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tima"/>
                <a:cs typeface="Optima"/>
              </a:rPr>
              <a:t>1839: the Daguerrotype is announced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33900" y="902732"/>
            <a:ext cx="460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1879: Klic perfects the photogravure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800" y="6451600"/>
            <a:ext cx="384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1969: Smith &amp; Boyle invent the CCD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6000" y="6452632"/>
            <a:ext cx="429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Optima"/>
                <a:cs typeface="Optima"/>
              </a:rPr>
              <a:t>1996: Epson markets its first inkjet printer </a:t>
            </a:r>
          </a:p>
        </p:txBody>
      </p:sp>
      <p:pic>
        <p:nvPicPr>
          <p:cNvPr id="13" name="Picture 12" descr="01InCameraLen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11343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Optima"/>
                <a:cs typeface="Optima"/>
              </a:rPr>
              <a:t>What happens when photogravure collides with digital technology?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356499"/>
            <a:ext cx="8089900" cy="5016758"/>
          </a:xfrm>
          <a:prstGeom prst="rect">
            <a:avLst/>
          </a:prstGeom>
          <a:solidFill>
            <a:srgbClr val="959D8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solidFill>
                <a:srgbClr val="FFFFFF"/>
              </a:solidFill>
              <a:latin typeface="Optima"/>
              <a:cs typeface="Optima"/>
            </a:endParaRPr>
          </a:p>
          <a:p>
            <a:pPr algn="ctr"/>
            <a:r>
              <a:rPr lang="en-US" sz="4000" dirty="0" smtClean="0">
                <a:solidFill>
                  <a:srgbClr val="FFFFFF"/>
                </a:solidFill>
                <a:latin typeface="Optima"/>
                <a:cs typeface="Optima"/>
              </a:rPr>
              <a:t>2007: I began my investigation into the unlikely combination of photogravure and digital processes. My first step was to explore how digital tools create a visual record that is distinct from analogue cameras. </a:t>
            </a:r>
          </a:p>
          <a:p>
            <a:pPr algn="ctr"/>
            <a:endParaRPr lang="en-US" sz="2000" dirty="0">
              <a:solidFill>
                <a:srgbClr val="FFFFFF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69362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8300" y="1453634"/>
            <a:ext cx="835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tima"/>
                <a:cs typeface="Optima"/>
              </a:rPr>
              <a:t>1839</a:t>
            </a:r>
            <a:r>
              <a:rPr lang="en-US" sz="4000" dirty="0" smtClean="0">
                <a:solidFill>
                  <a:schemeClr val="bg1"/>
                </a:solidFill>
                <a:latin typeface="Optima"/>
                <a:cs typeface="Optima"/>
              </a:rPr>
              <a:t>: Daguerre announced the </a:t>
            </a:r>
            <a:r>
              <a:rPr lang="en-US" sz="4000" dirty="0" err="1" smtClean="0">
                <a:solidFill>
                  <a:schemeClr val="bg1"/>
                </a:solidFill>
                <a:latin typeface="Optima"/>
                <a:cs typeface="Optima"/>
              </a:rPr>
              <a:t>Daguerrotype</a:t>
            </a:r>
            <a:r>
              <a:rPr lang="en-US" sz="4000" dirty="0" smtClean="0">
                <a:solidFill>
                  <a:schemeClr val="bg1"/>
                </a:solidFill>
                <a:latin typeface="Optima"/>
                <a:cs typeface="Optima"/>
              </a:rPr>
              <a:t> producing one-of-a-kind </a:t>
            </a:r>
            <a:r>
              <a:rPr lang="en-US" sz="4000" dirty="0">
                <a:solidFill>
                  <a:schemeClr val="bg1"/>
                </a:solidFill>
                <a:latin typeface="Optima"/>
                <a:cs typeface="Optima"/>
              </a:rPr>
              <a:t>f</a:t>
            </a:r>
            <a:r>
              <a:rPr lang="en-US" sz="4000" dirty="0" smtClean="0">
                <a:solidFill>
                  <a:schemeClr val="bg1"/>
                </a:solidFill>
                <a:latin typeface="Optima"/>
                <a:cs typeface="Optima"/>
              </a:rPr>
              <a:t>ragile photographic images and then inventors proceeded to search for way to create durable photo-graphs that could be produced in multiples.  </a:t>
            </a:r>
            <a:endParaRPr lang="en-US" sz="4000" dirty="0">
              <a:solidFill>
                <a:schemeClr val="bg1"/>
              </a:solidFill>
              <a:latin typeface="Optima"/>
              <a:cs typeface="Optima"/>
            </a:endParaRPr>
          </a:p>
        </p:txBody>
      </p:sp>
      <p:pic>
        <p:nvPicPr>
          <p:cNvPr id="13" name="Picture 12" descr="01InCameraLen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59D8F">
              <a:alpha val="88000"/>
            </a:srgbClr>
          </a:solidFill>
        </p:spPr>
      </p:pic>
      <p:sp>
        <p:nvSpPr>
          <p:cNvPr id="14" name="Rectangle 13"/>
          <p:cNvSpPr/>
          <p:nvPr/>
        </p:nvSpPr>
        <p:spPr>
          <a:xfrm>
            <a:off x="0" y="-8976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Optima"/>
                <a:cs typeface="Optima"/>
              </a:rPr>
              <a:t>These two images were created from the same situation. </a:t>
            </a:r>
          </a:p>
          <a:p>
            <a:pPr algn="ctr"/>
            <a:r>
              <a:rPr lang="en-US" sz="2200" dirty="0" smtClean="0">
                <a:latin typeface="Optima"/>
                <a:cs typeface="Optima"/>
              </a:rPr>
              <a:t>On the left, a digital scanner gives us this </a:t>
            </a:r>
            <a:r>
              <a:rPr lang="en-US" sz="2200" dirty="0" err="1" smtClean="0">
                <a:latin typeface="Optima"/>
                <a:cs typeface="Optima"/>
              </a:rPr>
              <a:t>colour</a:t>
            </a:r>
            <a:r>
              <a:rPr lang="en-US" sz="2200" dirty="0" smtClean="0">
                <a:latin typeface="Optima"/>
                <a:cs typeface="Optima"/>
              </a:rPr>
              <a:t> image of two lenses. </a:t>
            </a:r>
          </a:p>
          <a:p>
            <a:pPr algn="ctr"/>
            <a:r>
              <a:rPr lang="en-US" sz="2200" dirty="0" smtClean="0">
                <a:latin typeface="Optima"/>
                <a:cs typeface="Optima"/>
              </a:rPr>
              <a:t>The photogravure on the right presents the camera lens view of these same objects as they are being scanned.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62992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Optima"/>
                <a:cs typeface="Optima"/>
              </a:rPr>
              <a:t>After finding new ways to make images using digital tools, the next step was to integrate digital output into the making of four-</a:t>
            </a:r>
            <a:r>
              <a:rPr lang="en-US" sz="1600" dirty="0" err="1" smtClean="0">
                <a:latin typeface="Optima"/>
                <a:cs typeface="Optima"/>
              </a:rPr>
              <a:t>colour</a:t>
            </a:r>
            <a:r>
              <a:rPr lang="en-US" sz="1600" dirty="0" smtClean="0">
                <a:latin typeface="Optima"/>
                <a:cs typeface="Optima"/>
              </a:rPr>
              <a:t> photogravures.  </a:t>
            </a:r>
            <a:endParaRPr lang="en-US" sz="1600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5075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16" y="1799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Optima"/>
                <a:cs typeface="Optima"/>
              </a:rPr>
              <a:t>\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" y="146354"/>
            <a:ext cx="7349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Key steps in making a photogravure: 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create image source -&gt; generate a transparent positive -&gt;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expose to gelatin resist layer -&gt; adhere to copper plate -&gt; 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etch the copper plate -&gt; and print</a:t>
            </a:r>
            <a:endParaRPr lang="en-US" sz="2200" dirty="0">
              <a:solidFill>
                <a:srgbClr val="1035AE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600" y="1504004"/>
            <a:ext cx="413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035AE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2000">
              <a:solidFill>
                <a:srgbClr val="1035AE"/>
              </a:solidFill>
              <a:latin typeface="Optima"/>
              <a:cs typeface="Optima"/>
            </a:endParaRPr>
          </a:p>
        </p:txBody>
      </p:sp>
      <p:pic>
        <p:nvPicPr>
          <p:cNvPr id="9" name="Picture 8" descr="02quadrif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863"/>
            <a:ext cx="7463329" cy="6863418"/>
          </a:xfrm>
          <a:prstGeom prst="rect">
            <a:avLst/>
          </a:prstGeom>
          <a:solidFill>
            <a:srgbClr val="959D8F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US" sz="800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There are six distinct steps in making a photogravure: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create an image source -&gt; print it as a transparent positive -&gt;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Expose this to a photosensitive gelatin resist layer -&gt; adhere it to a prepared copper plate -&gt;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etch the copper plate -&gt; ink and print it by hand onto paper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When you create a four-</a:t>
            </a:r>
            <a:r>
              <a:rPr lang="en-US" sz="3600" dirty="0" err="1" smtClean="0">
                <a:solidFill>
                  <a:schemeClr val="bg1"/>
                </a:solidFill>
                <a:latin typeface="Optima"/>
                <a:cs typeface="Optima"/>
              </a:rPr>
              <a:t>colour</a:t>
            </a:r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 image, you do it four times in perfect registration. </a:t>
            </a:r>
            <a:endParaRPr lang="en-US" sz="3600" dirty="0">
              <a:solidFill>
                <a:schemeClr val="bg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5894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16" y="1799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Optima"/>
                <a:cs typeface="Optima"/>
              </a:rPr>
              <a:t>\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" y="146354"/>
            <a:ext cx="7349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Key steps in making a photogravure: 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create image source -&gt; generate a transparent positive -&gt;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expose to gelatin resist layer -&gt; adhere to copper plate -&gt; 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etch the copper plate -&gt; and print</a:t>
            </a:r>
            <a:endParaRPr lang="en-US" sz="2200" dirty="0">
              <a:solidFill>
                <a:srgbClr val="1035AE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600" y="1504004"/>
            <a:ext cx="413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035AE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2000">
              <a:solidFill>
                <a:srgbClr val="1035AE"/>
              </a:solidFill>
              <a:latin typeface="Optima"/>
              <a:cs typeface="Optima"/>
            </a:endParaRPr>
          </a:p>
        </p:txBody>
      </p:sp>
      <p:pic>
        <p:nvPicPr>
          <p:cNvPr id="9" name="Picture 8" descr="02quadrif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863"/>
            <a:ext cx="7463329" cy="6863418"/>
          </a:xfrm>
          <a:prstGeom prst="rect">
            <a:avLst/>
          </a:prstGeom>
          <a:solidFill>
            <a:srgbClr val="959D8F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/>
            <a:endParaRPr lang="en-US" sz="800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Four-</a:t>
            </a:r>
            <a:r>
              <a:rPr lang="en-US" sz="3600" dirty="0" err="1" smtClean="0">
                <a:solidFill>
                  <a:schemeClr val="bg1"/>
                </a:solidFill>
                <a:latin typeface="Optima"/>
                <a:cs typeface="Optima"/>
              </a:rPr>
              <a:t>colour</a:t>
            </a:r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 process printing is ubiquitous, present in almost every printed </a:t>
            </a:r>
            <a:r>
              <a:rPr lang="en-US" sz="3600" dirty="0" err="1" smtClean="0">
                <a:solidFill>
                  <a:schemeClr val="bg1"/>
                </a:solidFill>
                <a:latin typeface="Optima"/>
                <a:cs typeface="Optima"/>
              </a:rPr>
              <a:t>colour</a:t>
            </a:r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 image. </a:t>
            </a:r>
          </a:p>
          <a:p>
            <a:pPr algn="ctr"/>
            <a:endParaRPr lang="en-US" dirty="0" smtClean="0">
              <a:solidFill>
                <a:schemeClr val="bg1"/>
              </a:solidFill>
              <a:latin typeface="Optima"/>
              <a:cs typeface="Optima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The commercial process presupposes a specific result, the reproduction of an existing image source. As an artist working with a hand-produced version, I can experiment with any aspect of the process and end up with unexpected images. </a:t>
            </a:r>
          </a:p>
          <a:p>
            <a:pPr algn="ctr"/>
            <a:endParaRPr lang="en-US" dirty="0">
              <a:solidFill>
                <a:schemeClr val="bg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65082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16" y="1799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Optima"/>
                <a:cs typeface="Optima"/>
              </a:rPr>
              <a:t>\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900" y="146354"/>
            <a:ext cx="73490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Key steps in making a photogravure: 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create image source -&gt; generate a transparent positive -&gt;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expose to gelatin resist layer -&gt; adhere to copper plate -&gt; </a:t>
            </a:r>
          </a:p>
          <a:p>
            <a:r>
              <a:rPr lang="en-US" sz="2200" dirty="0" smtClean="0">
                <a:solidFill>
                  <a:srgbClr val="1035AE"/>
                </a:solidFill>
                <a:latin typeface="Optima"/>
                <a:cs typeface="Optima"/>
              </a:rPr>
              <a:t>etch the copper plate -&gt; and print</a:t>
            </a:r>
            <a:endParaRPr lang="en-US" sz="2200" dirty="0">
              <a:solidFill>
                <a:srgbClr val="1035AE"/>
              </a:solidFill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0600" y="1504004"/>
            <a:ext cx="413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1035AE"/>
                </a:solidFill>
                <a:latin typeface="Wingdings"/>
                <a:ea typeface="Wingdings"/>
                <a:cs typeface="Wingdings"/>
              </a:rPr>
              <a:t></a:t>
            </a:r>
            <a:endParaRPr lang="en-US" sz="2000">
              <a:solidFill>
                <a:srgbClr val="1035AE"/>
              </a:solidFill>
              <a:latin typeface="Optima"/>
              <a:cs typeface="Optima"/>
            </a:endParaRPr>
          </a:p>
        </p:txBody>
      </p:sp>
      <p:pic>
        <p:nvPicPr>
          <p:cNvPr id="9" name="Picture 8" descr="02quadrif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24537"/>
            <a:ext cx="7463329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Optima"/>
                <a:cs typeface="Optima"/>
              </a:rPr>
              <a:t>Here you see the process of printing the four plates: cyan, magenta, yellow and key-line black.</a:t>
            </a:r>
            <a:endParaRPr lang="en-US" sz="3600" dirty="0">
              <a:solidFill>
                <a:schemeClr val="bg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85869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789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Creating the visual book through the integration of the divergent technologies of photogravure and digital processes – or – what happens when photogravure collides with digital technology</vt:lpstr>
      <vt:lpstr>The research project: Creating the visual book through the integration of the divergent technologies of photogravure and digital processes was generously funded by the Social Sciences and Humanities Research Council of Canada’s Research/Creation Grant Program and Grenfell Campus, Memorial University of Newfoundland.    The artist gratefully acknowledges this support and the assistance of her two research collaborators, David Morrish and Pierre LeBlanc.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Memorial University of Newfoundland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Marlene MacCallum</dc:creator>
  <cp:lastModifiedBy>jnewhook</cp:lastModifiedBy>
  <cp:revision>35</cp:revision>
  <dcterms:created xsi:type="dcterms:W3CDTF">2011-03-30T21:22:29Z</dcterms:created>
  <dcterms:modified xsi:type="dcterms:W3CDTF">2012-09-10T12:46:51Z</dcterms:modified>
</cp:coreProperties>
</file>