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slideMasters/slideMaster4.xml" ContentType="application/vnd.openxmlformats-officedocument.presentationml.slideMaster+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Layouts/slideLayout10.xml" ContentType="application/vnd.openxmlformats-officedocument.presentationml.slideLayout+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 id="2147483708" r:id="rId2"/>
    <p:sldMasterId id="2147483710" r:id="rId3"/>
    <p:sldMasterId id="2147483712" r:id="rId4"/>
  </p:sldMasterIdLst>
  <p:notesMasterIdLst>
    <p:notesMasterId r:id="rId31"/>
  </p:notesMasterIdLst>
  <p:sldIdLst>
    <p:sldId id="256" r:id="rId5"/>
    <p:sldId id="275" r:id="rId6"/>
    <p:sldId id="270" r:id="rId7"/>
    <p:sldId id="285" r:id="rId8"/>
    <p:sldId id="286" r:id="rId9"/>
    <p:sldId id="277" r:id="rId10"/>
    <p:sldId id="303" r:id="rId11"/>
    <p:sldId id="257" r:id="rId12"/>
    <p:sldId id="265" r:id="rId13"/>
    <p:sldId id="258" r:id="rId14"/>
    <p:sldId id="279" r:id="rId15"/>
    <p:sldId id="280" r:id="rId16"/>
    <p:sldId id="288" r:id="rId17"/>
    <p:sldId id="290" r:id="rId18"/>
    <p:sldId id="293" r:id="rId19"/>
    <p:sldId id="294" r:id="rId20"/>
    <p:sldId id="296" r:id="rId21"/>
    <p:sldId id="289" r:id="rId22"/>
    <p:sldId id="278" r:id="rId23"/>
    <p:sldId id="281" r:id="rId24"/>
    <p:sldId id="292" r:id="rId25"/>
    <p:sldId id="297" r:id="rId26"/>
    <p:sldId id="298" r:id="rId27"/>
    <p:sldId id="299"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user" initials="u" lastIdx="1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161" autoAdjust="0"/>
    <p:restoredTop sz="81739" autoAdjust="0"/>
  </p:normalViewPr>
  <p:slideViewPr>
    <p:cSldViewPr>
      <p:cViewPr varScale="1">
        <p:scale>
          <a:sx n="78" d="100"/>
          <a:sy n="78" d="100"/>
        </p:scale>
        <p:origin x="-92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89DDF-C4F0-614D-9AF3-B4D5BD9F739D}" type="doc">
      <dgm:prSet loTypeId="urn:microsoft.com/office/officeart/2005/8/layout/gear1" loCatId="relationship" qsTypeId="urn:microsoft.com/office/officeart/2005/8/quickstyle/simple4" qsCatId="simple" csTypeId="urn:microsoft.com/office/officeart/2005/8/colors/accent1_2" csCatId="accent1" phldr="1"/>
      <dgm:spPr/>
    </dgm:pt>
    <dgm:pt modelId="{3F43D15B-CBD8-0745-93C5-361868BB72C8}">
      <dgm:prSet phldrT="[Text]"/>
      <dgm:spPr/>
      <dgm:t>
        <a:bodyPr/>
        <a:lstStyle/>
        <a:p>
          <a:r>
            <a:rPr lang="en-US" dirty="0" smtClean="0"/>
            <a:t>Community Advisory Board</a:t>
          </a:r>
          <a:endParaRPr lang="en-US" dirty="0"/>
        </a:p>
      </dgm:t>
    </dgm:pt>
    <dgm:pt modelId="{4554473F-F85E-1D4D-8420-3891DEB0E9BD}" type="parTrans" cxnId="{09BA004E-FEE0-6841-A5A2-DF3DAC521C3B}">
      <dgm:prSet/>
      <dgm:spPr/>
      <dgm:t>
        <a:bodyPr/>
        <a:lstStyle/>
        <a:p>
          <a:endParaRPr lang="en-US"/>
        </a:p>
      </dgm:t>
    </dgm:pt>
    <dgm:pt modelId="{91B25512-7B96-0948-88BB-80DA01E606A5}" type="sibTrans" cxnId="{09BA004E-FEE0-6841-A5A2-DF3DAC521C3B}">
      <dgm:prSet/>
      <dgm:spPr/>
      <dgm:t>
        <a:bodyPr/>
        <a:lstStyle/>
        <a:p>
          <a:endParaRPr lang="en-US"/>
        </a:p>
      </dgm:t>
    </dgm:pt>
    <dgm:pt modelId="{21951703-4FC1-F04F-BDB2-115A3380AE38}">
      <dgm:prSet phldrT="[Text]"/>
      <dgm:spPr/>
      <dgm:t>
        <a:bodyPr/>
        <a:lstStyle/>
        <a:p>
          <a:r>
            <a:rPr lang="en-US" dirty="0" smtClean="0"/>
            <a:t>Research Team</a:t>
          </a:r>
          <a:endParaRPr lang="en-US" dirty="0"/>
        </a:p>
      </dgm:t>
    </dgm:pt>
    <dgm:pt modelId="{2AE34FD3-9462-7E48-8E5E-FBAB82AACC04}" type="parTrans" cxnId="{3F2F43EE-9A60-BE43-ADAF-438657A233BD}">
      <dgm:prSet/>
      <dgm:spPr/>
      <dgm:t>
        <a:bodyPr/>
        <a:lstStyle/>
        <a:p>
          <a:endParaRPr lang="en-US"/>
        </a:p>
      </dgm:t>
    </dgm:pt>
    <dgm:pt modelId="{16FE1096-FB09-D741-A133-F300D6DFE400}" type="sibTrans" cxnId="{3F2F43EE-9A60-BE43-ADAF-438657A233BD}">
      <dgm:prSet/>
      <dgm:spPr/>
      <dgm:t>
        <a:bodyPr/>
        <a:lstStyle/>
        <a:p>
          <a:endParaRPr lang="en-US"/>
        </a:p>
      </dgm:t>
    </dgm:pt>
    <dgm:pt modelId="{72B4ABA7-84B5-9F46-B1B7-F1597E406FD9}">
      <dgm:prSet phldrT="[Text]"/>
      <dgm:spPr/>
      <dgm:t>
        <a:bodyPr/>
        <a:lstStyle/>
        <a:p>
          <a:r>
            <a:rPr lang="en-US" dirty="0" smtClean="0"/>
            <a:t>Intervention Staff</a:t>
          </a:r>
          <a:endParaRPr lang="en-US" dirty="0"/>
        </a:p>
      </dgm:t>
    </dgm:pt>
    <dgm:pt modelId="{6D8DE174-7D6E-5D43-8076-5333E343C5B9}" type="parTrans" cxnId="{FDFDCEE9-9084-A148-9250-57CFE552985D}">
      <dgm:prSet/>
      <dgm:spPr/>
      <dgm:t>
        <a:bodyPr/>
        <a:lstStyle/>
        <a:p>
          <a:endParaRPr lang="en-US"/>
        </a:p>
      </dgm:t>
    </dgm:pt>
    <dgm:pt modelId="{26C94D93-48AB-8241-80E2-8FD3E35AEA08}" type="sibTrans" cxnId="{FDFDCEE9-9084-A148-9250-57CFE552985D}">
      <dgm:prSet/>
      <dgm:spPr/>
      <dgm:t>
        <a:bodyPr/>
        <a:lstStyle/>
        <a:p>
          <a:endParaRPr lang="en-US"/>
        </a:p>
      </dgm:t>
    </dgm:pt>
    <dgm:pt modelId="{DF9E25F9-97FD-194D-9A25-FE3F5F0E22DB}" type="pres">
      <dgm:prSet presAssocID="{C5D89DDF-C4F0-614D-9AF3-B4D5BD9F739D}" presName="composite" presStyleCnt="0">
        <dgm:presLayoutVars>
          <dgm:chMax val="3"/>
          <dgm:animLvl val="lvl"/>
          <dgm:resizeHandles val="exact"/>
        </dgm:presLayoutVars>
      </dgm:prSet>
      <dgm:spPr/>
    </dgm:pt>
    <dgm:pt modelId="{E9AAD565-41AC-3B42-8961-9CDE2193E741}" type="pres">
      <dgm:prSet presAssocID="{3F43D15B-CBD8-0745-93C5-361868BB72C8}" presName="gear1" presStyleLbl="node1" presStyleIdx="0" presStyleCnt="3">
        <dgm:presLayoutVars>
          <dgm:chMax val="1"/>
          <dgm:bulletEnabled val="1"/>
        </dgm:presLayoutVars>
      </dgm:prSet>
      <dgm:spPr/>
      <dgm:t>
        <a:bodyPr/>
        <a:lstStyle/>
        <a:p>
          <a:endParaRPr lang="en-US"/>
        </a:p>
      </dgm:t>
    </dgm:pt>
    <dgm:pt modelId="{B96793E7-8DAA-5A4C-9B0A-057279427A20}" type="pres">
      <dgm:prSet presAssocID="{3F43D15B-CBD8-0745-93C5-361868BB72C8}" presName="gear1srcNode" presStyleLbl="node1" presStyleIdx="0" presStyleCnt="3"/>
      <dgm:spPr/>
      <dgm:t>
        <a:bodyPr/>
        <a:lstStyle/>
        <a:p>
          <a:endParaRPr lang="en-US"/>
        </a:p>
      </dgm:t>
    </dgm:pt>
    <dgm:pt modelId="{A2136F6E-B5B2-D544-BE5F-D676B0FCB45F}" type="pres">
      <dgm:prSet presAssocID="{3F43D15B-CBD8-0745-93C5-361868BB72C8}" presName="gear1dstNode" presStyleLbl="node1" presStyleIdx="0" presStyleCnt="3"/>
      <dgm:spPr/>
      <dgm:t>
        <a:bodyPr/>
        <a:lstStyle/>
        <a:p>
          <a:endParaRPr lang="en-US"/>
        </a:p>
      </dgm:t>
    </dgm:pt>
    <dgm:pt modelId="{332CD34F-BE21-EB40-AE8E-24340DCBA958}" type="pres">
      <dgm:prSet presAssocID="{21951703-4FC1-F04F-BDB2-115A3380AE38}" presName="gear2" presStyleLbl="node1" presStyleIdx="1" presStyleCnt="3">
        <dgm:presLayoutVars>
          <dgm:chMax val="1"/>
          <dgm:bulletEnabled val="1"/>
        </dgm:presLayoutVars>
      </dgm:prSet>
      <dgm:spPr/>
      <dgm:t>
        <a:bodyPr/>
        <a:lstStyle/>
        <a:p>
          <a:endParaRPr lang="en-US"/>
        </a:p>
      </dgm:t>
    </dgm:pt>
    <dgm:pt modelId="{C78A6968-F931-734A-8C83-95B52824D9D9}" type="pres">
      <dgm:prSet presAssocID="{21951703-4FC1-F04F-BDB2-115A3380AE38}" presName="gear2srcNode" presStyleLbl="node1" presStyleIdx="1" presStyleCnt="3"/>
      <dgm:spPr/>
      <dgm:t>
        <a:bodyPr/>
        <a:lstStyle/>
        <a:p>
          <a:endParaRPr lang="en-US"/>
        </a:p>
      </dgm:t>
    </dgm:pt>
    <dgm:pt modelId="{BD694215-2619-C94B-96BC-E97BC367BEDD}" type="pres">
      <dgm:prSet presAssocID="{21951703-4FC1-F04F-BDB2-115A3380AE38}" presName="gear2dstNode" presStyleLbl="node1" presStyleIdx="1" presStyleCnt="3"/>
      <dgm:spPr/>
      <dgm:t>
        <a:bodyPr/>
        <a:lstStyle/>
        <a:p>
          <a:endParaRPr lang="en-US"/>
        </a:p>
      </dgm:t>
    </dgm:pt>
    <dgm:pt modelId="{5AF28B70-99A2-9F42-8E6C-3091CE1E4648}" type="pres">
      <dgm:prSet presAssocID="{72B4ABA7-84B5-9F46-B1B7-F1597E406FD9}" presName="gear3" presStyleLbl="node1" presStyleIdx="2" presStyleCnt="3"/>
      <dgm:spPr/>
      <dgm:t>
        <a:bodyPr/>
        <a:lstStyle/>
        <a:p>
          <a:endParaRPr lang="en-US"/>
        </a:p>
      </dgm:t>
    </dgm:pt>
    <dgm:pt modelId="{7241176D-500C-EA4B-B52D-2D1623A880D6}" type="pres">
      <dgm:prSet presAssocID="{72B4ABA7-84B5-9F46-B1B7-F1597E406FD9}" presName="gear3tx" presStyleLbl="node1" presStyleIdx="2" presStyleCnt="3">
        <dgm:presLayoutVars>
          <dgm:chMax val="1"/>
          <dgm:bulletEnabled val="1"/>
        </dgm:presLayoutVars>
      </dgm:prSet>
      <dgm:spPr/>
      <dgm:t>
        <a:bodyPr/>
        <a:lstStyle/>
        <a:p>
          <a:endParaRPr lang="en-US"/>
        </a:p>
      </dgm:t>
    </dgm:pt>
    <dgm:pt modelId="{259A98FF-DE9D-8E43-970C-056F4DEB4773}" type="pres">
      <dgm:prSet presAssocID="{72B4ABA7-84B5-9F46-B1B7-F1597E406FD9}" presName="gear3srcNode" presStyleLbl="node1" presStyleIdx="2" presStyleCnt="3"/>
      <dgm:spPr/>
      <dgm:t>
        <a:bodyPr/>
        <a:lstStyle/>
        <a:p>
          <a:endParaRPr lang="en-US"/>
        </a:p>
      </dgm:t>
    </dgm:pt>
    <dgm:pt modelId="{C1620433-81F2-DD49-8315-2F09EBCCFE02}" type="pres">
      <dgm:prSet presAssocID="{72B4ABA7-84B5-9F46-B1B7-F1597E406FD9}" presName="gear3dstNode" presStyleLbl="node1" presStyleIdx="2" presStyleCnt="3"/>
      <dgm:spPr/>
      <dgm:t>
        <a:bodyPr/>
        <a:lstStyle/>
        <a:p>
          <a:endParaRPr lang="en-US"/>
        </a:p>
      </dgm:t>
    </dgm:pt>
    <dgm:pt modelId="{8C5E298F-513E-874B-A28C-8A00DA43E375}" type="pres">
      <dgm:prSet presAssocID="{91B25512-7B96-0948-88BB-80DA01E606A5}" presName="connector1" presStyleLbl="sibTrans2D1" presStyleIdx="0" presStyleCnt="3"/>
      <dgm:spPr/>
      <dgm:t>
        <a:bodyPr/>
        <a:lstStyle/>
        <a:p>
          <a:endParaRPr lang="en-US"/>
        </a:p>
      </dgm:t>
    </dgm:pt>
    <dgm:pt modelId="{0CB1AB5F-9986-FF4D-94DE-19E0F5A17D43}" type="pres">
      <dgm:prSet presAssocID="{16FE1096-FB09-D741-A133-F300D6DFE400}" presName="connector2" presStyleLbl="sibTrans2D1" presStyleIdx="1" presStyleCnt="3"/>
      <dgm:spPr/>
      <dgm:t>
        <a:bodyPr/>
        <a:lstStyle/>
        <a:p>
          <a:endParaRPr lang="en-US"/>
        </a:p>
      </dgm:t>
    </dgm:pt>
    <dgm:pt modelId="{DE0AEB03-576E-564E-B745-2EFBD4B7B93B}" type="pres">
      <dgm:prSet presAssocID="{26C94D93-48AB-8241-80E2-8FD3E35AEA08}" presName="connector3" presStyleLbl="sibTrans2D1" presStyleIdx="2" presStyleCnt="3"/>
      <dgm:spPr/>
      <dgm:t>
        <a:bodyPr/>
        <a:lstStyle/>
        <a:p>
          <a:endParaRPr lang="en-US"/>
        </a:p>
      </dgm:t>
    </dgm:pt>
  </dgm:ptLst>
  <dgm:cxnLst>
    <dgm:cxn modelId="{09BA004E-FEE0-6841-A5A2-DF3DAC521C3B}" srcId="{C5D89DDF-C4F0-614D-9AF3-B4D5BD9F739D}" destId="{3F43D15B-CBD8-0745-93C5-361868BB72C8}" srcOrd="0" destOrd="0" parTransId="{4554473F-F85E-1D4D-8420-3891DEB0E9BD}" sibTransId="{91B25512-7B96-0948-88BB-80DA01E606A5}"/>
    <dgm:cxn modelId="{9FCAC988-70DD-4948-9B12-C0F3BC6ECF43}" type="presOf" srcId="{72B4ABA7-84B5-9F46-B1B7-F1597E406FD9}" destId="{7241176D-500C-EA4B-B52D-2D1623A880D6}" srcOrd="1" destOrd="0" presId="urn:microsoft.com/office/officeart/2005/8/layout/gear1"/>
    <dgm:cxn modelId="{3705D233-20DE-FC44-8329-183EE06BD4B9}" type="presOf" srcId="{3F43D15B-CBD8-0745-93C5-361868BB72C8}" destId="{E9AAD565-41AC-3B42-8961-9CDE2193E741}" srcOrd="0" destOrd="0" presId="urn:microsoft.com/office/officeart/2005/8/layout/gear1"/>
    <dgm:cxn modelId="{14550973-9DAA-A04C-A703-B9A584606050}" type="presOf" srcId="{3F43D15B-CBD8-0745-93C5-361868BB72C8}" destId="{A2136F6E-B5B2-D544-BE5F-D676B0FCB45F}" srcOrd="2" destOrd="0" presId="urn:microsoft.com/office/officeart/2005/8/layout/gear1"/>
    <dgm:cxn modelId="{C145D822-CD01-3248-93C0-57E960F95316}" type="presOf" srcId="{72B4ABA7-84B5-9F46-B1B7-F1597E406FD9}" destId="{5AF28B70-99A2-9F42-8E6C-3091CE1E4648}" srcOrd="0" destOrd="0" presId="urn:microsoft.com/office/officeart/2005/8/layout/gear1"/>
    <dgm:cxn modelId="{B029805C-BA51-9F42-9D55-29B8B6F6CC64}" type="presOf" srcId="{26C94D93-48AB-8241-80E2-8FD3E35AEA08}" destId="{DE0AEB03-576E-564E-B745-2EFBD4B7B93B}" srcOrd="0" destOrd="0" presId="urn:microsoft.com/office/officeart/2005/8/layout/gear1"/>
    <dgm:cxn modelId="{43CB9D6E-E3D1-4447-B199-4EECFABA19ED}" type="presOf" srcId="{21951703-4FC1-F04F-BDB2-115A3380AE38}" destId="{332CD34F-BE21-EB40-AE8E-24340DCBA958}" srcOrd="0" destOrd="0" presId="urn:microsoft.com/office/officeart/2005/8/layout/gear1"/>
    <dgm:cxn modelId="{AFD6B858-7D08-FE49-A9CC-93CA2BAE5116}" type="presOf" srcId="{16FE1096-FB09-D741-A133-F300D6DFE400}" destId="{0CB1AB5F-9986-FF4D-94DE-19E0F5A17D43}" srcOrd="0" destOrd="0" presId="urn:microsoft.com/office/officeart/2005/8/layout/gear1"/>
    <dgm:cxn modelId="{425A8B06-8F49-9446-B0A8-15B7FC129101}" type="presOf" srcId="{91B25512-7B96-0948-88BB-80DA01E606A5}" destId="{8C5E298F-513E-874B-A28C-8A00DA43E375}" srcOrd="0" destOrd="0" presId="urn:microsoft.com/office/officeart/2005/8/layout/gear1"/>
    <dgm:cxn modelId="{FF455B36-999A-C74B-9B94-389AD8E6F0D6}" type="presOf" srcId="{21951703-4FC1-F04F-BDB2-115A3380AE38}" destId="{BD694215-2619-C94B-96BC-E97BC367BEDD}" srcOrd="2" destOrd="0" presId="urn:microsoft.com/office/officeart/2005/8/layout/gear1"/>
    <dgm:cxn modelId="{91D8E6C5-1356-7B45-86BF-11F1DBDB5810}" type="presOf" srcId="{21951703-4FC1-F04F-BDB2-115A3380AE38}" destId="{C78A6968-F931-734A-8C83-95B52824D9D9}" srcOrd="1" destOrd="0" presId="urn:microsoft.com/office/officeart/2005/8/layout/gear1"/>
    <dgm:cxn modelId="{3F2F43EE-9A60-BE43-ADAF-438657A233BD}" srcId="{C5D89DDF-C4F0-614D-9AF3-B4D5BD9F739D}" destId="{21951703-4FC1-F04F-BDB2-115A3380AE38}" srcOrd="1" destOrd="0" parTransId="{2AE34FD3-9462-7E48-8E5E-FBAB82AACC04}" sibTransId="{16FE1096-FB09-D741-A133-F300D6DFE400}"/>
    <dgm:cxn modelId="{31E08BD6-64DB-6C43-B8B6-BA8FED4474D5}" type="presOf" srcId="{72B4ABA7-84B5-9F46-B1B7-F1597E406FD9}" destId="{C1620433-81F2-DD49-8315-2F09EBCCFE02}" srcOrd="3" destOrd="0" presId="urn:microsoft.com/office/officeart/2005/8/layout/gear1"/>
    <dgm:cxn modelId="{D2E8123A-422A-9F42-83EF-72DAC26AE092}" type="presOf" srcId="{72B4ABA7-84B5-9F46-B1B7-F1597E406FD9}" destId="{259A98FF-DE9D-8E43-970C-056F4DEB4773}" srcOrd="2" destOrd="0" presId="urn:microsoft.com/office/officeart/2005/8/layout/gear1"/>
    <dgm:cxn modelId="{7007FACA-42F6-3546-AE98-3F2572049558}" type="presOf" srcId="{3F43D15B-CBD8-0745-93C5-361868BB72C8}" destId="{B96793E7-8DAA-5A4C-9B0A-057279427A20}" srcOrd="1" destOrd="0" presId="urn:microsoft.com/office/officeart/2005/8/layout/gear1"/>
    <dgm:cxn modelId="{FDFDCEE9-9084-A148-9250-57CFE552985D}" srcId="{C5D89DDF-C4F0-614D-9AF3-B4D5BD9F739D}" destId="{72B4ABA7-84B5-9F46-B1B7-F1597E406FD9}" srcOrd="2" destOrd="0" parTransId="{6D8DE174-7D6E-5D43-8076-5333E343C5B9}" sibTransId="{26C94D93-48AB-8241-80E2-8FD3E35AEA08}"/>
    <dgm:cxn modelId="{63D79609-2C5A-074E-87FC-51A51770CED0}" type="presOf" srcId="{C5D89DDF-C4F0-614D-9AF3-B4D5BD9F739D}" destId="{DF9E25F9-97FD-194D-9A25-FE3F5F0E22DB}" srcOrd="0" destOrd="0" presId="urn:microsoft.com/office/officeart/2005/8/layout/gear1"/>
    <dgm:cxn modelId="{6B7C9499-5C05-C34D-9F7E-66D421840A58}" type="presParOf" srcId="{DF9E25F9-97FD-194D-9A25-FE3F5F0E22DB}" destId="{E9AAD565-41AC-3B42-8961-9CDE2193E741}" srcOrd="0" destOrd="0" presId="urn:microsoft.com/office/officeart/2005/8/layout/gear1"/>
    <dgm:cxn modelId="{E98D3E9A-B19B-2840-932B-E9FEC25139EF}" type="presParOf" srcId="{DF9E25F9-97FD-194D-9A25-FE3F5F0E22DB}" destId="{B96793E7-8DAA-5A4C-9B0A-057279427A20}" srcOrd="1" destOrd="0" presId="urn:microsoft.com/office/officeart/2005/8/layout/gear1"/>
    <dgm:cxn modelId="{5B7E8F2E-611E-FE44-9C19-689A4ACEA8CE}" type="presParOf" srcId="{DF9E25F9-97FD-194D-9A25-FE3F5F0E22DB}" destId="{A2136F6E-B5B2-D544-BE5F-D676B0FCB45F}" srcOrd="2" destOrd="0" presId="urn:microsoft.com/office/officeart/2005/8/layout/gear1"/>
    <dgm:cxn modelId="{C1952FCB-5E16-E54F-9026-52D9BCE1F6E2}" type="presParOf" srcId="{DF9E25F9-97FD-194D-9A25-FE3F5F0E22DB}" destId="{332CD34F-BE21-EB40-AE8E-24340DCBA958}" srcOrd="3" destOrd="0" presId="urn:microsoft.com/office/officeart/2005/8/layout/gear1"/>
    <dgm:cxn modelId="{A339303A-1240-6D49-9D99-86C6B302B64F}" type="presParOf" srcId="{DF9E25F9-97FD-194D-9A25-FE3F5F0E22DB}" destId="{C78A6968-F931-734A-8C83-95B52824D9D9}" srcOrd="4" destOrd="0" presId="urn:microsoft.com/office/officeart/2005/8/layout/gear1"/>
    <dgm:cxn modelId="{BDD993D9-C3B6-3B42-9E6A-68F6883FFFAF}" type="presParOf" srcId="{DF9E25F9-97FD-194D-9A25-FE3F5F0E22DB}" destId="{BD694215-2619-C94B-96BC-E97BC367BEDD}" srcOrd="5" destOrd="0" presId="urn:microsoft.com/office/officeart/2005/8/layout/gear1"/>
    <dgm:cxn modelId="{5AA545AD-EEB7-3447-B7A7-A7D7E6543CD2}" type="presParOf" srcId="{DF9E25F9-97FD-194D-9A25-FE3F5F0E22DB}" destId="{5AF28B70-99A2-9F42-8E6C-3091CE1E4648}" srcOrd="6" destOrd="0" presId="urn:microsoft.com/office/officeart/2005/8/layout/gear1"/>
    <dgm:cxn modelId="{BCD22682-04ED-0543-9013-D5E47CC64B46}" type="presParOf" srcId="{DF9E25F9-97FD-194D-9A25-FE3F5F0E22DB}" destId="{7241176D-500C-EA4B-B52D-2D1623A880D6}" srcOrd="7" destOrd="0" presId="urn:microsoft.com/office/officeart/2005/8/layout/gear1"/>
    <dgm:cxn modelId="{B252FF75-1FEF-1E40-AA90-899A600185EA}" type="presParOf" srcId="{DF9E25F9-97FD-194D-9A25-FE3F5F0E22DB}" destId="{259A98FF-DE9D-8E43-970C-056F4DEB4773}" srcOrd="8" destOrd="0" presId="urn:microsoft.com/office/officeart/2005/8/layout/gear1"/>
    <dgm:cxn modelId="{FA4640D3-10D8-BF40-B28B-17087FB499C4}" type="presParOf" srcId="{DF9E25F9-97FD-194D-9A25-FE3F5F0E22DB}" destId="{C1620433-81F2-DD49-8315-2F09EBCCFE02}" srcOrd="9" destOrd="0" presId="urn:microsoft.com/office/officeart/2005/8/layout/gear1"/>
    <dgm:cxn modelId="{00A825B2-502E-6D46-B7E4-55076C933E73}" type="presParOf" srcId="{DF9E25F9-97FD-194D-9A25-FE3F5F0E22DB}" destId="{8C5E298F-513E-874B-A28C-8A00DA43E375}" srcOrd="10" destOrd="0" presId="urn:microsoft.com/office/officeart/2005/8/layout/gear1"/>
    <dgm:cxn modelId="{EA1A88EB-A374-8343-8BBC-CE203C4657E0}" type="presParOf" srcId="{DF9E25F9-97FD-194D-9A25-FE3F5F0E22DB}" destId="{0CB1AB5F-9986-FF4D-94DE-19E0F5A17D43}" srcOrd="11" destOrd="0" presId="urn:microsoft.com/office/officeart/2005/8/layout/gear1"/>
    <dgm:cxn modelId="{A377895A-5945-084F-A93D-3333761DB2A0}" type="presParOf" srcId="{DF9E25F9-97FD-194D-9A25-FE3F5F0E22DB}" destId="{DE0AEB03-576E-564E-B745-2EFBD4B7B93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AAD565-41AC-3B42-8961-9CDE2193E741}">
      <dsp:nvSpPr>
        <dsp:cNvPr id="0" name=""/>
        <dsp:cNvSpPr/>
      </dsp:nvSpPr>
      <dsp:spPr>
        <a:xfrm>
          <a:off x="3771900" y="2057400"/>
          <a:ext cx="2514600" cy="2514600"/>
        </a:xfrm>
        <a:prstGeom prst="gear9">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Community Advisory Board</a:t>
          </a:r>
          <a:endParaRPr lang="en-US" sz="1200" kern="1200" dirty="0"/>
        </a:p>
      </dsp:txBody>
      <dsp:txXfrm>
        <a:off x="3771900" y="2057400"/>
        <a:ext cx="2514600" cy="2514600"/>
      </dsp:txXfrm>
    </dsp:sp>
    <dsp:sp modelId="{332CD34F-BE21-EB40-AE8E-24340DCBA958}">
      <dsp:nvSpPr>
        <dsp:cNvPr id="0" name=""/>
        <dsp:cNvSpPr/>
      </dsp:nvSpPr>
      <dsp:spPr>
        <a:xfrm>
          <a:off x="2308860" y="1463040"/>
          <a:ext cx="1828800" cy="1828800"/>
        </a:xfrm>
        <a:prstGeom prst="gear6">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Research Team</a:t>
          </a:r>
          <a:endParaRPr lang="en-US" sz="1200" kern="1200" dirty="0"/>
        </a:p>
      </dsp:txBody>
      <dsp:txXfrm>
        <a:off x="2308860" y="1463040"/>
        <a:ext cx="1828800" cy="1828800"/>
      </dsp:txXfrm>
    </dsp:sp>
    <dsp:sp modelId="{5AF28B70-99A2-9F42-8E6C-3091CE1E4648}">
      <dsp:nvSpPr>
        <dsp:cNvPr id="0" name=""/>
        <dsp:cNvSpPr/>
      </dsp:nvSpPr>
      <dsp:spPr>
        <a:xfrm rot="20700000">
          <a:off x="3333174" y="201354"/>
          <a:ext cx="1791850" cy="1791850"/>
        </a:xfrm>
        <a:prstGeom prst="gear6">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Intervention Staff</a:t>
          </a:r>
          <a:endParaRPr lang="en-US" sz="1200" kern="1200" dirty="0"/>
        </a:p>
      </dsp:txBody>
      <dsp:txXfrm>
        <a:off x="3726180" y="594360"/>
        <a:ext cx="1005840" cy="1005840"/>
      </dsp:txXfrm>
    </dsp:sp>
    <dsp:sp modelId="{8C5E298F-513E-874B-A28C-8A00DA43E375}">
      <dsp:nvSpPr>
        <dsp:cNvPr id="0" name=""/>
        <dsp:cNvSpPr/>
      </dsp:nvSpPr>
      <dsp:spPr>
        <a:xfrm>
          <a:off x="3582708" y="1675579"/>
          <a:ext cx="3218688" cy="3218688"/>
        </a:xfrm>
        <a:prstGeom prst="circularArrow">
          <a:avLst>
            <a:gd name="adj1" fmla="val 4688"/>
            <a:gd name="adj2" fmla="val 299029"/>
            <a:gd name="adj3" fmla="val 2524516"/>
            <a:gd name="adj4" fmla="val 15843405"/>
            <a:gd name="adj5" fmla="val 5469"/>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0CB1AB5F-9986-FF4D-94DE-19E0F5A17D43}">
      <dsp:nvSpPr>
        <dsp:cNvPr id="0" name=""/>
        <dsp:cNvSpPr/>
      </dsp:nvSpPr>
      <dsp:spPr>
        <a:xfrm>
          <a:off x="1984983" y="1056774"/>
          <a:ext cx="2338578" cy="2338578"/>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DE0AEB03-576E-564E-B745-2EFBD4B7B93B}">
      <dsp:nvSpPr>
        <dsp:cNvPr id="0" name=""/>
        <dsp:cNvSpPr/>
      </dsp:nvSpPr>
      <dsp:spPr>
        <a:xfrm>
          <a:off x="2918701" y="-192748"/>
          <a:ext cx="2521458" cy="2521458"/>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45000"/>
                <a:satMod val="155000"/>
              </a:schemeClr>
            </a:gs>
            <a:gs pos="60000">
              <a:schemeClr val="accent1">
                <a:tint val="60000"/>
                <a:hueOff val="0"/>
                <a:satOff val="0"/>
                <a:lumOff val="0"/>
                <a:alphaOff val="0"/>
                <a:shade val="95000"/>
                <a:satMod val="150000"/>
              </a:schemeClr>
            </a:gs>
            <a:gs pos="100000">
              <a:schemeClr val="accent1">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97B9C-B6CC-4D4B-8FEC-3B85C4AE8224}" type="datetimeFigureOut">
              <a:rPr lang="en-US" smtClean="0"/>
              <a:pPr/>
              <a:t>6/18/13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E4357-0E1B-44D9-B2CB-5C55FC5D70E5}"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7608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Kahnawake</a:t>
            </a:r>
            <a:r>
              <a:rPr lang="en-US" baseline="0" dirty="0" smtClean="0"/>
              <a:t> Schools Diabetes Prevention Project will be referred to as KSDPP</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purpose of baseline evaluation – both for follow up evaluation purposes and as a sort of needs assessment</a:t>
            </a:r>
            <a:endParaRPr lang="en-US" dirty="0" smtClean="0"/>
          </a:p>
          <a:p>
            <a:r>
              <a:rPr lang="en-US" dirty="0" smtClean="0"/>
              <a:t>SHAPES:</a:t>
            </a:r>
            <a:r>
              <a:rPr lang="en-US" baseline="0" dirty="0" smtClean="0"/>
              <a:t> completed by principals/phys </a:t>
            </a:r>
            <a:r>
              <a:rPr lang="en-US" baseline="0" dirty="0" err="1" smtClean="0"/>
              <a:t>ed</a:t>
            </a:r>
            <a:r>
              <a:rPr lang="en-US" baseline="0" dirty="0" smtClean="0"/>
              <a:t> teachers</a:t>
            </a:r>
          </a:p>
          <a:p>
            <a:endParaRPr lang="en-US" baseline="0" dirty="0" smtClean="0"/>
          </a:p>
          <a:p>
            <a:r>
              <a:rPr lang="en-US" baseline="0" dirty="0" smtClean="0"/>
              <a:t>7-day: parents completed with children at home for gr1-3, in-class for </a:t>
            </a:r>
            <a:r>
              <a:rPr lang="en-US" baseline="0" dirty="0" err="1" smtClean="0"/>
              <a:t>gr</a:t>
            </a:r>
            <a:r>
              <a:rPr lang="en-US" baseline="0" dirty="0" smtClean="0"/>
              <a:t> 4-6</a:t>
            </a:r>
          </a:p>
          <a:p>
            <a:endParaRPr lang="en-US" baseline="0" dirty="0" smtClean="0"/>
          </a:p>
          <a:p>
            <a:r>
              <a:rPr lang="en-US" baseline="0" dirty="0" smtClean="0"/>
              <a:t>Pair: 4-6 in class, explain tool – 24h culturally tailored interactive computer survey</a:t>
            </a:r>
          </a:p>
          <a:p>
            <a:endParaRPr lang="en-US" baseline="0" dirty="0" smtClean="0"/>
          </a:p>
          <a:p>
            <a:r>
              <a:rPr lang="en-US" baseline="0" dirty="0" smtClean="0"/>
              <a:t>Adult focus groups: variety of stakeholders – parents, principals, teachers, </a:t>
            </a:r>
            <a:r>
              <a:rPr lang="en-US" baseline="0" dirty="0" err="1" smtClean="0"/>
              <a:t>pe</a:t>
            </a:r>
            <a:r>
              <a:rPr lang="en-US" baseline="0" dirty="0" smtClean="0"/>
              <a:t> teachers</a:t>
            </a:r>
          </a:p>
          <a:p>
            <a:endParaRPr lang="en-US" baseline="0" dirty="0" smtClean="0"/>
          </a:p>
          <a:p>
            <a:r>
              <a:rPr lang="en-US" baseline="0" dirty="0" err="1" smtClean="0"/>
              <a:t>Photovoice</a:t>
            </a:r>
            <a:r>
              <a:rPr lang="en-US" baseline="0" dirty="0" smtClean="0"/>
              <a:t>: gr5&amp;6</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Stakeholders:</a:t>
            </a:r>
          </a:p>
          <a:p>
            <a:pPr>
              <a:buNone/>
            </a:pPr>
            <a:r>
              <a:rPr lang="en-US" sz="1200" dirty="0" smtClean="0"/>
              <a:t>-Our goal was to have 1-2 stakeholder roles filled from each school (parent, classroom teacher, principal, PE teacher) as well as other relevant community stakeholders..</a:t>
            </a:r>
          </a:p>
          <a:p>
            <a:pPr>
              <a:buNone/>
            </a:pPr>
            <a:r>
              <a:rPr lang="en-US" sz="1200" dirty="0" smtClean="0"/>
              <a:t>-Introductory/invitational</a:t>
            </a:r>
            <a:r>
              <a:rPr lang="en-US" sz="1200" baseline="0" dirty="0" smtClean="0"/>
              <a:t> dinner – 20 people</a:t>
            </a:r>
            <a:endParaRPr lang="en-US" sz="1200" dirty="0" smtClean="0"/>
          </a:p>
          <a:p>
            <a:pPr>
              <a:buNone/>
            </a:pPr>
            <a:r>
              <a:rPr lang="en-US" sz="1200" dirty="0" smtClean="0"/>
              <a:t>-Our core policy team consisted of:</a:t>
            </a:r>
            <a:r>
              <a:rPr lang="en-US" sz="1200" baseline="0" dirty="0" smtClean="0"/>
              <a:t> </a:t>
            </a:r>
            <a:r>
              <a:rPr lang="en-US" sz="1200" dirty="0" smtClean="0"/>
              <a:t>1 parent, 1 classroom teacher, 1 health ed. teacher, 1 P.E. teacher/parent, 2 principals, 1 hospital nutritionist, 3 KSDPP intervention staff workers (including 1 playground animator), 1 community student teacher, 2 academic researchers, 1 research assistant</a:t>
            </a:r>
            <a:endParaRPr lang="en-US" dirty="0" smtClean="0"/>
          </a:p>
          <a:p>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Every session, the committee members engaged in a roundtable dialogue that was essentially a negotiation between what was ideal in terms of policy statements and what was feasible in terms of policy implementation. Initial meetings focused on discussing community health values and using a positive approach to health promotion as well as what would work and what would not work in their community. Later meetings focused on drafting a suitable policy considering everything viewed and discussed. The diverse group used their personal knowledge and experience, results from the policy’s baseline evaluation, evidence-based information from the literature, and any additional requested materials (such as policy examples) in order to develop the PA policy. </a:t>
            </a:r>
            <a:endParaRPr lang="en-US" dirty="0" smtClean="0"/>
          </a:p>
          <a:p>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Example of</a:t>
            </a:r>
            <a:r>
              <a:rPr lang="en-CA" baseline="0" dirty="0" smtClean="0"/>
              <a:t> SHAPES/lit review presentation for committee</a:t>
            </a:r>
            <a:endParaRPr lang="en-CA"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Example of PV presentation for committee</a:t>
            </a:r>
            <a:endParaRPr lang="en-CA" dirty="0"/>
          </a:p>
        </p:txBody>
      </p:sp>
      <p:sp>
        <p:nvSpPr>
          <p:cNvPr id="4" name="Slide Number Placeholder 3"/>
          <p:cNvSpPr>
            <a:spLocks noGrp="1"/>
          </p:cNvSpPr>
          <p:nvPr>
            <p:ph type="sldNum" sz="quarter" idx="10"/>
          </p:nvPr>
        </p:nvSpPr>
        <p:spPr/>
        <p:txBody>
          <a:bodyPr/>
          <a:lstStyle/>
          <a:p>
            <a:pPr>
              <a:defRPr/>
            </a:pPr>
            <a:fld id="{0FA3C119-9FBD-43EC-BD04-EA6AA791E90F}" type="slidenum">
              <a:rPr lang="en-CA" smtClean="0">
                <a:solidFill>
                  <a:prstClr val="black"/>
                </a:solidFill>
              </a:rPr>
              <a:pPr>
                <a:defRPr/>
              </a:pPr>
              <a:t>15</a:t>
            </a:fld>
            <a:endParaRPr lang="en-CA">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0FA3C119-9FBD-43EC-BD04-EA6AA791E90F}" type="slidenum">
              <a:rPr lang="en-CA" smtClean="0">
                <a:solidFill>
                  <a:prstClr val="black"/>
                </a:solidFill>
              </a:rPr>
              <a:pPr>
                <a:defRPr/>
              </a:pPr>
              <a:t>16</a:t>
            </a:fld>
            <a:endParaRPr lang="en-CA">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a:t>
            </a:r>
            <a:r>
              <a:rPr lang="en-US" baseline="0" dirty="0" smtClean="0"/>
              <a:t> children’s suggestions for the built environment</a:t>
            </a:r>
            <a:endParaRPr lang="en-US" dirty="0"/>
          </a:p>
        </p:txBody>
      </p:sp>
      <p:sp>
        <p:nvSpPr>
          <p:cNvPr id="4" name="Slide Number Placeholder 3"/>
          <p:cNvSpPr>
            <a:spLocks noGrp="1"/>
          </p:cNvSpPr>
          <p:nvPr>
            <p:ph type="sldNum" sz="quarter" idx="10"/>
          </p:nvPr>
        </p:nvSpPr>
        <p:spPr/>
        <p:txBody>
          <a:bodyPr/>
          <a:lstStyle/>
          <a:p>
            <a:pPr>
              <a:defRPr/>
            </a:pPr>
            <a:fld id="{0FA3C119-9FBD-43EC-BD04-EA6AA791E90F}" type="slidenum">
              <a:rPr lang="en-CA" smtClean="0"/>
              <a:pPr>
                <a:defRPr/>
              </a:pPr>
              <a:t>17</a:t>
            </a:fld>
            <a:endParaRPr lang="en-CA"/>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 xmlns:p14="http://schemas.microsoft.com/office/powerpoint/2010/main" val="2976100160"/>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Example of adult</a:t>
            </a:r>
            <a:r>
              <a:rPr lang="en-GB" sz="1200" kern="1200" baseline="0" dirty="0" smtClean="0">
                <a:solidFill>
                  <a:schemeClr val="tx1"/>
                </a:solidFill>
                <a:latin typeface="+mn-lt"/>
                <a:ea typeface="+mn-ea"/>
                <a:cs typeface="+mn-cs"/>
              </a:rPr>
              <a:t> focus group  results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main findings of this focus group were that locally relevant data would be needed to form the policy, current child PA opportunities are limited and need to be diversified, the policy needs to be flexible and formed by those who will apply it, there is a need for more human resources for PA programming, and that other school policies may not be supporting the extracurricular work of the physical education teacher.</a:t>
            </a:r>
            <a:r>
              <a:rPr lang="en-US" dirty="0" smtClean="0"/>
              <a:t> </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policy development process was influenced by a variety of factors, some of which helped move the process along more smoothly and others that made decision-making and progress more difficult. These factors included the existing structures of KSDPP, appropriate stakeholders, and school contextual factors.</a:t>
            </a:r>
            <a:r>
              <a:rPr lang="en-US" dirty="0" smtClean="0"/>
              <a:t> </a:t>
            </a:r>
          </a:p>
          <a:p>
            <a:endParaRPr lang="en-US" dirty="0" smtClean="0"/>
          </a:p>
          <a:p>
            <a:r>
              <a:rPr lang="en-US" dirty="0" smtClean="0"/>
              <a:t>-</a:t>
            </a:r>
            <a:r>
              <a:rPr lang="en-GB" sz="1200" kern="1200" dirty="0" smtClean="0">
                <a:solidFill>
                  <a:schemeClr val="tx1"/>
                </a:solidFill>
                <a:latin typeface="+mn-lt"/>
                <a:ea typeface="+mn-ea"/>
                <a:cs typeface="+mn-cs"/>
              </a:rPr>
              <a:t>Having this positive community reputation made recruiting and retaining policy committee members for this project much easier. </a:t>
            </a:r>
          </a:p>
          <a:p>
            <a:r>
              <a:rPr lang="en-GB" sz="1200" kern="1200" dirty="0" smtClean="0">
                <a:solidFill>
                  <a:schemeClr val="tx1"/>
                </a:solidFill>
                <a:latin typeface="+mn-lt"/>
                <a:ea typeface="+mn-ea"/>
                <a:cs typeface="+mn-cs"/>
              </a:rPr>
              <a:t>-Grant allowed funds for catered meetings, research assistants, and the collection of baseline data</a:t>
            </a:r>
            <a:r>
              <a:rPr lang="en-US" dirty="0" smtClean="0"/>
              <a:t> </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www.youtube.com/watch?v</a:t>
            </a:r>
            <a:r>
              <a:rPr lang="en-US" dirty="0" smtClean="0"/>
              <a:t>=k4EyeJXOSk0</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Having many end-users of the product (teachers, administrators, and parents) helped to both maximize its appropriateness and likelihood of implementation.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However, several questions were raised during the policy’s development that were difficult to address without the appropriate people at the table. This refers either to stakeholders who were absent for the particular meeting or to stakeholders we did not secure to be on the committee. For example, the school principals involved in this project understandably had a busy schedule and were not able to attend all meetings. When this was the case, the group felt it was inappropriate to address school level policies such as allowing skateboards at school to promote more active commuting to and from school.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-nobody from KEC – couldn’t discuss compensation</a:t>
            </a:r>
            <a:r>
              <a:rPr lang="en-GB" sz="1200" kern="1200" baseline="0" dirty="0" smtClean="0">
                <a:solidFill>
                  <a:schemeClr val="tx1"/>
                </a:solidFill>
                <a:latin typeface="+mn-lt"/>
                <a:ea typeface="+mn-ea"/>
                <a:cs typeface="+mn-cs"/>
              </a:rPr>
              <a:t> policies for PA leaders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-Few parents – became a troublesome area</a:t>
            </a:r>
          </a:p>
          <a:p>
            <a:r>
              <a:rPr lang="en-GB" sz="1200" kern="1200" dirty="0" smtClean="0">
                <a:solidFill>
                  <a:schemeClr val="tx1"/>
                </a:solidFill>
                <a:latin typeface="+mn-lt"/>
                <a:ea typeface="+mn-ea"/>
                <a:cs typeface="+mn-cs"/>
              </a:rPr>
              <a:t>-active transportation – tricky </a:t>
            </a:r>
            <a:r>
              <a:rPr lang="en-GB" sz="1200" kern="1200" dirty="0" err="1" smtClean="0">
                <a:solidFill>
                  <a:schemeClr val="tx1"/>
                </a:solidFill>
                <a:latin typeface="+mn-lt"/>
                <a:ea typeface="+mn-ea"/>
                <a:cs typeface="+mn-cs"/>
              </a:rPr>
              <a:t>area..need</a:t>
            </a:r>
            <a:r>
              <a:rPr lang="en-GB" sz="1200" kern="1200" dirty="0" smtClean="0">
                <a:solidFill>
                  <a:schemeClr val="tx1"/>
                </a:solidFill>
                <a:latin typeface="+mn-lt"/>
                <a:ea typeface="+mn-ea"/>
                <a:cs typeface="+mn-cs"/>
              </a:rPr>
              <a:t> public works rep or</a:t>
            </a:r>
            <a:r>
              <a:rPr lang="en-GB" sz="1200" kern="1200" baseline="0" dirty="0" smtClean="0">
                <a:solidFill>
                  <a:schemeClr val="tx1"/>
                </a:solidFill>
                <a:latin typeface="+mn-lt"/>
                <a:ea typeface="+mn-ea"/>
                <a:cs typeface="+mn-cs"/>
              </a:rPr>
              <a:t> police</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Existing school programs and practices served both to help and constrain the work of the policy group.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-On the one hand, the schools already do a lot to promote PA like running a number of afterschool or lunchtime sports, providing daily recess, and teaming up with community recreation organizations. The policy committee simply had to find ways to build on these promising programs and practices.</a:t>
            </a:r>
            <a:r>
              <a:rPr lang="en-US" dirty="0" smtClean="0"/>
              <a:t> </a:t>
            </a:r>
          </a:p>
          <a:p>
            <a:endParaRPr lang="en-US" dirty="0" smtClean="0"/>
          </a:p>
          <a:p>
            <a:r>
              <a:rPr lang="en-US" dirty="0" smtClean="0"/>
              <a:t>-</a:t>
            </a:r>
            <a:r>
              <a:rPr lang="en-GB" sz="1200" kern="1200" dirty="0" smtClean="0">
                <a:solidFill>
                  <a:schemeClr val="tx1"/>
                </a:solidFill>
                <a:latin typeface="+mn-lt"/>
                <a:ea typeface="+mn-ea"/>
                <a:cs typeface="+mn-cs"/>
              </a:rPr>
              <a:t>On the other hand, some school programming and practices restricted the ideas of the committee. Several committee members suggested the possibility of increasing physical education minutes, time devoted to being active in the classroom and/or time spent outside for lunch and recess in order for the children to have more time to move during the day. The complexity of changing the school schedule raised a lot of concerns. If the schools were able to redistribute or extend school time, extra PA would not necessarily be the first priority. Instead, certain academic subjects might get more attention. One principal noted in reference to the school day, “I know if ours got extended, we’re sticking in more math.” Further, if they were to extend outdoor recess or lunch, they would need to find room in the budget to pay the schoolyard monitors for their added time. As one committee member put it, “Everything has a domino effect on something else.” So, because of the complexity of school programs and practices, the schedules were considered to be inflexible and the committee had to instead find ways to fit PA opportunities into current ways of doing things.</a:t>
            </a:r>
            <a:r>
              <a:rPr lang="en-US" dirty="0" smtClean="0"/>
              <a:t> </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Key to have KSDPP intervention staff as link</a:t>
            </a:r>
            <a:r>
              <a:rPr lang="en-CA" baseline="0" dirty="0" smtClean="0"/>
              <a:t> to school community –perfect example of how RT &amp; intervention work together </a:t>
            </a:r>
            <a:endParaRPr lang="en-CA" dirty="0" smtClean="0"/>
          </a:p>
          <a:p>
            <a:endParaRPr lang="en-CA" dirty="0" smtClean="0"/>
          </a:p>
          <a:p>
            <a:r>
              <a:rPr lang="en-CA" dirty="0" smtClean="0"/>
              <a:t>Promotion activities: radio, pamphlets</a:t>
            </a:r>
            <a:r>
              <a:rPr lang="en-CA" baseline="0" dirty="0" smtClean="0"/>
              <a:t> at parent-teacher nights and other events, </a:t>
            </a:r>
            <a:r>
              <a:rPr lang="en-CA" baseline="0" dirty="0" err="1" smtClean="0"/>
              <a:t>facebook</a:t>
            </a:r>
            <a:r>
              <a:rPr lang="en-CA" baseline="0" dirty="0" smtClean="0"/>
              <a:t>,</a:t>
            </a:r>
            <a:r>
              <a:rPr lang="en-CA" baseline="0" dirty="0" smtClean="0"/>
              <a:t> etc</a:t>
            </a:r>
            <a:endParaRPr lang="en-CA"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roles</a:t>
            </a:r>
            <a:r>
              <a:rPr lang="en-US" baseline="0" dirty="0" smtClean="0"/>
              <a:t> of each and how decisions are made </a:t>
            </a:r>
          </a:p>
          <a:p>
            <a:r>
              <a:rPr lang="en-US" baseline="0" dirty="0" smtClean="0"/>
              <a:t>– need each part to function, with </a:t>
            </a:r>
            <a:r>
              <a:rPr lang="en-US" baseline="0" dirty="0" smtClean="0"/>
              <a:t>the </a:t>
            </a:r>
            <a:r>
              <a:rPr lang="en-US" baseline="0" dirty="0" smtClean="0"/>
              <a:t>community (CAB) having the final say on  everything</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C1E4357-0E1B-44D9-B2CB-5C55FC5D70E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Jointly </a:t>
            </a:r>
            <a:r>
              <a:rPr lang="en-US" dirty="0" smtClean="0"/>
              <a:t>created by researchers and community</a:t>
            </a:r>
            <a:r>
              <a:rPr lang="en-US" baseline="0" dirty="0" smtClean="0"/>
              <a:t> advisory board</a:t>
            </a:r>
          </a:p>
          <a:p>
            <a:pPr marL="228600" indent="-228600">
              <a:buNone/>
            </a:pP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School Events:</a:t>
            </a:r>
            <a:r>
              <a:rPr lang="en-US" baseline="0" dirty="0" smtClean="0"/>
              <a:t> Racers for health, brown bag lunch, etc</a:t>
            </a:r>
          </a:p>
          <a:p>
            <a:r>
              <a:rPr lang="en-US" baseline="0" dirty="0" smtClean="0"/>
              <a:t>Programs: after school sports league, project playground</a:t>
            </a:r>
          </a:p>
          <a:p>
            <a:r>
              <a:rPr lang="en-US" baseline="0" dirty="0" smtClean="0"/>
              <a:t>Community programs &amp; events: fitness classes, warrior challenge, Sadie’s &amp; Mother’s day walk, workshops</a:t>
            </a:r>
          </a:p>
          <a:p>
            <a:r>
              <a:rPr lang="en-US" baseline="0" dirty="0" smtClean="0"/>
              <a:t>Reorientation of health services: diabetes treatment and prevention services on new committee together</a:t>
            </a: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Provide school context - </a:t>
            </a:r>
            <a:r>
              <a:rPr lang="en-US" dirty="0" err="1" smtClean="0"/>
              <a:t>Kateri</a:t>
            </a:r>
            <a:r>
              <a:rPr lang="en-US" dirty="0" smtClean="0"/>
              <a:t> = </a:t>
            </a:r>
            <a:r>
              <a:rPr lang="en-US" dirty="0" err="1" smtClean="0"/>
              <a:t>english</a:t>
            </a:r>
            <a:r>
              <a:rPr lang="en-US" baseline="0" dirty="0" smtClean="0"/>
              <a:t>  </a:t>
            </a:r>
            <a:r>
              <a:rPr lang="en-US" dirty="0" err="1" smtClean="0"/>
              <a:t>Karon</a:t>
            </a:r>
            <a:r>
              <a:rPr lang="en-US" dirty="0" smtClean="0"/>
              <a:t> = </a:t>
            </a:r>
            <a:r>
              <a:rPr lang="en-US" dirty="0" err="1" smtClean="0"/>
              <a:t>mohawk</a:t>
            </a:r>
            <a:r>
              <a:rPr lang="en-US" dirty="0" smtClean="0"/>
              <a:t> immersion population</a:t>
            </a:r>
            <a:r>
              <a:rPr lang="en-US" baseline="0" dirty="0" smtClean="0"/>
              <a:t>: 410</a:t>
            </a:r>
            <a:endParaRPr lang="en-US" dirty="0" smtClean="0"/>
          </a:p>
          <a:p>
            <a:endParaRPr lang="en-US" dirty="0" smtClean="0"/>
          </a:p>
          <a:p>
            <a:r>
              <a:rPr lang="en-US" dirty="0" smtClean="0"/>
              <a:t>2.Why a PA policy?</a:t>
            </a:r>
          </a:p>
          <a:p>
            <a:r>
              <a:rPr lang="en-US" dirty="0" smtClean="0"/>
              <a:t>-PA policie</a:t>
            </a:r>
            <a:r>
              <a:rPr lang="en-US" baseline="0" dirty="0" smtClean="0"/>
              <a:t>s have been endorsed by major health organizations such as the US dept health and human services, WHO</a:t>
            </a:r>
          </a:p>
          <a:p>
            <a:r>
              <a:rPr lang="en-US" baseline="0" dirty="0" smtClean="0"/>
              <a:t>-Research on school based interventions to date show only minor or short term effects and </a:t>
            </a:r>
            <a:r>
              <a:rPr lang="en-US" sz="1200" kern="1200" dirty="0" smtClean="0">
                <a:solidFill>
                  <a:schemeClr val="tx1"/>
                </a:solidFill>
                <a:latin typeface="+mn-lt"/>
                <a:ea typeface="+mn-ea"/>
                <a:cs typeface="+mn-cs"/>
              </a:rPr>
              <a:t>that many of these interventions focused solely on using education as the main intervention component and that perhaps, due to this, more whole-school multicomponent approaches should be used : HPS. Coordinated/comprehensive</a:t>
            </a:r>
            <a:r>
              <a:rPr lang="en-US" sz="1200" kern="1200" baseline="0" dirty="0" smtClean="0">
                <a:solidFill>
                  <a:schemeClr val="tx1"/>
                </a:solidFill>
                <a:latin typeface="+mn-lt"/>
                <a:ea typeface="+mn-ea"/>
                <a:cs typeface="+mn-cs"/>
              </a:rPr>
              <a:t> school health (all see policy as important part of the puzzle)</a:t>
            </a:r>
          </a:p>
          <a:p>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a Health Promoting School adopts a holistic framework that seeks to use all available resources and various leaders to improve the health of the entire school community through many means including health education, adapting environments, adopting health supporting policies and practices, and the provision of health services, programs, and opportunities</a:t>
            </a:r>
            <a:r>
              <a:rPr lang="en-US" dirty="0" smtClean="0"/>
              <a:t> </a:t>
            </a:r>
          </a:p>
          <a:p>
            <a:endParaRPr lang="en-US" dirty="0" smtClean="0"/>
          </a:p>
          <a:p>
            <a:endParaRPr lang="en-US" dirty="0" smtClean="0"/>
          </a:p>
          <a:p>
            <a:r>
              <a:rPr lang="en-US" dirty="0" smtClean="0"/>
              <a:t>-Nutrition</a:t>
            </a:r>
            <a:r>
              <a:rPr lang="en-US" baseline="0" dirty="0" smtClean="0"/>
              <a:t> policy implemented in 2009</a:t>
            </a:r>
          </a:p>
          <a:p>
            <a:r>
              <a:rPr lang="en-US" baseline="0" dirty="0" smtClean="0"/>
              <a:t>-Community identified need for PA component</a:t>
            </a:r>
          </a:p>
          <a:p>
            <a:endParaRPr lang="en-US" baseline="0" dirty="0" smtClean="0"/>
          </a:p>
          <a:p>
            <a:r>
              <a:rPr lang="en-US" baseline="0" dirty="0" smtClean="0"/>
              <a:t>3.RT &amp; CAB, with consultation from school administrators, worked together to plan policy project, received CIHR funding</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C1E4357-0E1B-44D9-B2CB-5C55FC5D70E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Internally </a:t>
            </a:r>
            <a:r>
              <a:rPr lang="en-US" dirty="0" smtClean="0"/>
              <a:t>to Kahnawake and then externally to other aboriginal and non-aboriginal</a:t>
            </a:r>
            <a:r>
              <a:rPr lang="en-US" baseline="0" dirty="0" smtClean="0"/>
              <a:t> communities</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C1E4357-0E1B-44D9-B2CB-5C55FC5D70E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F808D69F-F1F5-4031-B3EC-F04D3F60A6BB}" type="datetimeFigureOut">
              <a:rPr lang="en-CA" smtClean="0"/>
              <a:pPr/>
              <a:t>6/18/13</a:t>
            </a:fld>
            <a:endParaRPr lang="en-CA"/>
          </a:p>
        </p:txBody>
      </p:sp>
      <p:sp>
        <p:nvSpPr>
          <p:cNvPr id="8" name="Footer Placeholder 7"/>
          <p:cNvSpPr>
            <a:spLocks noGrp="1"/>
          </p:cNvSpPr>
          <p:nvPr>
            <p:ph type="ftr" sz="quarter" idx="11"/>
          </p:nvPr>
        </p:nvSpPr>
        <p:spPr/>
        <p:txBody>
          <a:bodyPr/>
          <a:lstStyle/>
          <a:p>
            <a:endParaRPr lang="en-CA"/>
          </a:p>
        </p:txBody>
      </p:sp>
      <p:sp>
        <p:nvSpPr>
          <p:cNvPr id="11" name="Slide Number Placeholder 10"/>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08D69F-F1F5-4031-B3EC-F04D3F60A6BB}" type="datetimeFigureOut">
              <a:rPr lang="en-CA" smtClean="0"/>
              <a:pPr/>
              <a:t>6/18/13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08D69F-F1F5-4031-B3EC-F04D3F60A6BB}" type="datetimeFigureOut">
              <a:rPr lang="en-CA" smtClean="0"/>
              <a:pPr/>
              <a:t>6/18/13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0260D8-75EE-48B4-809A-DD91656A6074}" type="datetimeFigureOut">
              <a:rPr lang="en-US" smtClean="0">
                <a:solidFill>
                  <a:srgbClr val="E7DEC9">
                    <a:shade val="50000"/>
                    <a:satMod val="200000"/>
                  </a:srgbClr>
                </a:solidFill>
              </a:rPr>
              <a:pPr/>
              <a:t>6/18/13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F1FC282F-DACC-48AF-BA5F-79308461C2C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63B7117-ECC8-410F-B4BB-8DA245680BDA}" type="datetimeFigureOut">
              <a:rPr lang="en-CA">
                <a:solidFill>
                  <a:srgbClr val="E3DED1">
                    <a:shade val="50000"/>
                  </a:srgbClr>
                </a:solidFill>
              </a:rPr>
              <a:pPr>
                <a:defRPr/>
              </a:pPr>
              <a:t>6/18/13</a:t>
            </a:fld>
            <a:endParaRPr lang="en-CA">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CA">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A74CEB70-17F3-469B-830A-09779CE02517}" type="slidenum">
              <a:rPr lang="en-CA">
                <a:solidFill>
                  <a:srgbClr val="E3DED1">
                    <a:shade val="50000"/>
                  </a:srgbClr>
                </a:solidFill>
              </a:rPr>
              <a:pPr>
                <a:defRPr/>
              </a:pPr>
              <a:t>‹#›</a:t>
            </a:fld>
            <a:endParaRPr lang="en-CA">
              <a:solidFill>
                <a:srgbClr val="E3DED1">
                  <a:shade val="5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63B7117-ECC8-410F-B4BB-8DA245680BDA}" type="datetimeFigureOut">
              <a:rPr lang="en-CA">
                <a:solidFill>
                  <a:srgbClr val="E3DED1">
                    <a:shade val="50000"/>
                  </a:srgbClr>
                </a:solidFill>
              </a:rPr>
              <a:pPr>
                <a:defRPr/>
              </a:pPr>
              <a:t>6/18/13</a:t>
            </a:fld>
            <a:endParaRPr lang="en-CA">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CA">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A74CEB70-17F3-469B-830A-09779CE02517}" type="slidenum">
              <a:rPr lang="en-CA">
                <a:solidFill>
                  <a:srgbClr val="E3DED1">
                    <a:shade val="50000"/>
                  </a:srgbClr>
                </a:solidFill>
              </a:rPr>
              <a:pPr>
                <a:defRPr/>
              </a:pPr>
              <a:t>‹#›</a:t>
            </a:fld>
            <a:endParaRPr lang="en-CA">
              <a:solidFill>
                <a:srgbClr val="E3DED1">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08D69F-F1F5-4031-B3EC-F04D3F60A6BB}" type="datetimeFigureOut">
              <a:rPr lang="en-CA" smtClean="0"/>
              <a:pPr/>
              <a:t>6/18/13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808D69F-F1F5-4031-B3EC-F04D3F60A6BB}" type="datetimeFigureOut">
              <a:rPr lang="en-CA" smtClean="0"/>
              <a:pPr/>
              <a:t>6/18/13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08D69F-F1F5-4031-B3EC-F04D3F60A6BB}" type="datetimeFigureOut">
              <a:rPr lang="en-CA" smtClean="0"/>
              <a:pPr/>
              <a:t>6/18/13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808D69F-F1F5-4031-B3EC-F04D3F60A6BB}" type="datetimeFigureOut">
              <a:rPr lang="en-CA" smtClean="0"/>
              <a:pPr/>
              <a:t>6/18/13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08D69F-F1F5-4031-B3EC-F04D3F60A6BB}" type="datetimeFigureOut">
              <a:rPr lang="en-CA" smtClean="0"/>
              <a:pPr/>
              <a:t>6/18/13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808D69F-F1F5-4031-B3EC-F04D3F60A6BB}" type="datetimeFigureOut">
              <a:rPr lang="en-CA" smtClean="0"/>
              <a:pPr/>
              <a:t>6/18/13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08D69F-F1F5-4031-B3EC-F04D3F60A6BB}" type="datetimeFigureOut">
              <a:rPr lang="en-CA" smtClean="0"/>
              <a:pPr/>
              <a:t>6/18/13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CCCD5F-CAB8-4527-B86E-8F3F69A34A2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08D69F-F1F5-4031-B3EC-F04D3F60A6BB}" type="datetimeFigureOut">
              <a:rPr lang="en-CA" smtClean="0"/>
              <a:pPr/>
              <a:t>6/18/13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CCCD5F-CAB8-4527-B86E-8F3F69A34A2E}" type="slidenum">
              <a:rPr lang="en-CA" smtClean="0"/>
              <a:pPr/>
              <a:t>‹#›</a:t>
            </a:fld>
            <a:endParaRPr lang="en-CA"/>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F808D69F-F1F5-4031-B3EC-F04D3F60A6BB}" type="datetimeFigureOut">
              <a:rPr lang="en-CA" smtClean="0"/>
              <a:pPr/>
              <a:t>6/18/13</a:t>
            </a:fld>
            <a:endParaRPr lang="en-CA"/>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endParaRPr lang="en-CA"/>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9CCCCD5F-CAB8-4527-B86E-8F3F69A34A2E}"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EC0260D8-75EE-48B4-809A-DD91656A6074}" type="datetimeFigureOut">
              <a:rPr lang="en-US" smtClean="0">
                <a:solidFill>
                  <a:srgbClr val="E7DEC9">
                    <a:shade val="50000"/>
                    <a:satMod val="200000"/>
                  </a:srgbClr>
                </a:solidFill>
              </a:rPr>
              <a:pPr/>
              <a:t>6/18/13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F1FC282F-DACC-48AF-BA5F-79308461C2C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fld id="{A94FD881-932C-43DA-9297-F21F300D17C7}" type="datetimeFigureOut">
              <a:rPr lang="en-CA">
                <a:solidFill>
                  <a:srgbClr val="E3DED1">
                    <a:shade val="50000"/>
                  </a:srgbClr>
                </a:solidFill>
              </a:rPr>
              <a:pPr>
                <a:defRPr/>
              </a:pPr>
              <a:t>6/18/13</a:t>
            </a:fld>
            <a:endParaRPr lang="en-CA">
              <a:solidFill>
                <a:srgbClr val="E3DED1">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endParaRPr lang="en-CA">
              <a:solidFill>
                <a:srgbClr val="E3DED1">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fld id="{898FC122-FDC4-4949-B1AF-559E4C01EFBA}" type="slidenum">
              <a:rPr lang="en-CA">
                <a:solidFill>
                  <a:srgbClr val="E3DED1">
                    <a:shade val="50000"/>
                  </a:srgbClr>
                </a:solidFill>
              </a:rPr>
              <a:pPr>
                <a:defRPr/>
              </a:pPr>
              <a:t>‹#›</a:t>
            </a:fld>
            <a:endParaRPr lang="en-CA">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fld id="{A94FD881-932C-43DA-9297-F21F300D17C7}" type="datetimeFigureOut">
              <a:rPr lang="en-CA">
                <a:solidFill>
                  <a:srgbClr val="E3DED1">
                    <a:shade val="50000"/>
                  </a:srgbClr>
                </a:solidFill>
              </a:rPr>
              <a:pPr>
                <a:defRPr/>
              </a:pPr>
              <a:t>6/18/13</a:t>
            </a:fld>
            <a:endParaRPr lang="en-CA">
              <a:solidFill>
                <a:srgbClr val="E3DED1">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endParaRPr lang="en-CA">
              <a:solidFill>
                <a:srgbClr val="E3DED1">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fld id="{898FC122-FDC4-4949-B1AF-559E4C01EFBA}" type="slidenum">
              <a:rPr lang="en-CA">
                <a:solidFill>
                  <a:srgbClr val="E3DED1">
                    <a:shade val="50000"/>
                  </a:srgbClr>
                </a:solidFill>
              </a:rPr>
              <a:pPr>
                <a:defRPr/>
              </a:pPr>
              <a:t>‹#›</a:t>
            </a:fld>
            <a:endParaRPr lang="en-CA">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wmf"/><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4EyeJXOSk0" TargetMode="External"/><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09600"/>
            <a:ext cx="7772400" cy="2705249"/>
          </a:xfrm>
        </p:spPr>
        <p:txBody>
          <a:bodyPr>
            <a:noAutofit/>
          </a:bodyPr>
          <a:lstStyle/>
          <a:p>
            <a:r>
              <a:rPr lang="en-CA" sz="2400" dirty="0" smtClean="0"/>
              <a:t>How do community stakeholders and researchers come together to develop health policy?</a:t>
            </a:r>
            <a:br>
              <a:rPr lang="en-CA" sz="2400" dirty="0" smtClean="0"/>
            </a:br>
            <a:r>
              <a:rPr lang="en-CA" sz="2400" dirty="0" smtClean="0"/>
              <a:t>  </a:t>
            </a:r>
            <a:br>
              <a:rPr lang="en-CA" sz="2400" dirty="0" smtClean="0"/>
            </a:br>
            <a:r>
              <a:rPr lang="en-CA" sz="1800" dirty="0" smtClean="0"/>
              <a:t>Lessons from the Kahnawake Schools Diabetes Prevention Project (KSDPP) on developing a school-based physical activity policy.</a:t>
            </a:r>
            <a:endParaRPr lang="en-US" sz="1800" dirty="0"/>
          </a:p>
        </p:txBody>
      </p:sp>
      <p:sp>
        <p:nvSpPr>
          <p:cNvPr id="3" name="Subtitle 2"/>
          <p:cNvSpPr>
            <a:spLocks noGrp="1"/>
          </p:cNvSpPr>
          <p:nvPr>
            <p:ph type="subTitle" idx="1"/>
          </p:nvPr>
        </p:nvSpPr>
        <p:spPr>
          <a:xfrm>
            <a:off x="2699792" y="5589240"/>
            <a:ext cx="5792688" cy="838944"/>
          </a:xfrm>
        </p:spPr>
        <p:txBody>
          <a:bodyPr>
            <a:normAutofit lnSpcReduction="10000"/>
          </a:bodyPr>
          <a:lstStyle/>
          <a:p>
            <a:endParaRPr lang="en-CA" sz="2800" dirty="0" smtClean="0"/>
          </a:p>
          <a:p>
            <a:r>
              <a:rPr lang="en-CA" sz="2800" dirty="0" smtClean="0"/>
              <a:t>June 15</a:t>
            </a:r>
            <a:r>
              <a:rPr lang="en-CA" sz="2800" baseline="30000" dirty="0" smtClean="0"/>
              <a:t>th</a:t>
            </a:r>
            <a:r>
              <a:rPr lang="en-CA" sz="2800" dirty="0" smtClean="0"/>
              <a:t>, 2013</a:t>
            </a:r>
            <a:endParaRPr lang="en-CA" sz="2800" dirty="0"/>
          </a:p>
        </p:txBody>
      </p:sp>
      <p:pic>
        <p:nvPicPr>
          <p:cNvPr id="4" name="Picture 3"/>
          <p:cNvPicPr>
            <a:picLocks noChangeAspect="1"/>
          </p:cNvPicPr>
          <p:nvPr/>
        </p:nvPicPr>
        <p:blipFill>
          <a:blip r:embed="rId3" cstate="print"/>
          <a:stretch>
            <a:fillRect/>
          </a:stretch>
        </p:blipFill>
        <p:spPr>
          <a:xfrm>
            <a:off x="990600" y="3962400"/>
            <a:ext cx="1524000" cy="2209800"/>
          </a:xfrm>
          <a:prstGeom prst="rect">
            <a:avLst/>
          </a:prstGeom>
        </p:spPr>
      </p:pic>
      <p:sp>
        <p:nvSpPr>
          <p:cNvPr id="5" name="TextBox 4"/>
          <p:cNvSpPr txBox="1"/>
          <p:nvPr/>
        </p:nvSpPr>
        <p:spPr>
          <a:xfrm>
            <a:off x="3810000" y="4114800"/>
            <a:ext cx="5029200" cy="1446550"/>
          </a:xfrm>
          <a:prstGeom prst="rect">
            <a:avLst/>
          </a:prstGeom>
          <a:noFill/>
        </p:spPr>
        <p:txBody>
          <a:bodyPr wrap="square" rtlCol="0">
            <a:spAutoFit/>
          </a:bodyPr>
          <a:lstStyle/>
          <a:p>
            <a:pPr defTabSz="179388"/>
            <a:r>
              <a:rPr lang="en-CA" sz="2200" dirty="0" smtClean="0">
                <a:solidFill>
                  <a:schemeClr val="tx1">
                    <a:lumMod val="65000"/>
                    <a:lumOff val="35000"/>
                  </a:schemeClr>
                </a:solidFill>
                <a:latin typeface="Aparajita" pitchFamily="34" charset="0"/>
                <a:cs typeface="Aparajita" pitchFamily="34" charset="0"/>
              </a:rPr>
              <a:t>Lindsay Hogan    Jon </a:t>
            </a:r>
            <a:r>
              <a:rPr lang="en-CA" sz="2200" dirty="0" err="1" smtClean="0">
                <a:solidFill>
                  <a:schemeClr val="tx1">
                    <a:lumMod val="65000"/>
                    <a:lumOff val="35000"/>
                  </a:schemeClr>
                </a:solidFill>
                <a:latin typeface="Aparajita" pitchFamily="34" charset="0"/>
                <a:cs typeface="Aparajita" pitchFamily="34" charset="0"/>
              </a:rPr>
              <a:t>Salsberg</a:t>
            </a:r>
            <a:endParaRPr lang="en-CA" sz="2200" dirty="0" smtClean="0">
              <a:solidFill>
                <a:schemeClr val="tx1">
                  <a:lumMod val="65000"/>
                  <a:lumOff val="35000"/>
                </a:schemeClr>
              </a:solidFill>
              <a:latin typeface="Aparajita" pitchFamily="34" charset="0"/>
              <a:cs typeface="Aparajita" pitchFamily="34" charset="0"/>
            </a:endParaRPr>
          </a:p>
          <a:p>
            <a:pPr defTabSz="179388"/>
            <a:r>
              <a:rPr lang="en-CA" sz="2200" dirty="0" smtClean="0">
                <a:solidFill>
                  <a:schemeClr val="tx1">
                    <a:lumMod val="65000"/>
                    <a:lumOff val="35000"/>
                  </a:schemeClr>
                </a:solidFill>
                <a:latin typeface="Aparajita" pitchFamily="34" charset="0"/>
                <a:cs typeface="Aparajita" pitchFamily="34" charset="0"/>
              </a:rPr>
              <a:t>Judi </a:t>
            </a:r>
            <a:r>
              <a:rPr lang="en-CA" sz="2200" dirty="0" smtClean="0">
                <a:solidFill>
                  <a:schemeClr val="tx1">
                    <a:lumMod val="65000"/>
                    <a:lumOff val="35000"/>
                  </a:schemeClr>
                </a:solidFill>
                <a:latin typeface="Aparajita" pitchFamily="34" charset="0"/>
                <a:cs typeface="Aparajita" pitchFamily="34" charset="0"/>
              </a:rPr>
              <a:t>Jacobs		 Dr</a:t>
            </a:r>
            <a:r>
              <a:rPr lang="en-CA" sz="2200" dirty="0" smtClean="0">
                <a:solidFill>
                  <a:schemeClr val="tx1">
                    <a:lumMod val="65000"/>
                    <a:lumOff val="35000"/>
                  </a:schemeClr>
                </a:solidFill>
                <a:latin typeface="Aparajita" pitchFamily="34" charset="0"/>
                <a:cs typeface="Aparajita" pitchFamily="34" charset="0"/>
              </a:rPr>
              <a:t>. Ann C. </a:t>
            </a:r>
            <a:r>
              <a:rPr lang="en-CA" sz="2200" dirty="0" smtClean="0">
                <a:solidFill>
                  <a:schemeClr val="tx1">
                    <a:lumMod val="65000"/>
                    <a:lumOff val="35000"/>
                  </a:schemeClr>
                </a:solidFill>
                <a:latin typeface="Aparajita" pitchFamily="34" charset="0"/>
                <a:cs typeface="Aparajita" pitchFamily="34" charset="0"/>
              </a:rPr>
              <a:t>Macaulay</a:t>
            </a:r>
            <a:endParaRPr lang="en-CA" sz="2200" dirty="0" smtClean="0">
              <a:solidFill>
                <a:schemeClr val="tx1">
                  <a:lumMod val="65000"/>
                  <a:lumOff val="35000"/>
                </a:schemeClr>
              </a:solidFill>
              <a:latin typeface="Aparajita" pitchFamily="34" charset="0"/>
              <a:cs typeface="Aparajita" pitchFamily="34" charset="0"/>
            </a:endParaRPr>
          </a:p>
          <a:p>
            <a:pPr defTabSz="179388"/>
            <a:r>
              <a:rPr lang="en-CA" sz="2200" dirty="0" smtClean="0">
                <a:solidFill>
                  <a:schemeClr val="tx1">
                    <a:lumMod val="65000"/>
                    <a:lumOff val="35000"/>
                  </a:schemeClr>
                </a:solidFill>
                <a:latin typeface="Aparajita" pitchFamily="34" charset="0"/>
                <a:cs typeface="Aparajita" pitchFamily="34" charset="0"/>
              </a:rPr>
              <a:t>Dr</a:t>
            </a:r>
            <a:r>
              <a:rPr lang="en-CA" sz="2200" dirty="0" smtClean="0">
                <a:solidFill>
                  <a:schemeClr val="tx1">
                    <a:lumMod val="65000"/>
                    <a:lumOff val="35000"/>
                  </a:schemeClr>
                </a:solidFill>
                <a:latin typeface="Aparajita" pitchFamily="34" charset="0"/>
                <a:cs typeface="Aparajita" pitchFamily="34" charset="0"/>
              </a:rPr>
              <a:t>. Enrique </a:t>
            </a:r>
            <a:r>
              <a:rPr lang="en-CA" sz="2200" dirty="0" err="1" smtClean="0">
                <a:solidFill>
                  <a:schemeClr val="tx1">
                    <a:lumMod val="65000"/>
                    <a:lumOff val="35000"/>
                  </a:schemeClr>
                </a:solidFill>
                <a:latin typeface="Aparajita" pitchFamily="34" charset="0"/>
                <a:cs typeface="Aparajita" pitchFamily="34" charset="0"/>
              </a:rPr>
              <a:t>Bengoechea</a:t>
            </a:r>
            <a:r>
              <a:rPr lang="en-CA" sz="2200" dirty="0" smtClean="0">
                <a:solidFill>
                  <a:schemeClr val="tx1">
                    <a:lumMod val="65000"/>
                    <a:lumOff val="35000"/>
                  </a:schemeClr>
                </a:solidFill>
                <a:latin typeface="Aparajita" pitchFamily="34" charset="0"/>
                <a:cs typeface="Aparajita" pitchFamily="34" charset="0"/>
              </a:rPr>
              <a:t> Garcia</a:t>
            </a:r>
          </a:p>
          <a:p>
            <a:endParaRPr lang="en-CA" sz="2200" dirty="0">
              <a:solidFill>
                <a:schemeClr val="tx1">
                  <a:lumMod val="65000"/>
                  <a:lumOff val="35000"/>
                </a:schemeClr>
              </a:solidFill>
              <a:latin typeface="Aparajita" pitchFamily="34" charset="0"/>
              <a:cs typeface="Aparajita" pitchFamily="34" charset="0"/>
            </a:endParaRP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Baseline Evaluation Phase</a:t>
            </a:r>
            <a:endParaRPr lang="en-CA" dirty="0"/>
          </a:p>
        </p:txBody>
      </p:sp>
      <p:sp>
        <p:nvSpPr>
          <p:cNvPr id="3" name="Content Placeholder 2"/>
          <p:cNvSpPr>
            <a:spLocks noGrp="1"/>
          </p:cNvSpPr>
          <p:nvPr>
            <p:ph idx="1"/>
          </p:nvPr>
        </p:nvSpPr>
        <p:spPr>
          <a:xfrm>
            <a:off x="467544" y="548680"/>
            <a:ext cx="8183880" cy="4764016"/>
          </a:xfrm>
        </p:spPr>
        <p:txBody>
          <a:bodyPr>
            <a:normAutofit/>
          </a:bodyPr>
          <a:lstStyle/>
          <a:p>
            <a:r>
              <a:rPr lang="en-US" sz="2800" dirty="0" smtClean="0"/>
              <a:t>School </a:t>
            </a:r>
            <a:r>
              <a:rPr lang="en-US" sz="2800" dirty="0"/>
              <a:t>Health Action Planning and </a:t>
            </a:r>
            <a:r>
              <a:rPr lang="en-US" sz="2800" dirty="0" smtClean="0"/>
              <a:t>Evaluation System (SHAPES)</a:t>
            </a:r>
          </a:p>
          <a:p>
            <a:endParaRPr lang="en-US" sz="2800" dirty="0" smtClean="0"/>
          </a:p>
          <a:p>
            <a:r>
              <a:rPr lang="en-CA" sz="2800" dirty="0" smtClean="0"/>
              <a:t>7-day physical activity recall</a:t>
            </a:r>
          </a:p>
          <a:p>
            <a:endParaRPr lang="en-CA" sz="2800" dirty="0" smtClean="0"/>
          </a:p>
          <a:p>
            <a:r>
              <a:rPr lang="en-CA" sz="2800" dirty="0" smtClean="0"/>
              <a:t>Physical </a:t>
            </a:r>
            <a:r>
              <a:rPr lang="en-CA" sz="2800" dirty="0"/>
              <a:t>Activity Interactive Recall </a:t>
            </a:r>
            <a:r>
              <a:rPr lang="en-CA" sz="2800" dirty="0" smtClean="0"/>
              <a:t>(PAIR)</a:t>
            </a:r>
          </a:p>
          <a:p>
            <a:pPr>
              <a:buNone/>
            </a:pPr>
            <a:r>
              <a:rPr lang="en-CA" sz="2800" dirty="0" smtClean="0"/>
              <a:t> </a:t>
            </a:r>
          </a:p>
          <a:p>
            <a:r>
              <a:rPr lang="en-CA" sz="2800" dirty="0" smtClean="0"/>
              <a:t>Adult Focus groups</a:t>
            </a:r>
          </a:p>
          <a:p>
            <a:endParaRPr lang="en-CA" sz="2800" dirty="0"/>
          </a:p>
          <a:p>
            <a:r>
              <a:rPr lang="en-CA" sz="2800" dirty="0" smtClean="0"/>
              <a:t>Child Photovoice project</a:t>
            </a:r>
            <a:endParaRPr lang="en-CA" sz="2800" dirty="0"/>
          </a:p>
          <a:p>
            <a:endParaRPr lang="en-CA"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73216"/>
            <a:ext cx="8183880" cy="1051560"/>
          </a:xfrm>
        </p:spPr>
        <p:txBody>
          <a:bodyPr>
            <a:noAutofit/>
          </a:bodyPr>
          <a:lstStyle/>
          <a:p>
            <a:r>
              <a:rPr lang="en-US" dirty="0" smtClean="0"/>
              <a:t>Forming the Committee</a:t>
            </a:r>
            <a:br>
              <a:rPr lang="en-US" dirty="0" smtClean="0"/>
            </a:br>
            <a:endParaRPr lang="en-US" dirty="0"/>
          </a:p>
        </p:txBody>
      </p:sp>
      <p:sp>
        <p:nvSpPr>
          <p:cNvPr id="4" name="Content Placeholder 2"/>
          <p:cNvSpPr txBox="1">
            <a:spLocks/>
          </p:cNvSpPr>
          <p:nvPr/>
        </p:nvSpPr>
        <p:spPr>
          <a:xfrm>
            <a:off x="467544" y="620688"/>
            <a:ext cx="8183880" cy="2088232"/>
          </a:xfrm>
          <a:prstGeom prst="rect">
            <a:avLst/>
          </a:prstGeom>
        </p:spPr>
        <p:txBody>
          <a:bodyPr vert="horz" lIns="182880" tIns="91440">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Introductory dinner</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lang="en-US" sz="2800" dirty="0" smtClean="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Goal was to fill stakeholders roles</a:t>
            </a:r>
          </a:p>
          <a:p>
            <a:pPr marL="265176" lvl="0" indent="-265176">
              <a:spcBef>
                <a:spcPts val="250"/>
              </a:spcBef>
              <a:buClr>
                <a:schemeClr val="accent1"/>
              </a:buClr>
              <a:buSzPct val="80000"/>
              <a:buFont typeface="Wingdings 2"/>
              <a:buChar char=""/>
              <a:defRPr/>
            </a:pPr>
            <a:endParaRPr lang="en-US" sz="2800" dirty="0" smtClean="0"/>
          </a:p>
          <a:p>
            <a:pPr marL="265176" lvl="0" indent="-265176">
              <a:spcBef>
                <a:spcPts val="250"/>
              </a:spcBef>
              <a:buClr>
                <a:schemeClr val="accent1"/>
              </a:buClr>
              <a:buSzPct val="80000"/>
              <a:buFont typeface="Wingdings 2"/>
              <a:buChar char=""/>
            </a:pPr>
            <a:r>
              <a:rPr lang="en-CA" sz="2800" dirty="0" smtClean="0"/>
              <a:t>Committee: </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endParaRPr lang="en-US" sz="2800" dirty="0" smtClean="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899592" y="3068960"/>
            <a:ext cx="7920880" cy="2316019"/>
          </a:xfrm>
          <a:prstGeom prst="rect">
            <a:avLst/>
          </a:prstGeom>
          <a:noFill/>
        </p:spPr>
        <p:txBody>
          <a:bodyPr wrap="square" numCol="2" rtlCol="0">
            <a:spAutoFit/>
          </a:bodyPr>
          <a:lstStyle/>
          <a:p>
            <a:pPr marL="265176" lvl="0" indent="-265176">
              <a:spcBef>
                <a:spcPts val="250"/>
              </a:spcBef>
              <a:buClr>
                <a:schemeClr val="accent1"/>
              </a:buClr>
              <a:buSzPct val="80000"/>
            </a:pPr>
            <a:r>
              <a:rPr lang="en-US" sz="2200" dirty="0" smtClean="0"/>
              <a:t>a parent,</a:t>
            </a:r>
          </a:p>
          <a:p>
            <a:pPr marL="265176" lvl="0" indent="-265176">
              <a:spcBef>
                <a:spcPts val="250"/>
              </a:spcBef>
              <a:buClr>
                <a:schemeClr val="accent1"/>
              </a:buClr>
              <a:buSzPct val="80000"/>
            </a:pPr>
            <a:r>
              <a:rPr lang="en-US" sz="2200" dirty="0" smtClean="0"/>
              <a:t>a classroom teacher, </a:t>
            </a:r>
          </a:p>
          <a:p>
            <a:pPr marL="265176" lvl="0" indent="-265176">
              <a:spcBef>
                <a:spcPts val="250"/>
              </a:spcBef>
              <a:buClr>
                <a:schemeClr val="accent1"/>
              </a:buClr>
              <a:buSzPct val="80000"/>
            </a:pPr>
            <a:r>
              <a:rPr lang="en-US" sz="2200" dirty="0" smtClean="0"/>
              <a:t>a teacher’s assistant, </a:t>
            </a:r>
          </a:p>
          <a:p>
            <a:pPr marL="265176" lvl="0" indent="-265176">
              <a:spcBef>
                <a:spcPts val="250"/>
              </a:spcBef>
              <a:buClr>
                <a:schemeClr val="accent1"/>
              </a:buClr>
              <a:buSzPct val="80000"/>
            </a:pPr>
            <a:r>
              <a:rPr lang="en-US" sz="2200" dirty="0" smtClean="0"/>
              <a:t>a health ed. teacher, </a:t>
            </a:r>
          </a:p>
          <a:p>
            <a:pPr marL="265176" lvl="0" indent="-265176">
              <a:spcBef>
                <a:spcPts val="250"/>
              </a:spcBef>
              <a:buClr>
                <a:schemeClr val="accent1"/>
              </a:buClr>
              <a:buSzPct val="80000"/>
            </a:pPr>
            <a:r>
              <a:rPr lang="en-US" sz="2200" dirty="0" smtClean="0"/>
              <a:t>a P.E. teacher/parent, </a:t>
            </a:r>
          </a:p>
          <a:p>
            <a:pPr marL="265176" lvl="0" indent="-265176">
              <a:spcBef>
                <a:spcPts val="250"/>
              </a:spcBef>
              <a:buClr>
                <a:schemeClr val="accent1"/>
              </a:buClr>
              <a:buSzPct val="80000"/>
            </a:pPr>
            <a:endParaRPr lang="en-US" sz="2200" dirty="0" smtClean="0"/>
          </a:p>
          <a:p>
            <a:pPr marL="265176" lvl="0" indent="-265176">
              <a:spcBef>
                <a:spcPts val="250"/>
              </a:spcBef>
              <a:buClr>
                <a:schemeClr val="accent1"/>
              </a:buClr>
              <a:buSzPct val="80000"/>
            </a:pPr>
            <a:r>
              <a:rPr lang="en-US" sz="2200" dirty="0" smtClean="0"/>
              <a:t>2 principals, </a:t>
            </a:r>
          </a:p>
          <a:p>
            <a:pPr marL="265176" lvl="0" indent="-265176">
              <a:spcBef>
                <a:spcPts val="250"/>
              </a:spcBef>
              <a:buClr>
                <a:schemeClr val="accent1"/>
              </a:buClr>
              <a:buSzPct val="80000"/>
            </a:pPr>
            <a:r>
              <a:rPr lang="en-US" sz="2200" dirty="0" smtClean="0"/>
              <a:t>a hospital nutritionist, </a:t>
            </a:r>
          </a:p>
          <a:p>
            <a:pPr marL="265176" lvl="0" indent="-265176">
              <a:spcBef>
                <a:spcPts val="250"/>
              </a:spcBef>
              <a:buClr>
                <a:schemeClr val="accent1"/>
              </a:buClr>
              <a:buSzPct val="80000"/>
            </a:pPr>
            <a:r>
              <a:rPr lang="en-US" sz="2200" dirty="0" smtClean="0"/>
              <a:t>3 KSDPP intervention staff,</a:t>
            </a:r>
          </a:p>
          <a:p>
            <a:pPr marL="265176" lvl="0" indent="-265176">
              <a:spcBef>
                <a:spcPts val="250"/>
              </a:spcBef>
              <a:buClr>
                <a:schemeClr val="accent1"/>
              </a:buClr>
              <a:buSzPct val="80000"/>
            </a:pPr>
            <a:r>
              <a:rPr lang="en-US" sz="2200" dirty="0" smtClean="0"/>
              <a:t>2 academic researchers, </a:t>
            </a:r>
          </a:p>
          <a:p>
            <a:pPr marL="265176" lvl="0" indent="-265176">
              <a:spcBef>
                <a:spcPts val="250"/>
              </a:spcBef>
              <a:buClr>
                <a:schemeClr val="accent1"/>
              </a:buClr>
              <a:buSzPct val="80000"/>
            </a:pPr>
            <a:r>
              <a:rPr lang="en-US" sz="2200" dirty="0" smtClean="0"/>
              <a:t>and 1 research assistant</a:t>
            </a:r>
            <a:endParaRPr lang="en-CA" sz="2200" dirty="0" smtClean="0"/>
          </a:p>
          <a:p>
            <a:endParaRPr lang="en-CA" sz="2200"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a:xfrm>
            <a:off x="467544" y="548680"/>
            <a:ext cx="8183880" cy="4752528"/>
          </a:xfrm>
        </p:spPr>
        <p:txBody>
          <a:bodyPr>
            <a:normAutofit/>
          </a:bodyPr>
          <a:lstStyle/>
          <a:p>
            <a:r>
              <a:rPr lang="en-US" dirty="0" smtClean="0"/>
              <a:t>Eight 1-2 hour dinner meetings over three months</a:t>
            </a:r>
          </a:p>
          <a:p>
            <a:pPr>
              <a:buNone/>
            </a:pPr>
            <a:endParaRPr lang="en-US" dirty="0" smtClean="0"/>
          </a:p>
          <a:p>
            <a:r>
              <a:rPr lang="en-US" dirty="0" smtClean="0"/>
              <a:t>Collaborative relationship</a:t>
            </a:r>
          </a:p>
          <a:p>
            <a:endParaRPr lang="en-US" dirty="0" smtClean="0"/>
          </a:p>
          <a:p>
            <a:r>
              <a:rPr lang="en-US" dirty="0" smtClean="0"/>
              <a:t>Initial meetings – value focused</a:t>
            </a:r>
          </a:p>
          <a:p>
            <a:endParaRPr lang="en-US" dirty="0" smtClean="0"/>
          </a:p>
          <a:p>
            <a:r>
              <a:rPr lang="en-US" dirty="0" smtClean="0"/>
              <a:t>Later meetings – reviewing information/results and drafting policy statements</a:t>
            </a:r>
          </a:p>
          <a:p>
            <a:endParaRPr lang="en-US" dirty="0" smtClean="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Used</a:t>
            </a:r>
            <a:endParaRPr lang="en-US" dirty="0"/>
          </a:p>
        </p:txBody>
      </p:sp>
      <p:sp>
        <p:nvSpPr>
          <p:cNvPr id="3" name="Content Placeholder 2"/>
          <p:cNvSpPr>
            <a:spLocks noGrp="1"/>
          </p:cNvSpPr>
          <p:nvPr>
            <p:ph idx="1"/>
          </p:nvPr>
        </p:nvSpPr>
        <p:spPr>
          <a:xfrm>
            <a:off x="539552" y="836712"/>
            <a:ext cx="8183880" cy="4626840"/>
          </a:xfrm>
        </p:spPr>
        <p:txBody>
          <a:bodyPr/>
          <a:lstStyle/>
          <a:p>
            <a:r>
              <a:rPr lang="en-US" dirty="0" smtClean="0"/>
              <a:t>SHAPES &amp; Literature Review </a:t>
            </a:r>
            <a:r>
              <a:rPr lang="en-US" sz="1800" dirty="0" smtClean="0"/>
              <a:t>(</a:t>
            </a:r>
            <a:r>
              <a:rPr lang="en-US" sz="1800" dirty="0" err="1" smtClean="0"/>
              <a:t>Lagarde</a:t>
            </a:r>
            <a:r>
              <a:rPr lang="en-US" sz="1800" dirty="0" smtClean="0"/>
              <a:t> &amp; Leblanc)</a:t>
            </a:r>
          </a:p>
          <a:p>
            <a:endParaRPr lang="en-US" dirty="0" smtClean="0"/>
          </a:p>
          <a:p>
            <a:r>
              <a:rPr lang="en-US" dirty="0" smtClean="0"/>
              <a:t>Example policies</a:t>
            </a:r>
          </a:p>
          <a:p>
            <a:endParaRPr lang="en-US" dirty="0" smtClean="0"/>
          </a:p>
          <a:p>
            <a:r>
              <a:rPr lang="en-US" dirty="0" smtClean="0"/>
              <a:t>Photovoice Results</a:t>
            </a:r>
          </a:p>
          <a:p>
            <a:pPr>
              <a:buNone/>
            </a:pPr>
            <a:endParaRPr lang="en-US" dirty="0" smtClean="0"/>
          </a:p>
          <a:p>
            <a:r>
              <a:rPr lang="en-US" dirty="0" smtClean="0"/>
              <a:t>Adult Focus Groups</a:t>
            </a:r>
            <a:endParaRPr lang="en-US" dirty="0"/>
          </a:p>
        </p:txBody>
      </p:sp>
      <p:pic>
        <p:nvPicPr>
          <p:cNvPr id="4" name="Picture 4" descr="C:\Users\Lindsay\AppData\Local\Microsoft\Windows\Temporary Internet Files\Content.IE5\BKT4LMNM\MC900198629[1].wmf"/>
          <p:cNvPicPr>
            <a:picLocks noChangeAspect="1" noChangeArrowheads="1"/>
          </p:cNvPicPr>
          <p:nvPr/>
        </p:nvPicPr>
        <p:blipFill>
          <a:blip r:embed="rId2" cstate="print"/>
          <a:srcRect/>
          <a:stretch>
            <a:fillRect/>
          </a:stretch>
        </p:blipFill>
        <p:spPr bwMode="auto">
          <a:xfrm>
            <a:off x="5415248" y="2492896"/>
            <a:ext cx="1993135" cy="1884040"/>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Daily, quality, safe physical activity</a:t>
            </a:r>
            <a:endParaRPr lang="en-US" dirty="0"/>
          </a:p>
        </p:txBody>
      </p:sp>
      <p:pic>
        <p:nvPicPr>
          <p:cNvPr id="2050" name="Picture 2"/>
          <p:cNvPicPr>
            <a:picLocks noGrp="1" noChangeAspect="1" noChangeArrowheads="1"/>
          </p:cNvPicPr>
          <p:nvPr>
            <p:ph idx="1"/>
          </p:nvPr>
        </p:nvPicPr>
        <p:blipFill>
          <a:blip r:embed="rId3" cstate="print"/>
          <a:stretch>
            <a:fillRect/>
          </a:stretch>
        </p:blipFill>
        <p:spPr>
          <a:xfrm>
            <a:off x="1331640" y="1988840"/>
            <a:ext cx="7499350" cy="1009684"/>
          </a:xfrm>
        </p:spPr>
      </p:pic>
      <p:pic>
        <p:nvPicPr>
          <p:cNvPr id="3074" name="Picture 2" descr="C:\Users\Lindsay\AppData\Local\Microsoft\Windows\Temporary Internet Files\Content.IE5\BKT4LMNM\MC900233966[1].wmf"/>
          <p:cNvPicPr>
            <a:picLocks noChangeAspect="1" noChangeArrowheads="1"/>
          </p:cNvPicPr>
          <p:nvPr/>
        </p:nvPicPr>
        <p:blipFill>
          <a:blip r:embed="rId4" cstate="print"/>
          <a:srcRect/>
          <a:stretch>
            <a:fillRect/>
          </a:stretch>
        </p:blipFill>
        <p:spPr bwMode="auto">
          <a:xfrm>
            <a:off x="0" y="5605935"/>
            <a:ext cx="1537745" cy="1252065"/>
          </a:xfrm>
          <a:prstGeom prst="rect">
            <a:avLst/>
          </a:prstGeom>
          <a:noFill/>
        </p:spPr>
      </p:pic>
      <p:sp>
        <p:nvSpPr>
          <p:cNvPr id="5" name="TextBox 4"/>
          <p:cNvSpPr txBox="1"/>
          <p:nvPr/>
        </p:nvSpPr>
        <p:spPr>
          <a:xfrm>
            <a:off x="3275856" y="3645024"/>
            <a:ext cx="4392488" cy="1754326"/>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b="1" u="sng" dirty="0" smtClean="0">
                <a:solidFill>
                  <a:prstClr val="black"/>
                </a:solidFill>
              </a:rPr>
              <a:t>SHAPES</a:t>
            </a:r>
          </a:p>
          <a:p>
            <a:endParaRPr lang="en-CA" dirty="0" smtClean="0">
              <a:solidFill>
                <a:prstClr val="black"/>
              </a:solidFill>
            </a:endParaRPr>
          </a:p>
          <a:p>
            <a:r>
              <a:rPr lang="en-CA" dirty="0" smtClean="0">
                <a:solidFill>
                  <a:prstClr val="black"/>
                </a:solidFill>
              </a:rPr>
              <a:t>Both schools reported taking action towards integrating physical activity into various school subjects, but more consistent incorporation is needed. </a:t>
            </a:r>
            <a:endParaRPr lang="en-CA" dirty="0">
              <a:solidFill>
                <a:prstClr val="black"/>
              </a:solidFill>
            </a:endParaRPr>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Photovoice Results</a:t>
            </a:r>
            <a:endParaRPr lang="en-CA" dirty="0"/>
          </a:p>
        </p:txBody>
      </p:sp>
      <p:sp>
        <p:nvSpPr>
          <p:cNvPr id="3" name="Content Placeholder 2"/>
          <p:cNvSpPr>
            <a:spLocks noGrp="1"/>
          </p:cNvSpPr>
          <p:nvPr>
            <p:ph idx="1"/>
          </p:nvPr>
        </p:nvSpPr>
        <p:spPr>
          <a:xfrm>
            <a:off x="611560" y="2564904"/>
            <a:ext cx="2016224" cy="882424"/>
          </a:xfrm>
        </p:spPr>
        <p:style>
          <a:lnRef idx="0">
            <a:schemeClr val="accent3"/>
          </a:lnRef>
          <a:fillRef idx="3">
            <a:schemeClr val="accent3"/>
          </a:fillRef>
          <a:effectRef idx="3">
            <a:schemeClr val="accent3"/>
          </a:effectRef>
          <a:fontRef idx="minor">
            <a:schemeClr val="lt1"/>
          </a:fontRef>
        </p:style>
        <p:txBody>
          <a:bodyPr anchor="t"/>
          <a:lstStyle/>
          <a:p>
            <a:pPr marL="514350" indent="-514350" algn="r">
              <a:buNone/>
            </a:pPr>
            <a:r>
              <a:rPr lang="en-CA" sz="1600" dirty="0" smtClean="0">
                <a:latin typeface="Arial Black" pitchFamily="34" charset="0"/>
              </a:rPr>
              <a:t>How and why they get active</a:t>
            </a:r>
          </a:p>
          <a:p>
            <a:pPr algn="r">
              <a:buNone/>
            </a:pPr>
            <a:endParaRPr lang="en-CA" sz="1600" dirty="0">
              <a:latin typeface="Arial Black" pitchFamily="34" charset="0"/>
            </a:endParaRPr>
          </a:p>
        </p:txBody>
      </p:sp>
      <p:sp>
        <p:nvSpPr>
          <p:cNvPr id="28" name="Content Placeholder 2"/>
          <p:cNvSpPr txBox="1">
            <a:spLocks/>
          </p:cNvSpPr>
          <p:nvPr/>
        </p:nvSpPr>
        <p:spPr bwMode="auto">
          <a:xfrm>
            <a:off x="3275856" y="548680"/>
            <a:ext cx="2232248" cy="1224136"/>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182880" tIns="91440" rIns="91440" bIns="45720" numCol="1" anchor="ctr" anchorCtr="0" compatLnSpc="1">
            <a:prstTxWarp prst="textNoShape">
              <a:avLst/>
            </a:prstTxWarp>
          </a:bodyPr>
          <a:lstStyle/>
          <a:p>
            <a:pPr marL="514350" indent="-514350" algn="ctr" eaLnBrk="0" fontAlgn="base" hangingPunct="0">
              <a:spcBef>
                <a:spcPts val="250"/>
              </a:spcBef>
              <a:spcAft>
                <a:spcPct val="0"/>
              </a:spcAft>
              <a:buClr>
                <a:srgbClr val="F07F09"/>
              </a:buClr>
              <a:buSzPct val="80000"/>
              <a:buFont typeface="Wingdings 2" pitchFamily="18" charset="2"/>
              <a:buNone/>
              <a:defRPr/>
            </a:pPr>
            <a:r>
              <a:rPr lang="en-CA" sz="1600" b="1" dirty="0" smtClean="0">
                <a:solidFill>
                  <a:prstClr val="white"/>
                </a:solidFill>
                <a:latin typeface="Arial Black" pitchFamily="34" charset="0"/>
              </a:rPr>
              <a:t>Barriers</a:t>
            </a:r>
            <a:endParaRPr lang="en-CA" sz="1600" b="1" dirty="0">
              <a:solidFill>
                <a:prstClr val="black"/>
              </a:solidFill>
              <a:latin typeface="Arial Black" pitchFamily="34" charset="0"/>
            </a:endParaRPr>
          </a:p>
        </p:txBody>
      </p:sp>
      <p:cxnSp>
        <p:nvCxnSpPr>
          <p:cNvPr id="32" name="Straight Arrow Connector 31"/>
          <p:cNvCxnSpPr/>
          <p:nvPr/>
        </p:nvCxnSpPr>
        <p:spPr>
          <a:xfrm flipV="1">
            <a:off x="2267744" y="1484784"/>
            <a:ext cx="936104" cy="72008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2339752" y="3789040"/>
            <a:ext cx="936104" cy="72008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5724128" y="1772816"/>
            <a:ext cx="504056" cy="4320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5652120" y="3933056"/>
            <a:ext cx="576064" cy="50405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6012160" y="2636912"/>
            <a:ext cx="2592288"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fontAlgn="base">
              <a:spcBef>
                <a:spcPct val="0"/>
              </a:spcBef>
              <a:spcAft>
                <a:spcPct val="0"/>
              </a:spcAft>
            </a:pPr>
            <a:endParaRPr lang="en-CA" dirty="0" smtClean="0">
              <a:solidFill>
                <a:prstClr val="white"/>
              </a:solidFill>
              <a:latin typeface="Arial Black" pitchFamily="34" charset="0"/>
            </a:endParaRPr>
          </a:p>
          <a:p>
            <a:pPr fontAlgn="base">
              <a:spcBef>
                <a:spcPct val="0"/>
              </a:spcBef>
              <a:spcAft>
                <a:spcPct val="0"/>
              </a:spcAft>
            </a:pPr>
            <a:r>
              <a:rPr lang="en-CA" dirty="0">
                <a:solidFill>
                  <a:prstClr val="white"/>
                </a:solidFill>
                <a:latin typeface="Arial Black" pitchFamily="34" charset="0"/>
              </a:rPr>
              <a:t> </a:t>
            </a:r>
            <a:r>
              <a:rPr lang="en-CA" dirty="0" smtClean="0">
                <a:solidFill>
                  <a:prstClr val="white"/>
                </a:solidFill>
                <a:latin typeface="Arial Black" pitchFamily="34" charset="0"/>
              </a:rPr>
              <a:t>Recommendations</a:t>
            </a:r>
            <a:endParaRPr lang="en-CA" dirty="0">
              <a:solidFill>
                <a:prstClr val="white"/>
              </a:solidFill>
              <a:latin typeface="Arial Black" pitchFamily="34" charset="0"/>
            </a:endParaRPr>
          </a:p>
          <a:p>
            <a:pPr fontAlgn="base">
              <a:spcBef>
                <a:spcPct val="0"/>
              </a:spcBef>
              <a:spcAft>
                <a:spcPct val="0"/>
              </a:spcAft>
            </a:pPr>
            <a:endParaRPr lang="en-CA" dirty="0">
              <a:solidFill>
                <a:prstClr val="white"/>
              </a:solidFill>
              <a:latin typeface="Arial Black" pitchFamily="34" charset="0"/>
            </a:endParaRPr>
          </a:p>
        </p:txBody>
      </p:sp>
      <p:sp>
        <p:nvSpPr>
          <p:cNvPr id="6" name="Content Placeholder 2"/>
          <p:cNvSpPr txBox="1">
            <a:spLocks/>
          </p:cNvSpPr>
          <p:nvPr/>
        </p:nvSpPr>
        <p:spPr bwMode="auto">
          <a:xfrm>
            <a:off x="3419872" y="4221088"/>
            <a:ext cx="2232248" cy="1224136"/>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182880" tIns="91440" rIns="91440" bIns="45720" numCol="1" anchor="ctr" anchorCtr="0" compatLnSpc="1">
            <a:prstTxWarp prst="textNoShape">
              <a:avLst/>
            </a:prstTxWarp>
          </a:bodyPr>
          <a:lstStyle/>
          <a:p>
            <a:pPr marL="514350" indent="-514350" algn="ctr" eaLnBrk="0" fontAlgn="base" hangingPunct="0">
              <a:spcBef>
                <a:spcPts val="250"/>
              </a:spcBef>
              <a:spcAft>
                <a:spcPct val="0"/>
              </a:spcAft>
              <a:buClr>
                <a:srgbClr val="F07F09"/>
              </a:buClr>
              <a:buSzPct val="80000"/>
              <a:buFont typeface="Wingdings 2" pitchFamily="18" charset="2"/>
              <a:buNone/>
              <a:defRPr/>
            </a:pPr>
            <a:r>
              <a:rPr lang="en-CA" sz="1600" b="1" dirty="0" smtClean="0">
                <a:solidFill>
                  <a:prstClr val="white"/>
                </a:solidFill>
                <a:latin typeface="Arial Black" pitchFamily="34" charset="0"/>
              </a:rPr>
              <a:t>Facilitators</a:t>
            </a:r>
            <a:endParaRPr lang="en-CA" sz="1600" b="1" dirty="0">
              <a:solidFill>
                <a:prstClr val="black"/>
              </a:solidFill>
              <a:latin typeface="Arial Black" pitchFamily="34" charset="0"/>
            </a:endParaRPr>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568952" cy="5760640"/>
          </a:xfrm>
        </p:spPr>
        <p:txBody>
          <a:bodyPr/>
          <a:lstStyle/>
          <a:p>
            <a:pPr marL="179388" indent="-179388">
              <a:lnSpc>
                <a:spcPct val="150000"/>
              </a:lnSpc>
            </a:pPr>
            <a:r>
              <a:rPr lang="en-CA" dirty="0" smtClean="0"/>
              <a:t>Increase Recess Time</a:t>
            </a:r>
          </a:p>
          <a:p>
            <a:pPr marL="179388" indent="-179388">
              <a:lnSpc>
                <a:spcPct val="150000"/>
              </a:lnSpc>
            </a:pPr>
            <a:r>
              <a:rPr lang="en-CA" dirty="0" smtClean="0"/>
              <a:t>Increase Movement in Classroom</a:t>
            </a:r>
          </a:p>
          <a:p>
            <a:pPr marL="179388" indent="-179388">
              <a:lnSpc>
                <a:spcPct val="150000"/>
              </a:lnSpc>
            </a:pPr>
            <a:r>
              <a:rPr lang="en-CA" dirty="0" smtClean="0"/>
              <a:t>Equipment Provision</a:t>
            </a:r>
          </a:p>
          <a:p>
            <a:pPr marL="179388" indent="-179388">
              <a:lnSpc>
                <a:spcPct val="150000"/>
              </a:lnSpc>
            </a:pPr>
            <a:r>
              <a:rPr lang="en-CA" dirty="0" smtClean="0"/>
              <a:t>Increase Activities Offered</a:t>
            </a:r>
          </a:p>
          <a:p>
            <a:pPr marL="179388" indent="-179388">
              <a:lnSpc>
                <a:spcPct val="150000"/>
              </a:lnSpc>
            </a:pPr>
            <a:r>
              <a:rPr lang="en-CA" dirty="0" smtClean="0"/>
              <a:t>School Rule Changes</a:t>
            </a:r>
          </a:p>
          <a:p>
            <a:pPr marL="179388" indent="-179388">
              <a:lnSpc>
                <a:spcPct val="150000"/>
              </a:lnSpc>
            </a:pPr>
            <a:r>
              <a:rPr lang="en-CA" dirty="0" smtClean="0"/>
              <a:t>Changes to Physical Education</a:t>
            </a:r>
          </a:p>
          <a:p>
            <a:pPr marL="179388" indent="-179388">
              <a:lnSpc>
                <a:spcPct val="150000"/>
              </a:lnSpc>
            </a:pPr>
            <a:r>
              <a:rPr lang="en-CA" dirty="0" smtClean="0"/>
              <a:t>Changes to Built Environment</a:t>
            </a:r>
            <a:endParaRPr lang="en-CA" sz="1600" dirty="0"/>
          </a:p>
        </p:txBody>
      </p:sp>
      <p:sp>
        <p:nvSpPr>
          <p:cNvPr id="4" name="TextBox 3"/>
          <p:cNvSpPr txBox="1"/>
          <p:nvPr/>
        </p:nvSpPr>
        <p:spPr>
          <a:xfrm>
            <a:off x="6444208" y="5733256"/>
            <a:ext cx="2592288"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fontAlgn="base">
              <a:spcBef>
                <a:spcPct val="0"/>
              </a:spcBef>
              <a:spcAft>
                <a:spcPct val="0"/>
              </a:spcAft>
            </a:pPr>
            <a:endParaRPr lang="en-CA" dirty="0" smtClean="0">
              <a:solidFill>
                <a:prstClr val="white"/>
              </a:solidFill>
              <a:latin typeface="Arial Black" pitchFamily="34" charset="0"/>
            </a:endParaRPr>
          </a:p>
          <a:p>
            <a:pPr fontAlgn="base">
              <a:spcBef>
                <a:spcPct val="0"/>
              </a:spcBef>
              <a:spcAft>
                <a:spcPct val="0"/>
              </a:spcAft>
            </a:pPr>
            <a:r>
              <a:rPr lang="en-CA" dirty="0">
                <a:solidFill>
                  <a:prstClr val="white"/>
                </a:solidFill>
                <a:latin typeface="Arial Black" pitchFamily="34" charset="0"/>
              </a:rPr>
              <a:t> </a:t>
            </a:r>
            <a:r>
              <a:rPr lang="en-CA" dirty="0" smtClean="0">
                <a:solidFill>
                  <a:prstClr val="white"/>
                </a:solidFill>
                <a:latin typeface="Arial Black" pitchFamily="34" charset="0"/>
              </a:rPr>
              <a:t>Recommendations</a:t>
            </a:r>
            <a:endParaRPr lang="en-CA" dirty="0">
              <a:solidFill>
                <a:prstClr val="white"/>
              </a:solidFill>
              <a:latin typeface="Arial Black" pitchFamily="34" charset="0"/>
            </a:endParaRPr>
          </a:p>
          <a:p>
            <a:pPr fontAlgn="base">
              <a:spcBef>
                <a:spcPct val="0"/>
              </a:spcBef>
              <a:spcAft>
                <a:spcPct val="0"/>
              </a:spcAft>
            </a:pPr>
            <a:endParaRPr lang="en-CA" dirty="0">
              <a:solidFill>
                <a:prstClr val="white"/>
              </a:solidFill>
              <a:latin typeface="Arial Black" pitchFamily="34" charset="0"/>
            </a:endParaRPr>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755576" y="476672"/>
            <a:ext cx="4896544"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539552" y="5445224"/>
            <a:ext cx="8183880" cy="1051560"/>
          </a:xfrm>
        </p:spPr>
        <p:txBody>
          <a:bodyPr/>
          <a:lstStyle/>
          <a:p>
            <a:r>
              <a:rPr lang="en-CA" dirty="0" smtClean="0"/>
              <a:t>Sport Surfaces</a:t>
            </a:r>
            <a:endParaRPr lang="en-CA" dirty="0"/>
          </a:p>
        </p:txBody>
      </p:sp>
      <p:pic>
        <p:nvPicPr>
          <p:cNvPr id="4" name="Content Placeholder 3" descr="018_23.JPG"/>
          <p:cNvPicPr>
            <a:picLocks noGrp="1" noChangeAspect="1"/>
          </p:cNvPicPr>
          <p:nvPr>
            <p:ph idx="1"/>
          </p:nvPr>
        </p:nvPicPr>
        <p:blipFill>
          <a:blip r:embed="rId3" cstate="print"/>
          <a:srcRect l="-10297" r="-10297"/>
          <a:stretch>
            <a:fillRect/>
          </a:stretch>
        </p:blipFill>
        <p:spPr>
          <a:xfrm>
            <a:off x="323528" y="548680"/>
            <a:ext cx="5761114" cy="3168352"/>
          </a:xfrm>
        </p:spPr>
      </p:pic>
      <p:sp>
        <p:nvSpPr>
          <p:cNvPr id="6" name="Title 1"/>
          <p:cNvSpPr txBox="1">
            <a:spLocks/>
          </p:cNvSpPr>
          <p:nvPr/>
        </p:nvSpPr>
        <p:spPr bwMode="auto">
          <a:xfrm>
            <a:off x="539552" y="3794526"/>
            <a:ext cx="4536504"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1" u="none" strike="noStrike" kern="1200" cap="none" spc="0" normalizeH="0" baseline="0" noProof="0" dirty="0" smtClean="0">
                <a:ln>
                  <a:noFill/>
                </a:ln>
                <a:solidFill>
                  <a:sysClr val="windowText" lastClr="000000"/>
                </a:solidFill>
                <a:effectLst/>
                <a:uLnTx/>
                <a:uFillTx/>
                <a:latin typeface="Calibri"/>
                <a:ea typeface="+mj-ea"/>
                <a:cs typeface="+mj-cs"/>
              </a:rPr>
              <a:t>I would like a soccer field in our school yard to kick on the net.</a:t>
            </a:r>
          </a:p>
        </p:txBody>
      </p:sp>
      <p:sp>
        <p:nvSpPr>
          <p:cNvPr id="3" name="TextBox 2"/>
          <p:cNvSpPr txBox="1"/>
          <p:nvPr/>
        </p:nvSpPr>
        <p:spPr>
          <a:xfrm>
            <a:off x="5796136" y="1124744"/>
            <a:ext cx="2592288" cy="2862322"/>
          </a:xfrm>
          <a:prstGeom prst="rect">
            <a:avLst/>
          </a:prstGeom>
          <a:noFill/>
        </p:spPr>
        <p:txBody>
          <a:bodyPr wrap="square" rtlCol="0">
            <a:spAutoFit/>
          </a:bodyPr>
          <a:lstStyle/>
          <a:p>
            <a:r>
              <a:rPr lang="en-US" dirty="0" smtClean="0"/>
              <a:t>Students expressed interest in more sport surfaces both at school and in the community:</a:t>
            </a:r>
          </a:p>
          <a:p>
            <a:endParaRPr lang="en-US" dirty="0"/>
          </a:p>
          <a:p>
            <a:pPr marL="630238" indent="-287338">
              <a:buClr>
                <a:schemeClr val="accent1"/>
              </a:buClr>
              <a:buFont typeface="Wingdings" pitchFamily="2" charset="2"/>
              <a:buChar char="ü"/>
              <a:tabLst>
                <a:tab pos="719138" algn="l"/>
              </a:tabLst>
            </a:pPr>
            <a:r>
              <a:rPr lang="en-US" dirty="0" smtClean="0"/>
              <a:t>Soccer field</a:t>
            </a:r>
          </a:p>
          <a:p>
            <a:pPr marL="630238" indent="-287338">
              <a:buClr>
                <a:schemeClr val="accent1"/>
              </a:buClr>
              <a:buFont typeface="Wingdings" pitchFamily="2" charset="2"/>
              <a:buChar char="ü"/>
              <a:tabLst>
                <a:tab pos="719138" algn="l"/>
              </a:tabLst>
            </a:pPr>
            <a:r>
              <a:rPr lang="en-US" dirty="0" smtClean="0"/>
              <a:t>Tennis court</a:t>
            </a:r>
          </a:p>
          <a:p>
            <a:pPr marL="630238" indent="-287338">
              <a:buClr>
                <a:schemeClr val="accent1"/>
              </a:buClr>
              <a:buFont typeface="Wingdings" pitchFamily="2" charset="2"/>
              <a:buChar char="ü"/>
              <a:tabLst>
                <a:tab pos="719138" algn="l"/>
              </a:tabLst>
            </a:pPr>
            <a:r>
              <a:rPr lang="en-US" dirty="0" smtClean="0"/>
              <a:t>Baseball field</a:t>
            </a:r>
          </a:p>
          <a:p>
            <a:pPr marL="630238" indent="-287338">
              <a:buClr>
                <a:schemeClr val="accent1"/>
              </a:buClr>
              <a:buFont typeface="Wingdings" pitchFamily="2" charset="2"/>
              <a:buChar char="ü"/>
              <a:tabLst>
                <a:tab pos="719138" algn="l"/>
              </a:tabLst>
            </a:pPr>
            <a:r>
              <a:rPr lang="en-US" dirty="0" smtClean="0"/>
              <a:t>Ice surface</a:t>
            </a:r>
          </a:p>
          <a:p>
            <a:pPr marL="285750" indent="-285750">
              <a:buFont typeface="Wingdings" pitchFamily="2" charset="2"/>
              <a:buChar char="ü"/>
            </a:pPr>
            <a:endParaRPr lang="en-US" dirty="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Used</a:t>
            </a:r>
            <a:endParaRPr lang="en-US" dirty="0"/>
          </a:p>
        </p:txBody>
      </p:sp>
      <p:sp>
        <p:nvSpPr>
          <p:cNvPr id="3" name="Content Placeholder 2"/>
          <p:cNvSpPr>
            <a:spLocks noGrp="1"/>
          </p:cNvSpPr>
          <p:nvPr>
            <p:ph idx="1"/>
          </p:nvPr>
        </p:nvSpPr>
        <p:spPr>
          <a:xfrm>
            <a:off x="395536" y="476672"/>
            <a:ext cx="8399904" cy="4968552"/>
          </a:xfrm>
        </p:spPr>
        <p:txBody>
          <a:bodyPr>
            <a:normAutofit lnSpcReduction="10000"/>
          </a:bodyPr>
          <a:lstStyle/>
          <a:p>
            <a:r>
              <a:rPr lang="en-US" dirty="0" smtClean="0"/>
              <a:t>Adult focus groups</a:t>
            </a:r>
          </a:p>
          <a:p>
            <a:pPr lvl="1"/>
            <a:r>
              <a:rPr lang="en-US" dirty="0" smtClean="0"/>
              <a:t>Need to use locally relevant data</a:t>
            </a:r>
          </a:p>
          <a:p>
            <a:pPr lvl="1"/>
            <a:endParaRPr lang="en-US" dirty="0" smtClean="0"/>
          </a:p>
          <a:p>
            <a:pPr lvl="1"/>
            <a:r>
              <a:rPr lang="en-US" dirty="0" smtClean="0"/>
              <a:t>PA opportunities are limited, need to diversify</a:t>
            </a:r>
          </a:p>
          <a:p>
            <a:pPr lvl="1"/>
            <a:endParaRPr lang="en-US" dirty="0" smtClean="0"/>
          </a:p>
          <a:p>
            <a:pPr lvl="1"/>
            <a:r>
              <a:rPr lang="en-US" dirty="0" smtClean="0"/>
              <a:t>Policy needs to be flexible and formed by those who will apply it</a:t>
            </a:r>
          </a:p>
          <a:p>
            <a:pPr lvl="1"/>
            <a:endParaRPr lang="en-US" dirty="0" smtClean="0"/>
          </a:p>
          <a:p>
            <a:pPr lvl="1"/>
            <a:r>
              <a:rPr lang="en-US" dirty="0" smtClean="0"/>
              <a:t>Need more human resources for PA programming</a:t>
            </a:r>
          </a:p>
          <a:p>
            <a:pPr lvl="1"/>
            <a:endParaRPr lang="en-US" dirty="0" smtClean="0"/>
          </a:p>
          <a:p>
            <a:pPr lvl="1"/>
            <a:r>
              <a:rPr lang="en-US" dirty="0" smtClean="0"/>
              <a:t>Other school policies may not support </a:t>
            </a:r>
            <a:r>
              <a:rPr lang="en-GB" dirty="0" smtClean="0"/>
              <a:t>extracurricular work of the P.E. teacher</a:t>
            </a:r>
            <a:endParaRPr lang="en-US" dirty="0"/>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 A New PA Policy</a:t>
            </a:r>
            <a:endParaRPr lang="en-US" dirty="0"/>
          </a:p>
        </p:txBody>
      </p:sp>
      <p:sp>
        <p:nvSpPr>
          <p:cNvPr id="3" name="Content Placeholder 2"/>
          <p:cNvSpPr>
            <a:spLocks noGrp="1"/>
          </p:cNvSpPr>
          <p:nvPr>
            <p:ph idx="1"/>
          </p:nvPr>
        </p:nvSpPr>
        <p:spPr>
          <a:xfrm>
            <a:off x="395536" y="530352"/>
            <a:ext cx="8424936" cy="1674512"/>
          </a:xfrm>
        </p:spPr>
        <p:txBody>
          <a:bodyPr>
            <a:normAutofit/>
          </a:bodyPr>
          <a:lstStyle/>
          <a:p>
            <a:pPr marL="0" indent="0">
              <a:buNone/>
            </a:pPr>
            <a:r>
              <a:rPr lang="en-US" sz="2200" dirty="0" smtClean="0"/>
              <a:t>The produced policy document is prefaced by a philosophical statement and outlines guiding principles and recommendations to create or increase opportunities for physical activity in the following target areas:</a:t>
            </a:r>
            <a:endParaRPr lang="en-GB" sz="2200" dirty="0" smtClean="0"/>
          </a:p>
          <a:p>
            <a:pPr marL="514350" indent="-514350">
              <a:buNone/>
            </a:pPr>
            <a:endParaRPr lang="en-GB" sz="2200" dirty="0" smtClean="0"/>
          </a:p>
        </p:txBody>
      </p:sp>
      <p:sp>
        <p:nvSpPr>
          <p:cNvPr id="4" name="TextBox 3"/>
          <p:cNvSpPr txBox="1"/>
          <p:nvPr/>
        </p:nvSpPr>
        <p:spPr>
          <a:xfrm>
            <a:off x="683568" y="2564904"/>
            <a:ext cx="7848872" cy="1323439"/>
          </a:xfrm>
          <a:prstGeom prst="rect">
            <a:avLst/>
          </a:prstGeom>
          <a:noFill/>
        </p:spPr>
        <p:txBody>
          <a:bodyPr wrap="square" numCol="2" rtlCol="0">
            <a:spAutoFit/>
          </a:bodyPr>
          <a:lstStyle/>
          <a:p>
            <a:pPr>
              <a:buNone/>
            </a:pPr>
            <a:r>
              <a:rPr lang="en-GB" sz="1600" dirty="0" smtClean="0"/>
              <a:t>1) Physical education		</a:t>
            </a:r>
          </a:p>
          <a:p>
            <a:pPr>
              <a:buNone/>
            </a:pPr>
            <a:r>
              <a:rPr lang="en-GB" sz="1600" dirty="0" smtClean="0"/>
              <a:t>2) Lunch and recess 		</a:t>
            </a:r>
          </a:p>
          <a:p>
            <a:pPr>
              <a:buNone/>
            </a:pPr>
            <a:r>
              <a:rPr lang="en-GB" sz="1600" dirty="0" smtClean="0"/>
              <a:t>3) Extracurricular physical  activities</a:t>
            </a:r>
          </a:p>
          <a:p>
            <a:pPr>
              <a:buNone/>
            </a:pPr>
            <a:r>
              <a:rPr lang="en-GB" sz="1600" dirty="0" smtClean="0"/>
              <a:t>4) Classroom			</a:t>
            </a:r>
          </a:p>
          <a:p>
            <a:pPr>
              <a:buNone/>
            </a:pPr>
            <a:r>
              <a:rPr lang="en-GB" sz="1600" dirty="0" smtClean="0"/>
              <a:t>5) Family</a:t>
            </a:r>
          </a:p>
          <a:p>
            <a:pPr>
              <a:buNone/>
            </a:pPr>
            <a:r>
              <a:rPr lang="en-GB" sz="1600" dirty="0" smtClean="0"/>
              <a:t>6) Community</a:t>
            </a:r>
          </a:p>
          <a:p>
            <a:pPr>
              <a:buNone/>
            </a:pPr>
            <a:r>
              <a:rPr lang="en-GB" sz="1600" dirty="0" smtClean="0"/>
              <a:t>7) Staff</a:t>
            </a:r>
          </a:p>
          <a:p>
            <a:pPr>
              <a:buNone/>
            </a:pPr>
            <a:r>
              <a:rPr lang="en-GB" sz="1600" dirty="0" smtClean="0"/>
              <a:t>8) Active transportation</a:t>
            </a:r>
          </a:p>
          <a:p>
            <a:r>
              <a:rPr lang="en-GB" sz="1600" dirty="0" smtClean="0"/>
              <a:t>9) Safety </a:t>
            </a:r>
            <a:endParaRPr lang="en-CA" sz="1600" dirty="0"/>
          </a:p>
        </p:txBody>
      </p:sp>
      <p:sp>
        <p:nvSpPr>
          <p:cNvPr id="5" name="TextBox 4"/>
          <p:cNvSpPr txBox="1"/>
          <p:nvPr/>
        </p:nvSpPr>
        <p:spPr>
          <a:xfrm>
            <a:off x="683568" y="3933056"/>
            <a:ext cx="7848872" cy="1446550"/>
          </a:xfrm>
          <a:prstGeom prst="rect">
            <a:avLst/>
          </a:prstGeom>
          <a:noFill/>
        </p:spPr>
        <p:txBody>
          <a:bodyPr wrap="square" rtlCol="0">
            <a:spAutoFit/>
          </a:bodyPr>
          <a:lstStyle/>
          <a:p>
            <a:pPr marL="514350" indent="-514350">
              <a:buNone/>
            </a:pPr>
            <a:endParaRPr lang="en-GB" sz="2200" dirty="0" smtClean="0"/>
          </a:p>
          <a:p>
            <a:r>
              <a:rPr lang="en-GB" sz="2200" dirty="0" smtClean="0"/>
              <a:t>Recommendations for implementation and evaluation of the policy are also included in the document.</a:t>
            </a:r>
            <a:r>
              <a:rPr lang="en-US" sz="2200" dirty="0" smtClean="0"/>
              <a:t> </a:t>
            </a:r>
          </a:p>
          <a:p>
            <a:endParaRPr lang="en-CA" sz="2200"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KSDPP Context &amp; History</a:t>
            </a:r>
            <a:endParaRPr lang="en-US" dirty="0"/>
          </a:p>
        </p:txBody>
      </p:sp>
      <p:pic>
        <p:nvPicPr>
          <p:cNvPr id="7" name="Content Placeholder 6" descr="cihr_logo_big_e.gif">
            <a:hlinkClick r:id="rId3"/>
          </p:cNvPr>
          <p:cNvPicPr>
            <a:picLocks noGrp="1" noChangeAspect="1"/>
          </p:cNvPicPr>
          <p:nvPr>
            <p:ph idx="1"/>
          </p:nvPr>
        </p:nvPicPr>
        <p:blipFill>
          <a:blip r:embed="rId4" cstate="print"/>
          <a:stretch>
            <a:fillRect/>
          </a:stretch>
        </p:blipFill>
        <p:spPr>
          <a:xfrm>
            <a:off x="3347864" y="4005064"/>
            <a:ext cx="2016224" cy="1246942"/>
          </a:xfrm>
        </p:spPr>
      </p:pic>
      <p:sp>
        <p:nvSpPr>
          <p:cNvPr id="5" name="Content Placeholder 2"/>
          <p:cNvSpPr txBox="1">
            <a:spLocks/>
          </p:cNvSpPr>
          <p:nvPr/>
        </p:nvSpPr>
        <p:spPr>
          <a:xfrm>
            <a:off x="395536" y="548680"/>
            <a:ext cx="8280920" cy="3456384"/>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Kahnawake</a:t>
            </a: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22376" lvl="1" indent="-265176">
              <a:spcBef>
                <a:spcPts val="250"/>
              </a:spcBef>
              <a:buClr>
                <a:schemeClr val="accent1"/>
              </a:buClr>
              <a:buSzPct val="80000"/>
              <a:buFont typeface="Wingdings 2"/>
              <a:buChar char=""/>
            </a:pPr>
            <a:r>
              <a:rPr lang="en-US" sz="2600" dirty="0" smtClean="0"/>
              <a:t>Identity: </a:t>
            </a:r>
            <a:r>
              <a:rPr lang="en-US" sz="2600" dirty="0" err="1" smtClean="0"/>
              <a:t>Kanien'kehá:ka</a:t>
            </a:r>
            <a:r>
              <a:rPr lang="en-US" sz="2600" dirty="0" smtClean="0"/>
              <a:t> - Mohawk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22376" lvl="1" indent="-265176">
              <a:spcBef>
                <a:spcPts val="250"/>
              </a:spcBef>
              <a:buClr>
                <a:schemeClr val="accent1"/>
              </a:buClr>
              <a:buSzPct val="80000"/>
              <a:buFont typeface="Wingdings 2"/>
              <a:buChar char=""/>
            </a:pPr>
            <a:r>
              <a:rPr lang="en-US" sz="2600" dirty="0" smtClean="0"/>
              <a:t>Location: Southwest of Montréal, Québec</a:t>
            </a:r>
          </a:p>
          <a:p>
            <a:pPr marL="722376" lvl="1" indent="-265176">
              <a:spcBef>
                <a:spcPts val="250"/>
              </a:spcBef>
              <a:buClr>
                <a:schemeClr val="accent1"/>
              </a:buClr>
              <a:buSzPct val="80000"/>
              <a:buFont typeface="Wingdings 2"/>
              <a:buChar char=""/>
            </a:pPr>
            <a:r>
              <a:rPr kumimoji="0" lang="en-US" sz="2600" b="0" i="0" u="none" strike="noStrike" kern="1200" cap="none" spc="0" normalizeH="0" noProof="0" dirty="0" smtClean="0">
                <a:ln>
                  <a:noFill/>
                </a:ln>
                <a:solidFill>
                  <a:schemeClr val="tx1"/>
                </a:solidFill>
                <a:effectLst/>
                <a:uLnTx/>
                <a:uFillTx/>
                <a:latin typeface="+mn-lt"/>
                <a:ea typeface="+mn-ea"/>
                <a:cs typeface="+mn-cs"/>
              </a:rPr>
              <a:t>Population: ~8000</a:t>
            </a:r>
          </a:p>
          <a:p>
            <a:pPr marL="722376" lvl="1" indent="-265176">
              <a:spcBef>
                <a:spcPts val="250"/>
              </a:spcBef>
              <a:buClr>
                <a:schemeClr val="accent1"/>
              </a:buClr>
              <a:buSzPct val="80000"/>
            </a:pPr>
            <a:endParaRPr lang="en-US" sz="2800" baseline="0" dirty="0" smtClean="0"/>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KSDPP - A community identified</a:t>
            </a:r>
            <a:r>
              <a:rPr kumimoji="0" lang="en-US" sz="2800" b="0" i="0" u="none" strike="noStrike" kern="1200" cap="none" spc="0" normalizeH="0" noProof="0" dirty="0" smtClean="0">
                <a:ln>
                  <a:noFill/>
                </a:ln>
                <a:solidFill>
                  <a:schemeClr val="tx1"/>
                </a:solidFill>
                <a:effectLst/>
                <a:uLnTx/>
                <a:uFillTx/>
                <a:latin typeface="+mn-lt"/>
                <a:ea typeface="+mn-ea"/>
                <a:cs typeface="+mn-cs"/>
              </a:rPr>
              <a:t> need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28" name="AutoShape 4" descr="data:image/jpeg;base64,/9j/4AAQSkZJRgABAQAAAQABAAD/2wCEAAkGBhQSERIUEhIWFRUSFBUZGBgXFRsXHBYYGBcXGBcYFRYbHCgeGB0jHBUTIS8gJCcqLCwsFx8xNTArNSYtLCkBCQoKDgwOGg8PGjAkHyQwLzU1NSwsKi81MDUsKi4sKS40KiwsLC0xLCk1LCwsMCwsLC8sKS0yMCw1KSk1LCwvLP/AABEIALABHgMBIgACEQEDEQH/xAAcAAEAAgMBAQEAAAAAAAAAAAAABQYDBAcCAQj/xABLEAACAQIEAwUEBQYMBAcBAAABAgMAEQQFEiEGMUETIlFhcQcygZEUI0JSoXJzsbPB0QgVFjM0U2KCorLh8CU1Q5ImVYSTo8LSJP/EABoBAQADAQEBAAAAAAAAAAAAAAADBAUBAgb/xAArEQEAAgIBAwIFAwUAAAAAAAAAAQIDEQQSITETQSJRYZHwcbHRI0KhweH/2gAMAwEAAhEDEQA/AO40pSgUpSgUpSgUpSgUpSgUpSgUr4WHK+5r7QKUpQKUvSgUpVaTjyDXKr3UITpYd4Pb0Gx8KiyZaY9dc6282vFfMp7HY5IY2kkbSqC5P7vE+VeMsxvbRJJp0iRQwHUA7rfztauSZrn0uYYjsizJETqK37saICWY+YUMfO/pXWMmYnDwkqFvGvdH2RYWHwFqjxZvVtOvCLHl9S068N2lKVZTlKUoFKUoFKUoFKUoFKUoFKUoFKUoFKUoFKUoFKUoFKUoFKUoK1x87JhlljbTJDIrK17W5gix94EHcfurSyL2jRyRscRaNlIsFuQwO23W461JcdYXXg3P9WVb5Gx/BjXHyLNYdT+HX/fpWVyM18Wb4fl/LP5GW2K+4d+jcMAQbgi4I6g8q9VzPgzi8xP2U7nsiAFJ/wCna9vgeXyqxZZx3HNizCBZGAEbHYs3gR0v09PPa1j5eO8RudTKxTkUtESkuLWIwkpHNQpBGxFnU3BqK4a42WQFMQyoygWYmwfob3+1yre43wuvByHrHZx8Of8AhLVyKQ3J6+VVOTlvi5ETXxr795Q8jNOK8TDsPFee/RoQygFpG0i55bElvht865DPife8q94nO5JFjjkcsItkB6A89+trAb9KleGciQhsXidsPBfY/wDVYclA6i9vU2HjUGWZ5OSJ9v2+atkyTnvqPz5tOeP6LhBr/n8aBt1TDg3APW8htfyWrx7O84xOJEhme6RgKo0AXJ8WA6ADb+1XO80zNsTM8z+852HPSvIKPID99dS9nmHdMGuoABmZkAFjpPVj1JIPwtU/Hnqy6r4hJx56snbws9KUrWaZSlKBSlKBSlKBSlKBSlKBSlKBSlKBSlKBSlKBSlKBSlKBSlaeaZqmHTXJq03tdVLW9bcq5a0VjcuTMR3lDceZWZcPrUkGG7EdCv2tupFgfga5RiFsb+f4da6lh+N4J5DCyFUkBUMxFjfaxH2b3I51zviDKXgmeM/ZPdJ+0p91vl+INYnK6b39Wk7jxLL5WrfHVq5fgZJnIjRnI6KCdh1Plc9alYcsxGEljnlhZAsiWLWtcG9jY7bXrf8AZhnixTPBJYGXTpbpcXst/PV87eNXnjOAPgp7/ZXUPVSD+yvdeNW2OckT3j/TmLBE4+uJ7w1ePMCZsExj3MZWQeai+q390k/CuRO/e58x8fH9ldN4Z4pRsBKsrDVh42DAncpYhT/9fUedVnhDgZ8VollukFh5NJ+T4L/a+XjXvNX1rVtT3h6z19aYmnvDT4S4NfFya3ukCHvPyLW5ovn4np616404kXEFYMOQuGg2ULycjbV6DcD4nrUv7SOJDCFwGHUxJoXWw2uh+ynkbG568vGqTl+F7WWKJLAyMqAnl3jYE+lcyapHp18+6HJ/Tj0qefeSIgcvIVNYTirEKgjSZwoGwBG1trA863eJvZ8cHCJBPrGtQQU0Hf7p1HwvWpkXCU+II0IVQ83YWX4H7XwqtfHetumN7+n/AByKZKW6fdYMl4px2JlEaOu/NuzBCjxP++ddEw8ZVQGYsQN2IAuepsNh6Vp5HlK4aFYxYkDvMFC6j4keNSFa/HxWpXd5mZ/Zq4qTWPinclKUqymKUpQKUpQKUpQKUpQKUpQKUpQKUpQKUpQKUpQKUpQK8ugIIIBB2IO4PqK9UoOfcRcDurPJCFZNzpGxUeAHIitTBsuPjWCZtOIjB7GU/bH3H8T+PxvfpToCCCAQRYg8iPA1Uc19nyk68M5jYG4Um63G40nmv41lZeJOO3VijcT5j+FPJg1O6x294UbE8B40ShVhN77MGGj1LX2HXcX8q6VxZlM0+E7KFhrumrUbagPeF7eNj8K3Mix7uhSZdM0dg48b8nW3MNY/EEdKk6t4sNOidb1L1jwVisxG+6i8NezYRt2mKYO39WpOjoe/9/cDblt1rB7R+M+yBwuHazkfWMNtCkbKvgSOvQHz2uWfZqMNh5Zm5RoSPM8lHxJA+NfnoyvNMxJLtIxZiASSxO9gPEm1qjy6xV6KIs2sVeii54DCHMsAiizYrA7KDzkhPIC/UWFvQeNQ/DsLLjYAEOsTR90ixBDAm4O4sAay5HipMDiElZGQj3lZSpdCe8ACPLbzArtmGaOQLKmk61BVrbkEbb86ix0jN33qYQYqRn771MfkIHifhqXGTRKXCQRi5tuzObg2HIWAG58TU/gsIsUaRpfSigC5ubDxJrxmeYLBFJK/uxqSbcz4AeZNhXL8TxNjMa5WLXb7kVxYf2mG5+JAqfLkphtvW7Su3vTFO/My6s2JUMFLKGPIXFz6DnWSuR8PYxcLjA2JDL2erVddRDFbC/XrV+h45wjEASm5IABRxck2HSmDl1yRPVqJ/V3HnraO/ZPUpSriwUpSgUpSgUpSgUpSgUpSgUpSgUpSgUpSgUpSgUpSgUpWrmEcrLaF1RvFl1W9Bcb+tcmdRtyXzMM2igF5HC35A8z6Ab1R8V7R5gTpjjA6XuT+kVuY3gfESEl8SH26g39BvYVX8RwZiUjZ3jACgk3dSbDnsDvWPyM3Jme1ZiPp3+6lmvl9o02OH+KZXzCJpX1dp9XYAAANuLDyYCun1y3g7h95MTFIUZUiOu5UgEj3QCee9vlXUqtcCbTjmbfP3ScXq6Zmyk+16Zly425GWMN5C5P6QtUb2SSqmOQOLtLG+nb3TbUCPVQ3/dXYs5yiPFQyQyglJBY22I6gg9CDUZw3wRh8GzOgLSNtrexIHgoAsoqe+O05ImPDt8VrZItHhzjjnOe2x0n3YT2S+q31H4tf5Crr7L8Yz4VwQdKSEIT1BFyB6G/zqVzrKcCmqfEQxc92ZASx6bfaNVaf2oqncw2FCouw1HT8kUbfOq+q4ss3vZX6Yw5Zvey+5lgFnikif3ZFKnyv1HmOfwqo8C5dJhcRiYZUsxVGRgO66qWBKn+8NudRmH9rMlxrw6kddLkH4XBFXLIeKoMWPqmsw5o2zD4dR5ipYviy3i0T3hPF8eS8TE94UCLgzFzvJLMFh1szM0jDYEk7AX/ZX3+Lsuh/nMTLOw5iEWW48G5f4qvfF2Qti4OzR9JDA2N9L2v3Wt639RVVyv2YuQDNL2e/uqNR2P3r2358qq5ME0tqlN/WfyENsM1tqtd/WU5wpjVct2GHnRLbvNKxB35KCzb79LVaa8xpYAXvYAX8a9Vo46zWupXqV6Y0UpSpHopSlApSlApSlApSlApSlApSlApSlApSlApSlApSlApSlApSlApSlBzD2hY5nxXZk9yJQAP7TC7H13A+FRGScMti5GRGVSF1Xa/K9treoqwe0DKGWbtrXSQAX8GAtY+oAPzqL4WzT6PiEc+6bq35J5n4Gxr5vLbXJmMnjf8Aj2ZN6xOX4/mw5hwFior/AFesfejOr/D7w+VRMUTxOGXUjIbg+6VPl1Fd1Vri461qY7J4ZipljVipuCRuPj4eXKtDJwPfHb7rFuHH9sovhDib6VGQ+0sYGofeHRx+3wPwqwVo4XI4I3LxxKrHqBb5DkK3qv4ovFdX8rdItEasUpSpXspSlApSlApSlApSlApSlApSlApSlApSlApWH6Wl7a1v4ahf5VmoFKUoFKUoFKUoFKXr5eg+0pSg1swwCTRtG4urC3p4EeY51zHOcifByqGsytYhrWDW5i3Q/vrq9YMZg0lQpIoZT0P7PA1S5fErnj5Shy4ov+rJAAFWwsLCwHQW2Ar3WvgMJ2UaR6iwRQoJ52HK/wALVnvVyviNpYfaV8Br7XXSlCawx42NjZXUnwDAn5XoM1KUoFKxTYlE95lX1IH6a+w4hX91lb0IP6KDJSlKBSlKBSlKBSlKBSlKCO4hz6PBYaXETGyRLc25k8lVfMkgD1rk/DmFxvEbPPip5MNgFcqkMLae0I5gt9oC4uxvc3AA6bP8JHHFcJhIgdpJ2Y+ehNgf+/8ACr57OMCsOVYFFFh9HjY+bONbH4sxNBGH2L5Vo0/RP73ayavXVqrW4L9nU+XY6Qpi5JME0R0xO5JWTULBl902XV3hbnyroFKDj38I6Z0w+CZGZfrZB3WI5oPD0rpnCotgcJfmMNB+qWuZfwk/6Lg/z7/q66jw7/RMN+Yi/VrQcX4Ykf8AlbOhdiomxTadRtujEbXt1Fd5r87yZy2F4pxUqYaXEsGkHZwi7m8QBIFjsOZroq+1PEf+R5j/AO0f3UEr7WSf4nxpUkERqQQbEWkQ8x6VDewR2bKtTMWLYiXckk/ZHM+lQfHntEnny/FRNlGNhV4yDJJGQqbjdjp5VO+wT/lCfnpv81BS/anAZOIsHDrdUxAwisEcrdWlZWsQdja+9XnMvYngpEPZSYiGS3dkE7uQelw5NxfoLetUj2sY5YOJMvle+mNMMzaRqNlnlJso3J8qt2J9t0Et4suw8+LxDA6UEZVQfFydwoNr2HxHOghPY5xhihjcTlmLlM3Y9podiWZWicIy6juVI3F+VvOuy1zX2U+zqbCST43GkfSsTquoIIjDtre5G2pmty2AHPeulUCqHgl/4w48Gc//AB/61fKo2D/5y/8Ae/VCgvBFc54NymOeWZZVLBALDURYliOh8q6PXN+Fs6TDSYhpA5DWF1XVbvNz8L3oJbiPhVIYmnw7PG0diQHNiL22JNwd6meE80afDKz7spZSfG3I/IiofH5pLmCGLDRFYmIDyOQORBsACfK/WrJk2Vrh4UiU303ufEk3J+dBWsfIcZjzhmYiGIEsoNtZAF7/ABYD0BrdzbgmFom7CMRygXQgkbjo3kfGo3ibJp4sT9Kw4JvYnSLlTaxuv2lI/bWxlXtBRjpxCdmfvLuvxHNfxoLVhYdCIpJYqoFybk2Frk9TVWz/AD+WScYTCmzXs7+HUgHoAOZ59BVr7UFdQIItcEciLX2NUP2errxEznc6L/F2uf0UFgwfBOHUfWKZn6s5JufIX2rBmnA8TLfD/UyDkQSFPr1HqPxqzUoMeHjKoqk3KqASd7kC1yayUpQKUpQKUpQKUpQKUpQcv/hBZC0+XJKgucLKGb82wKsfgdB9L1O+yLPlxWVYUgjVCghcX5NH3Rf1XS3xq4TQq6lWAZWBBBFwQRYgg8wRXLpPZhi8uxD4jJZ0CSe/hZ7lGA3ADdetr2Iv729B1Slc/XibPLaf4niDff8ApiafXTe/wvW9wnw/mAxLYrMcUjsYykcENxFEGZWJ3tqbugXsT50FP/hJn/8Alwf59/8AJXUOG2vg8KfHDw/q1qm+2HgTE5nHhkwxjHZPIzdoxXmoAtZTfrV0yDBtFhcNFJbXHBEjWNxqVFVrHqLg0HGuHWH8scR+VOPlF/pXdbVynI/ZtjIs/kzB+y7B5cQbByX0urBCV026rteurUFT9qptk+O/Mn/MtQvsEP8AwhPz03+YVZuP8kkxmXYnDw6e0mVVXUdI99Sbmx6A1G+yrhSfLsCcPiNGsTSMNDFgVYLbcgdQelBQPaO3/inK/wD0n6+Ss3tY4IkwU65vl10aNw0yqNlP9YF6q3Jxy3v1NpnjH2c4vFZ1hcdF2XZQNhiQzkMRHJqey6bcietdPmhV1ZWAZWBBBFwQRYgjqCKCvcBcaxZnhFmSyuO7LHfeN+o/JPMHqPMGrJXHso9mGPyzM5J8uaJsKx3ikkKl4zuYzZSLqb6WPl4kV2EUCqNgz/xl/Vv1Qq81WMPw1KuPbElk0FmNrnVYrpHS340FnqhcCwq8mLRwGVlAIPUamq+Gq1wpw1LhpJGkZCHUDuk8733uPOghe/leK6tBL+I//S3+I/C+wzK6hlIKsAQR1BrUznKVxMTRt13U9VYciP8AfK9RnC2UYjDApIyNGdxYklT1tccj+n1oJ9JAb2INjY2PI+B8DVe4zyeJ8PJKVAkjXUGAsTy2bxvWvJlGMgnklw7JIsrFmR+7ufw25XBHpWTEZXi8WAuIKQxXBZYyWZreJOwFBscEXODTV4uB+TqNv21XuGD9Fx8kL7a7oCeu+qM/EfiavmHw6oqogsqgADwAqMz7huPFAEkpIvuuOY8j4j9FBL0qtQjMIRptFiAOTFijW8786T4PHYgaXePDodj2ZLuR+VyHwoLLSvEUelQo5KAPkLV7oFKUoFKUoNDH5wsckcQVpJZQxVEtfStgzsWIVVBZRcnmwAudqy4bHEqxkjaLS1u+VsdgdSsrEEb9bHblUVmGCkjxyYpEMiNAYJFUjUn1gdHUEgMLlwwG/ukXsa+ZxiZZBDpwpaMzESa0R2VQh0ukZa27HTc7gEm3WgnXlAFyQB4k2/GjygWuQLmwubXJ5WqkZLwzIVytcRBqGHixSyB9DBSxQRgi5BBANrXAA6VqvkuK+gw4VsNqH0XEpeyOySEkQx3ZrRrpsdQv7oG1twveYY0RRu5sdKswF7atKlrD5VgyrNjOkL9kyiWCOW91KjWAdF76iwv923n0qsYrJpWMhlw7TmXL44o9WkmOUCTtUYlu6XLRHWPuc9hfLBluIiXWkAeRcqiiVXK2aZdRMTG/mPLzoLekoIuCCPEG9fUkDbgg9Njfcc65/Lw/O8OYqIGAxCYQoumOPUyG0tkVrIbKvM3sBubCrJk2UmHGYxljEcMow5TTYKzqriQhRyP82Cbb2HhQSOEzVZJJ4wGBw7orEgAEvGsg0m+4s48N62hOunVqGnxuLbc96p+c5DLIMwHZahNi8Cyi69+OP6N2h57AdnJsedqYvhsg40JG8aSYjDSRdisbDUiIGcwsdJXUoDAi5tcb70FqOZR9qItY7RozIF6lAQpYdLXZR8axwZshMKveOSZGdYntqsunXfSSu2teRPOq9l2USjFYWWaBAwwTxM0aqAkmtGA03JQFdVrEgbi/jhyLIHjOUGSAXw+DeJzZWMUhEBW5vy+rlFxexPnQXPUPGtbB5pFLEk0citHIAVa9gQeR3qpcOZVMv8XxSYdlGDjnjlZihUkoFUoAxLK25vYWuAR4amW8PSxRZbqgYLh8PLFLEixsVmbsh2uhu64ISVdQ71pPAmg6A0gBAJAJ5C/P08aO4AuSAB1O1UxeH3ikwZgWVuzjgRhiFjkXslkYn6wHVFLGrMbrcHuDe1xL8QYB2xGDlCmSKFpe0QWO7ppjk0nZtJ1DxGu45UG/meaiPslXS0kzaY1L6A1gWY6rHkoY8tzYdb1v1ScBw5J2mDZoQETG4uUKdJ7CKSObs157d8qdK30lgPs1dqBWDDYwPrtcaHKG/iLXt5b1nqEfLnIYFLg4sPbbdO7vz8jtQTPaC17i3jf9tY2xS6ioN2VdWkc7G9vLexqKbLiFkAUr9eWTSqsLFALlCbaSdW3ib7c69/Q21uzRjU+GVbqBYONepR1HvLb/AEoJJMUpIXkxXVpPMDlvbbntWR5AASTsBf4CoiHL2DxkoP6Novt3WFtj8PDzrHh8G7BAYiujCvEdWm2v6uwFibjunegmY51YKQRZgCPO+4tXtmtuahI8E4GHKIQyoisrKpWwYat73VhubjntzrezOAsYTp1qkl2XblpYA2POzEG3x6UGXCY3Xr2todl587W38udbN6r65e40nQQoxEj6BpJswsjWO2x6dL7cqlMLhtMJUBt9ZAa1xqJNttgN9h0FBtFx4jbzr6zAczUGMsZFwtk2RfrFUKTrKKoYg7MRYjx3rJHgSjRnQzxiNlCnSSjFtW4vaxHd25AAUEimLBkZLW0hDe/PVq2A/u/jWcsPHnUNjss1ie0Q3hQR8tmXXsu/dIJXf91J8vYyy6g5EnZ6WTT3QoG1zutmBbbx8aCZ1Vr4rGhNFhq1yKmx5Xvv+FRsuWNpxBCDU8txuAXj+rJS/QMFYWrNi8N2gj0xWHbIWBCi4AO5F9wNhQSesWvcW8a9A1AnLnXkp0LiXfQNJupWwKqdtnJa3x51K5fAESwDC5Y2a1xck7AbAb8qDZpSlApSlBXeKsZJHLl/Z6jrxTKyK+nWv0adrNc2Iuqmx+6Kj8fxE8ONkkmWRIocumlMesMGKSobhVNtVrgE+NWnFZdHI0TOt2hcuhuRpYqyX25912G/jWOfJ4nkMjoGYwtCb3IMbkMyFeRBIHSgi8NxLJZu1iEYEAl7Ql1jU3AMbu6DcXUggbi+wtvGZxnDT4aQMoVoMwwMd1LWcHEYVww1AEbSWI8juRU+eGoTE0R7RkIUANK50BSGTQS11KlVIPPYb7V6/k3BpdSpYSSRytqdiWkiKFHJvzHZx+XdFBWOIcxmeHMA2krBjsGkQBKm2vBvpY26mQ778+VhvZcozV5JcRFKiq8DILoxZWV0DqdwCCNwR5X617m4dhcy6lJE7xyOuogNJGUKPYHY/VR8uegXrahwCI8kirZpSpc3O+ldK7dLDwoKHjsdI2LxUCSSpI+NhWCUyMIowuHw0skenVYsymUhCtmu2+20/PxW/azrHA0i4eaOJgocu5YRs7JZdICCUGxO+luW15LE8N4eRZ1aO4xDpJJ3mBLoECOCDdSBGlitvdr2cij7VpRrVn0l9MjKJCoCqXUGxIAAv1AANwKCFxPHKxrjWkUBsIsjdjdllZUcojgMoBR+4Qy3A1gbmtyLiBx2olRUEaRsJW1pExdmUpd0B1KQOQ31ryJtW5Jw/C5kMimTtFkQiRi4CSEF0UE7KSF28h4CvMvDkTRmNzIw1IwLSuWRo21IUYm4KkA35+N6CI/ljIYgVhUynGnCWLlV1WJ7S5TVa1ja1+fPYmRwGcSzSTKiIFw8qxOWZu82iN5Cll2CiQAX5kHkN6zxcNwLyQ/z/b7sx+utp17nw6cvKvf8Rx9q0q6lZyC4V2VZGUBVLqDYkBVF+oABuBQVrhzNZItKmNTFNmWOi1azrU9viHVtNrFfq9Nr33B8qutaEeRQqFATZJnnXc7SuXLNz6mR9uW9b9AqNw+bFyLRkqZGTYEkaSy6zta11PXqPSpKtePBKrErcXJJAJtc8zp5XNBp4PNmcxXQBZtYFmuQUvz25EA+lZsbmPZuikAB/tNcLe4Gm4Fgd9r1miy9F0WX+b1adztqvf15mvU+EV7arkeFzY733HI70Gs+ZWlRO6QzFdibqQhffa3Tle+4rHDmrEx3QBZJJIxZiSCmuxO1rHsz6XFbK5agbVY3Dlx3jYMQQxAvbe5v616XAINNl9x2cbnZm1XP+NvnQRsOaOUjVvelaUXW+yozAnYXv7o+N63MPigkBdkKCNWuDcmyX3F9zcC4v417/itLAAEaWLLYkFS176T0BuduW9bAhGnTzFiDfe9+d786CHlxTiSOR1Ath52sGv8A1RsTb8akYcbqZBptri18+W67f4uflSPLIwQbE2UoLkmym1136bD5V9w2XJGQVBuF0glibLe+kXPKg1tRfEujEhY44yFBI1Fy9ybc7aAAPWsuJm7FLKQT3iA7MSbbkDmf3VmmwiswbcMBYMDY2PS45jyNeZMuRrX1XUML6jchragTfcGw+VBqNmzHToQd6Dte81vDu7Dz50xOc6Y1kABvGrlSe9pNuVh58ztW2mXoLWXlH2Y3PueH4V4fKIyLFTbQEIDEAqvug772ufnQaGdY1mjxSKotFHZiTYksmru+gI+dbmKzHQ6qNJBdEIBNxr5E7WHoayT5XG+vUD9YAHFyAwGw1AdR419fLELFrG5ZXO5trW1mtfnYAfCg2q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20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a:t>
            </a:r>
            <a:endParaRPr lang="en-US" dirty="0"/>
          </a:p>
        </p:txBody>
      </p:sp>
      <p:pic>
        <p:nvPicPr>
          <p:cNvPr id="7" name="Picture 6"/>
          <p:cNvPicPr>
            <a:picLocks noChangeAspect="1"/>
          </p:cNvPicPr>
          <p:nvPr/>
        </p:nvPicPr>
        <p:blipFill>
          <a:blip r:embed="rId2" cstate="print"/>
          <a:stretch>
            <a:fillRect/>
          </a:stretch>
        </p:blipFill>
        <p:spPr>
          <a:xfrm>
            <a:off x="30444925" y="25685501"/>
            <a:ext cx="7632700" cy="2082800"/>
          </a:xfrm>
          <a:prstGeom prst="rect">
            <a:avLst/>
          </a:prstGeom>
        </p:spPr>
      </p:pic>
      <p:pic>
        <p:nvPicPr>
          <p:cNvPr id="8" name="Picture 7"/>
          <p:cNvPicPr>
            <a:picLocks noChangeAspect="1"/>
          </p:cNvPicPr>
          <p:nvPr/>
        </p:nvPicPr>
        <p:blipFill>
          <a:blip r:embed="rId3" cstate="print"/>
          <a:stretch>
            <a:fillRect/>
          </a:stretch>
        </p:blipFill>
        <p:spPr>
          <a:xfrm rot="395866">
            <a:off x="30188550" y="27546966"/>
            <a:ext cx="7607300" cy="4749800"/>
          </a:xfrm>
          <a:prstGeom prst="rect">
            <a:avLst/>
          </a:prstGeom>
        </p:spPr>
      </p:pic>
      <p:pic>
        <p:nvPicPr>
          <p:cNvPr id="9" name="Picture 8"/>
          <p:cNvPicPr>
            <a:picLocks noChangeAspect="1"/>
          </p:cNvPicPr>
          <p:nvPr/>
        </p:nvPicPr>
        <p:blipFill>
          <a:blip r:embed="rId4" cstate="print"/>
          <a:stretch>
            <a:fillRect/>
          </a:stretch>
        </p:blipFill>
        <p:spPr>
          <a:xfrm rot="21161973">
            <a:off x="29897404" y="22194621"/>
            <a:ext cx="7594600" cy="3200400"/>
          </a:xfrm>
          <a:prstGeom prst="rect">
            <a:avLst/>
          </a:prstGeom>
        </p:spPr>
      </p:pic>
      <p:pic>
        <p:nvPicPr>
          <p:cNvPr id="12" name="Picture 11"/>
          <p:cNvPicPr>
            <a:picLocks noChangeAspect="1"/>
          </p:cNvPicPr>
          <p:nvPr/>
        </p:nvPicPr>
        <p:blipFill>
          <a:blip r:embed="rId4" cstate="print"/>
          <a:stretch>
            <a:fillRect/>
          </a:stretch>
        </p:blipFill>
        <p:spPr>
          <a:xfrm rot="21161973">
            <a:off x="573892" y="766060"/>
            <a:ext cx="4680534" cy="1972399"/>
          </a:xfrm>
          <a:prstGeom prst="rect">
            <a:avLst/>
          </a:prstGeom>
        </p:spPr>
      </p:pic>
      <p:pic>
        <p:nvPicPr>
          <p:cNvPr id="11" name="Picture 10"/>
          <p:cNvPicPr>
            <a:picLocks noChangeAspect="1"/>
          </p:cNvPicPr>
          <p:nvPr/>
        </p:nvPicPr>
        <p:blipFill>
          <a:blip r:embed="rId2" cstate="print"/>
          <a:stretch>
            <a:fillRect/>
          </a:stretch>
        </p:blipFill>
        <p:spPr>
          <a:xfrm rot="20839140">
            <a:off x="1461477" y="2704869"/>
            <a:ext cx="4620770" cy="1260909"/>
          </a:xfrm>
          <a:prstGeom prst="rect">
            <a:avLst/>
          </a:prstGeom>
        </p:spPr>
      </p:pic>
      <p:pic>
        <p:nvPicPr>
          <p:cNvPr id="10" name="Picture 9"/>
          <p:cNvPicPr>
            <a:picLocks noChangeAspect="1"/>
          </p:cNvPicPr>
          <p:nvPr/>
        </p:nvPicPr>
        <p:blipFill>
          <a:blip r:embed="rId3" cstate="print"/>
          <a:stretch>
            <a:fillRect/>
          </a:stretch>
        </p:blipFill>
        <p:spPr>
          <a:xfrm rot="21152194">
            <a:off x="4498489" y="3302922"/>
            <a:ext cx="3938389" cy="2459028"/>
          </a:xfrm>
          <a:prstGeom prst="rect">
            <a:avLst/>
          </a:prstGeom>
        </p:spPr>
      </p:pic>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&amp; Facilitators</a:t>
            </a:r>
            <a:endParaRPr lang="en-US" dirty="0"/>
          </a:p>
        </p:txBody>
      </p:sp>
      <p:sp>
        <p:nvSpPr>
          <p:cNvPr id="3" name="Content Placeholder 2"/>
          <p:cNvSpPr>
            <a:spLocks noGrp="1"/>
          </p:cNvSpPr>
          <p:nvPr>
            <p:ph idx="1"/>
          </p:nvPr>
        </p:nvSpPr>
        <p:spPr>
          <a:xfrm>
            <a:off x="467544" y="908720"/>
            <a:ext cx="8183880" cy="4187952"/>
          </a:xfrm>
        </p:spPr>
        <p:txBody>
          <a:bodyPr>
            <a:normAutofit/>
          </a:bodyPr>
          <a:lstStyle/>
          <a:p>
            <a:pPr>
              <a:buNone/>
            </a:pPr>
            <a:r>
              <a:rPr lang="en-US" u="sng" dirty="0" smtClean="0"/>
              <a:t>Working within existing structures of KSDPP</a:t>
            </a:r>
          </a:p>
          <a:p>
            <a:pPr>
              <a:buNone/>
            </a:pPr>
            <a:endParaRPr lang="en-US" dirty="0" smtClean="0"/>
          </a:p>
          <a:p>
            <a:r>
              <a:rPr lang="en-US" dirty="0" smtClean="0"/>
              <a:t>Well established in community</a:t>
            </a:r>
          </a:p>
          <a:p>
            <a:endParaRPr lang="en-US" dirty="0" smtClean="0"/>
          </a:p>
          <a:p>
            <a:r>
              <a:rPr lang="en-US" dirty="0" smtClean="0"/>
              <a:t>Schools committed </a:t>
            </a:r>
          </a:p>
          <a:p>
            <a:endParaRPr lang="en-US" dirty="0" smtClean="0"/>
          </a:p>
          <a:p>
            <a:r>
              <a:rPr lang="en-US" dirty="0" smtClean="0"/>
              <a:t>Secured grant </a:t>
            </a:r>
          </a:p>
          <a:p>
            <a:endParaRPr lang="en-US"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&amp; Facilitators</a:t>
            </a:r>
            <a:endParaRPr lang="en-US" dirty="0"/>
          </a:p>
        </p:txBody>
      </p:sp>
      <p:sp>
        <p:nvSpPr>
          <p:cNvPr id="3" name="Content Placeholder 2"/>
          <p:cNvSpPr>
            <a:spLocks noGrp="1"/>
          </p:cNvSpPr>
          <p:nvPr>
            <p:ph idx="1"/>
          </p:nvPr>
        </p:nvSpPr>
        <p:spPr>
          <a:xfrm>
            <a:off x="539552" y="1196752"/>
            <a:ext cx="8183880" cy="4187952"/>
          </a:xfrm>
        </p:spPr>
        <p:txBody>
          <a:bodyPr/>
          <a:lstStyle/>
          <a:p>
            <a:pPr>
              <a:buNone/>
            </a:pPr>
            <a:r>
              <a:rPr lang="en-US" u="sng" dirty="0" smtClean="0"/>
              <a:t>Appropriate stakeholders</a:t>
            </a:r>
          </a:p>
          <a:p>
            <a:pPr>
              <a:buNone/>
            </a:pPr>
            <a:endParaRPr lang="en-US" dirty="0" smtClean="0"/>
          </a:p>
          <a:p>
            <a:r>
              <a:rPr lang="en-US" dirty="0" smtClean="0"/>
              <a:t>Including end-users maximizes likelihood of implementation</a:t>
            </a:r>
          </a:p>
          <a:p>
            <a:endParaRPr lang="en-US" dirty="0" smtClean="0"/>
          </a:p>
          <a:p>
            <a:r>
              <a:rPr lang="en-US" dirty="0" smtClean="0"/>
              <a:t>Can’t make decisions without the right people at the table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&amp; Facilitators</a:t>
            </a:r>
            <a:endParaRPr lang="en-US" dirty="0"/>
          </a:p>
        </p:txBody>
      </p:sp>
      <p:sp>
        <p:nvSpPr>
          <p:cNvPr id="3" name="Content Placeholder 2"/>
          <p:cNvSpPr>
            <a:spLocks noGrp="1"/>
          </p:cNvSpPr>
          <p:nvPr>
            <p:ph idx="1"/>
          </p:nvPr>
        </p:nvSpPr>
        <p:spPr>
          <a:xfrm>
            <a:off x="539552" y="1124744"/>
            <a:ext cx="8183880" cy="4338808"/>
          </a:xfrm>
        </p:spPr>
        <p:txBody>
          <a:bodyPr/>
          <a:lstStyle/>
          <a:p>
            <a:pPr>
              <a:buNone/>
            </a:pPr>
            <a:r>
              <a:rPr lang="en-US" u="sng" dirty="0" smtClean="0"/>
              <a:t>Existing school programs and practices</a:t>
            </a:r>
          </a:p>
          <a:p>
            <a:endParaRPr lang="en-US" dirty="0" smtClean="0"/>
          </a:p>
          <a:p>
            <a:r>
              <a:rPr lang="en-US" dirty="0" smtClean="0"/>
              <a:t>Schools already run many PA programs, have daily recess, and partner with community organizations</a:t>
            </a:r>
          </a:p>
          <a:p>
            <a:pPr>
              <a:buNone/>
            </a:pPr>
            <a:endParaRPr lang="en-US" dirty="0" smtClean="0"/>
          </a:p>
          <a:p>
            <a:r>
              <a:rPr lang="en-US" dirty="0" smtClean="0"/>
              <a:t>School schedule remained rigid, greater focus on academics rather than extra PA</a:t>
            </a:r>
            <a:endParaRPr lang="en-US"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539552" y="1052736"/>
            <a:ext cx="8183880" cy="4187952"/>
          </a:xfrm>
        </p:spPr>
        <p:txBody>
          <a:bodyPr>
            <a:normAutofit fontScale="92500" lnSpcReduction="10000"/>
          </a:bodyPr>
          <a:lstStyle/>
          <a:p>
            <a:r>
              <a:rPr lang="en-US" dirty="0" smtClean="0"/>
              <a:t>Informal communication between KSDPP intervention team and school staff</a:t>
            </a:r>
          </a:p>
          <a:p>
            <a:endParaRPr lang="en-US" dirty="0" smtClean="0"/>
          </a:p>
          <a:p>
            <a:r>
              <a:rPr lang="en-US" dirty="0" smtClean="0"/>
              <a:t>Parent &amp; teacher feedback forms</a:t>
            </a:r>
          </a:p>
          <a:p>
            <a:pPr>
              <a:buNone/>
            </a:pPr>
            <a:endParaRPr lang="en-US" dirty="0" smtClean="0"/>
          </a:p>
          <a:p>
            <a:r>
              <a:rPr lang="en-US" dirty="0" smtClean="0"/>
              <a:t>Administrator policy tracking forms</a:t>
            </a:r>
          </a:p>
          <a:p>
            <a:endParaRPr lang="en-US" dirty="0" smtClean="0"/>
          </a:p>
          <a:p>
            <a:r>
              <a:rPr lang="en-US" dirty="0" smtClean="0"/>
              <a:t>Various promotion activities</a:t>
            </a:r>
          </a:p>
          <a:p>
            <a:endParaRPr lang="en-US" dirty="0" smtClean="0"/>
          </a:p>
          <a:p>
            <a:r>
              <a:rPr lang="en-US" dirty="0" smtClean="0"/>
              <a:t>Committee meetings</a:t>
            </a:r>
          </a:p>
          <a:p>
            <a:endParaRPr lang="en-US"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Steps</a:t>
            </a:r>
            <a:endParaRPr lang="en-US" dirty="0"/>
          </a:p>
        </p:txBody>
      </p:sp>
      <p:sp>
        <p:nvSpPr>
          <p:cNvPr id="3" name="Content Placeholder 2"/>
          <p:cNvSpPr>
            <a:spLocks noGrp="1"/>
          </p:cNvSpPr>
          <p:nvPr>
            <p:ph idx="1"/>
          </p:nvPr>
        </p:nvSpPr>
        <p:spPr>
          <a:xfrm>
            <a:off x="539552" y="1196752"/>
            <a:ext cx="8183880" cy="4187952"/>
          </a:xfrm>
        </p:spPr>
        <p:txBody>
          <a:bodyPr/>
          <a:lstStyle/>
          <a:p>
            <a:r>
              <a:rPr lang="en-US" dirty="0" smtClean="0"/>
              <a:t>Continued implementation support</a:t>
            </a:r>
          </a:p>
          <a:p>
            <a:pPr>
              <a:buNone/>
            </a:pPr>
            <a:endParaRPr lang="en-US" dirty="0" smtClean="0"/>
          </a:p>
          <a:p>
            <a:r>
              <a:rPr lang="en-US" dirty="0" smtClean="0"/>
              <a:t>Wellness Committee: </a:t>
            </a:r>
            <a:r>
              <a:rPr lang="en-US" sz="2200" dirty="0" smtClean="0"/>
              <a:t>school travel planning &amp; 					sleep projects</a:t>
            </a:r>
          </a:p>
          <a:p>
            <a:endParaRPr lang="en-US" dirty="0" smtClean="0"/>
          </a:p>
          <a:p>
            <a:r>
              <a:rPr lang="en-US" dirty="0" smtClean="0"/>
              <a:t>Follow up evaluation Fall 2013</a:t>
            </a:r>
          </a:p>
          <a:p>
            <a:endParaRPr lang="en-US" dirty="0" smtClean="0"/>
          </a:p>
          <a:p>
            <a:r>
              <a:rPr lang="en-US" dirty="0" smtClean="0"/>
              <a:t>New  grant</a:t>
            </a:r>
          </a:p>
          <a:p>
            <a:endParaRPr lang="en-US" dirty="0" smtClean="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Questions?</a:t>
            </a:r>
            <a:endParaRPr lang="en-CA" dirty="0"/>
          </a:p>
        </p:txBody>
      </p:sp>
      <p:sp>
        <p:nvSpPr>
          <p:cNvPr id="3" name="Content Placeholder 2"/>
          <p:cNvSpPr>
            <a:spLocks noGrp="1"/>
          </p:cNvSpPr>
          <p:nvPr>
            <p:ph type="subTitle" idx="1"/>
          </p:nvPr>
        </p:nvSpPr>
        <p:spPr>
          <a:xfrm>
            <a:off x="827584" y="5373216"/>
            <a:ext cx="7772400" cy="914400"/>
          </a:xfrm>
        </p:spPr>
        <p:txBody>
          <a:bodyPr>
            <a:normAutofit fontScale="92500" lnSpcReduction="10000"/>
          </a:bodyPr>
          <a:lstStyle/>
          <a:p>
            <a:pPr algn="ctr">
              <a:buNone/>
            </a:pPr>
            <a:endParaRPr lang="en-US" dirty="0" smtClean="0"/>
          </a:p>
          <a:p>
            <a:pPr marL="0" indent="0" algn="ctr">
              <a:buNone/>
            </a:pPr>
            <a:r>
              <a:rPr lang="en-US" sz="2400" dirty="0" smtClean="0"/>
              <a:t>Check out more from the Kahnawake Diabetes Prevention Project at www.ksdpp.org</a:t>
            </a:r>
          </a:p>
          <a:p>
            <a:pPr algn="ctr">
              <a:buNone/>
            </a:pPr>
            <a:endParaRPr lang="en-US" dirty="0" smtClean="0"/>
          </a:p>
          <a:p>
            <a:pPr algn="ctr">
              <a:buNone/>
            </a:pPr>
            <a:endParaRPr lang="en-US" dirty="0"/>
          </a:p>
        </p:txBody>
      </p:sp>
      <p:pic>
        <p:nvPicPr>
          <p:cNvPr id="7" name="Picture 6"/>
          <p:cNvPicPr>
            <a:picLocks noChangeAspect="1"/>
          </p:cNvPicPr>
          <p:nvPr/>
        </p:nvPicPr>
        <p:blipFill>
          <a:blip r:embed="rId2" cstate="print"/>
          <a:stretch>
            <a:fillRect/>
          </a:stretch>
        </p:blipFill>
        <p:spPr>
          <a:xfrm>
            <a:off x="467544" y="5085184"/>
            <a:ext cx="989112" cy="1434212"/>
          </a:xfrm>
          <a:prstGeom prst="rect">
            <a:avLst/>
          </a:prstGeom>
        </p:spPr>
      </p:pic>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 of KSDPP  </a:t>
            </a:r>
            <a:endParaRPr lang="en-US" dirty="0"/>
          </a:p>
        </p:txBody>
      </p:sp>
      <p:sp>
        <p:nvSpPr>
          <p:cNvPr id="3" name="Content Placeholder 2"/>
          <p:cNvSpPr>
            <a:spLocks noGrp="1"/>
          </p:cNvSpPr>
          <p:nvPr>
            <p:ph idx="1"/>
          </p:nvPr>
        </p:nvSpPr>
        <p:spPr>
          <a:xfrm>
            <a:off x="502920" y="530352"/>
            <a:ext cx="8183880" cy="4803648"/>
          </a:xfrm>
        </p:spPr>
        <p:txBody>
          <a:bodyPr>
            <a:normAutofit fontScale="62500" lnSpcReduction="20000"/>
          </a:bodyPr>
          <a:lstStyle/>
          <a:p>
            <a:pPr>
              <a:lnSpc>
                <a:spcPct val="170000"/>
              </a:lnSpc>
              <a:buNone/>
            </a:pPr>
            <a:r>
              <a:rPr lang="en-US" dirty="0" smtClean="0"/>
              <a:t>	The Kahnawake Schools Diabetes Prevention Project (KSDPP) designs and implements intervention activities for schools, families and community to prevent type 2 diabetes through the promotion of healthy eating, physical activity and positive attitude for present and future Kahnawakero:non and for other Aboriginal communities. </a:t>
            </a:r>
          </a:p>
          <a:p>
            <a:pPr>
              <a:lnSpc>
                <a:spcPct val="170000"/>
              </a:lnSpc>
              <a:buNone/>
            </a:pPr>
            <a:endParaRPr lang="en-US" dirty="0" smtClean="0"/>
          </a:p>
          <a:p>
            <a:pPr>
              <a:lnSpc>
                <a:spcPct val="170000"/>
              </a:lnSpc>
              <a:buNone/>
            </a:pPr>
            <a:r>
              <a:rPr lang="en-US" dirty="0" smtClean="0"/>
              <a:t>	KSDPP conducts community based research on these activities, trains community intervention workers and academic and community researchers and reports all research results to the community.</a:t>
            </a:r>
          </a:p>
          <a:p>
            <a:pPr>
              <a:buNone/>
            </a:pPr>
            <a:endParaRPr lang="en-US" dirty="0"/>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KSDPP Structure</a:t>
            </a:r>
            <a:endParaRPr lang="en-US" dirty="0"/>
          </a:p>
        </p:txBody>
      </p:sp>
      <p:graphicFrame>
        <p:nvGraphicFramePr>
          <p:cNvPr id="4" name="Content Placeholder 3"/>
          <p:cNvGraphicFramePr>
            <a:graphicFrameLocks noGrp="1"/>
          </p:cNvGraphicFramePr>
          <p:nvPr>
            <p:ph idx="1"/>
          </p:nvPr>
        </p:nvGraphicFramePr>
        <p:xfrm>
          <a:off x="1905000" y="685800"/>
          <a:ext cx="8001000"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33400" y="2667000"/>
            <a:ext cx="3352800" cy="2514600"/>
          </a:xfrm>
          <a:prstGeom prst="rect">
            <a:avLst/>
          </a:prstGeom>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KSDPP Code of Ethics</a:t>
            </a:r>
            <a:endParaRPr lang="en-US" dirty="0"/>
          </a:p>
        </p:txBody>
      </p:sp>
      <p:sp>
        <p:nvSpPr>
          <p:cNvPr id="3" name="Content Placeholder 2"/>
          <p:cNvSpPr>
            <a:spLocks noGrp="1"/>
          </p:cNvSpPr>
          <p:nvPr>
            <p:ph idx="1"/>
          </p:nvPr>
        </p:nvSpPr>
        <p:spPr>
          <a:xfrm>
            <a:off x="539552" y="476672"/>
            <a:ext cx="8183880" cy="4752528"/>
          </a:xfrm>
        </p:spPr>
        <p:txBody>
          <a:bodyPr>
            <a:normAutofit/>
          </a:bodyPr>
          <a:lstStyle/>
          <a:p>
            <a:r>
              <a:rPr lang="en-US" sz="2600" dirty="0" smtClean="0"/>
              <a:t>The purpose of the KSDPP Code of Research Ethics is to establish a set of principles and procedures that will guide the partners to achieve the goals and objectives of the KSDPP.</a:t>
            </a:r>
          </a:p>
          <a:p>
            <a:pPr>
              <a:buNone/>
            </a:pPr>
            <a:r>
              <a:rPr lang="en-US" sz="2600" dirty="0" smtClean="0"/>
              <a:t> </a:t>
            </a:r>
          </a:p>
          <a:p>
            <a:r>
              <a:rPr lang="en-US" sz="2600" dirty="0" smtClean="0"/>
              <a:t>The KSDPP Code of Research Ethics outlines the obligations of the partners throughout all phases of the research process.</a:t>
            </a:r>
          </a:p>
          <a:p>
            <a:endParaRPr lang="en-US" sz="2600" dirty="0" smtClean="0"/>
          </a:p>
          <a:p>
            <a:r>
              <a:rPr lang="en-US" sz="2600" dirty="0" smtClean="0"/>
              <a:t>Can be found at </a:t>
            </a:r>
            <a:r>
              <a:rPr lang="en-CA" sz="2400" dirty="0" smtClean="0"/>
              <a:t>WWW.KSDPP.ORG</a:t>
            </a:r>
          </a:p>
          <a:p>
            <a:pPr>
              <a:buNone/>
            </a:pPr>
            <a:endParaRPr lang="en-US" sz="2600" dirty="0" smtClean="0"/>
          </a:p>
          <a:p>
            <a:endParaRPr lang="en-US" sz="2600"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KSDPP Accomplishments</a:t>
            </a:r>
            <a:endParaRPr lang="en-US" dirty="0"/>
          </a:p>
        </p:txBody>
      </p:sp>
      <p:sp>
        <p:nvSpPr>
          <p:cNvPr id="3" name="Content Placeholder 2"/>
          <p:cNvSpPr>
            <a:spLocks noGrp="1"/>
          </p:cNvSpPr>
          <p:nvPr>
            <p:ph idx="1"/>
          </p:nvPr>
        </p:nvSpPr>
        <p:spPr>
          <a:xfrm>
            <a:off x="502920" y="530352"/>
            <a:ext cx="8183880" cy="3279648"/>
          </a:xfrm>
        </p:spPr>
        <p:txBody>
          <a:bodyPr>
            <a:normAutofit/>
          </a:bodyPr>
          <a:lstStyle/>
          <a:p>
            <a:r>
              <a:rPr lang="en-US" sz="2600" dirty="0" smtClean="0"/>
              <a:t>19 years old</a:t>
            </a:r>
          </a:p>
          <a:p>
            <a:pPr>
              <a:buNone/>
            </a:pPr>
            <a:endParaRPr lang="en-US" sz="2600" dirty="0" smtClean="0"/>
          </a:p>
          <a:p>
            <a:r>
              <a:rPr lang="en-US" sz="2600" dirty="0" smtClean="0"/>
              <a:t>CIHR Partnership Award in 20??</a:t>
            </a:r>
          </a:p>
          <a:p>
            <a:pPr>
              <a:buNone/>
            </a:pPr>
            <a:endParaRPr lang="en-US" sz="2600" dirty="0" smtClean="0"/>
          </a:p>
          <a:p>
            <a:r>
              <a:rPr lang="en-US" sz="2600" dirty="0" smtClean="0"/>
              <a:t>Community capacity building-  PhDs, Post Docs, Master’s, summer students, Band Council</a:t>
            </a:r>
          </a:p>
        </p:txBody>
      </p:sp>
      <p:pic>
        <p:nvPicPr>
          <p:cNvPr id="4" name="Picture 9" descr="C:\Users\Jayne\Documents\McGill Classes\MSc\My Research\Work for KSDPP\Work for Elaine\Files to shrink\Picture54-revised.jpg"/>
          <p:cNvPicPr>
            <a:picLocks noChangeAspect="1" noChangeArrowheads="1"/>
          </p:cNvPicPr>
          <p:nvPr/>
        </p:nvPicPr>
        <p:blipFill>
          <a:blip r:embed="rId3"/>
          <a:srcRect/>
          <a:stretch>
            <a:fillRect/>
          </a:stretch>
        </p:blipFill>
        <p:spPr bwMode="auto">
          <a:xfrm>
            <a:off x="6324600" y="685800"/>
            <a:ext cx="2057400" cy="1546883"/>
          </a:xfrm>
          <a:prstGeom prst="rect">
            <a:avLst/>
          </a:prstGeom>
          <a:noFill/>
          <a:ln w="9525">
            <a:noFill/>
            <a:miter lim="800000"/>
            <a:headEnd/>
            <a:tailEnd/>
          </a:ln>
        </p:spPr>
      </p:pic>
      <p:pic>
        <p:nvPicPr>
          <p:cNvPr id="5" name="Picture 9" descr="C:\Users\Jayne\Documents\McGill Classes\MSc\My Research\Work for KSDPP\Work for Elaine\Files to shrink\Picture59-revised.jpg"/>
          <p:cNvPicPr>
            <a:picLocks noChangeAspect="1" noChangeArrowheads="1"/>
          </p:cNvPicPr>
          <p:nvPr/>
        </p:nvPicPr>
        <p:blipFill>
          <a:blip r:embed="rId4"/>
          <a:srcRect/>
          <a:stretch>
            <a:fillRect/>
          </a:stretch>
        </p:blipFill>
        <p:spPr bwMode="auto">
          <a:xfrm>
            <a:off x="685800" y="4114800"/>
            <a:ext cx="1714500" cy="1289031"/>
          </a:xfrm>
          <a:prstGeom prst="rect">
            <a:avLst/>
          </a:prstGeom>
          <a:noFill/>
          <a:ln w="9525">
            <a:noFill/>
            <a:miter lim="800000"/>
            <a:headEnd/>
            <a:tailEnd/>
          </a:ln>
        </p:spPr>
      </p:pic>
      <p:pic>
        <p:nvPicPr>
          <p:cNvPr id="6" name="Picture 5" descr="Racers for Health"/>
          <p:cNvPicPr>
            <a:picLocks noChangeAspect="1" noChangeArrowheads="1"/>
          </p:cNvPicPr>
          <p:nvPr/>
        </p:nvPicPr>
        <p:blipFill>
          <a:blip r:embed="rId5"/>
          <a:srcRect/>
          <a:stretch>
            <a:fillRect/>
          </a:stretch>
        </p:blipFill>
        <p:spPr bwMode="auto">
          <a:xfrm>
            <a:off x="4267201" y="3276600"/>
            <a:ext cx="2520116" cy="182880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KSDPP Accomplishments</a:t>
            </a:r>
            <a:endParaRPr lang="en-US" dirty="0"/>
          </a:p>
        </p:txBody>
      </p:sp>
      <p:sp>
        <p:nvSpPr>
          <p:cNvPr id="3" name="Content Placeholder 2"/>
          <p:cNvSpPr>
            <a:spLocks noGrp="1"/>
          </p:cNvSpPr>
          <p:nvPr>
            <p:ph idx="1"/>
          </p:nvPr>
        </p:nvSpPr>
        <p:spPr>
          <a:xfrm>
            <a:off x="533400" y="0"/>
            <a:ext cx="8183880" cy="2898648"/>
          </a:xfrm>
        </p:spPr>
        <p:txBody>
          <a:bodyPr>
            <a:normAutofit/>
          </a:bodyPr>
          <a:lstStyle/>
          <a:p>
            <a:pPr>
              <a:buNone/>
            </a:pPr>
            <a:endParaRPr lang="en-US" dirty="0" smtClean="0"/>
          </a:p>
          <a:p>
            <a:r>
              <a:rPr lang="en-US" dirty="0" smtClean="0"/>
              <a:t>Intervention work</a:t>
            </a:r>
          </a:p>
          <a:p>
            <a:pPr lvl="1"/>
            <a:r>
              <a:rPr lang="en-US" dirty="0" smtClean="0"/>
              <a:t>School events, programs, policies &amp; curricula</a:t>
            </a:r>
          </a:p>
          <a:p>
            <a:pPr lvl="1"/>
            <a:r>
              <a:rPr lang="en-US" dirty="0" smtClean="0"/>
              <a:t>Recreation path</a:t>
            </a:r>
          </a:p>
          <a:p>
            <a:pPr lvl="1"/>
            <a:r>
              <a:rPr lang="en-US" dirty="0" smtClean="0"/>
              <a:t>Community programs &amp; events</a:t>
            </a:r>
          </a:p>
          <a:p>
            <a:pPr lvl="1"/>
            <a:r>
              <a:rPr lang="en-US" dirty="0" smtClean="0"/>
              <a:t>Reorientation of health services</a:t>
            </a:r>
          </a:p>
        </p:txBody>
      </p:sp>
      <p:pic>
        <p:nvPicPr>
          <p:cNvPr id="4" name="Picture 9" descr="C:\Users\Jayne\Documents\McGill Classes\MSc\My Research\Work for KSDPP\Work for Elaine\Files to shrink\Picture16.jpg"/>
          <p:cNvPicPr>
            <a:picLocks noChangeAspect="1" noChangeArrowheads="1"/>
          </p:cNvPicPr>
          <p:nvPr/>
        </p:nvPicPr>
        <p:blipFill>
          <a:blip r:embed="rId3"/>
          <a:srcRect/>
          <a:stretch>
            <a:fillRect/>
          </a:stretch>
        </p:blipFill>
        <p:spPr bwMode="auto">
          <a:xfrm>
            <a:off x="4495800" y="2895600"/>
            <a:ext cx="2849562" cy="2138131"/>
          </a:xfrm>
          <a:prstGeom prst="rect">
            <a:avLst/>
          </a:prstGeom>
          <a:noFill/>
          <a:ln w="9525">
            <a:noFill/>
            <a:miter lim="800000"/>
            <a:headEnd/>
            <a:tailEnd/>
          </a:ln>
        </p:spPr>
      </p:pic>
      <p:pic>
        <p:nvPicPr>
          <p:cNvPr id="6" name="Picture 6" descr="C:\Users\Jayne\Documents\McGill Classes\MSc\My Research\Work for KSDPP\Work for Elaine\Files to shrink\Picture47-revised.jpg"/>
          <p:cNvPicPr>
            <a:picLocks noChangeAspect="1" noChangeArrowheads="1"/>
          </p:cNvPicPr>
          <p:nvPr/>
        </p:nvPicPr>
        <p:blipFill>
          <a:blip r:embed="rId4"/>
          <a:srcRect/>
          <a:stretch>
            <a:fillRect/>
          </a:stretch>
        </p:blipFill>
        <p:spPr bwMode="auto">
          <a:xfrm>
            <a:off x="1066800" y="3200400"/>
            <a:ext cx="2666999" cy="2002835"/>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293096"/>
            <a:ext cx="8183880" cy="1741944"/>
          </a:xfrm>
        </p:spPr>
        <p:txBody>
          <a:bodyPr>
            <a:noAutofit/>
          </a:bodyPr>
          <a:lstStyle/>
          <a:p>
            <a:r>
              <a:rPr lang="en-CA" sz="2800" dirty="0"/>
              <a:t>Participatory Policy Intervention to Promote School-Based Physical Activity</a:t>
            </a:r>
            <a:br>
              <a:rPr lang="en-CA" sz="2800" dirty="0"/>
            </a:br>
            <a:endParaRPr lang="en-CA" sz="2800" dirty="0"/>
          </a:p>
        </p:txBody>
      </p:sp>
      <p:pic>
        <p:nvPicPr>
          <p:cNvPr id="4" name="Picture 3" descr="banner-1 (2).jpg"/>
          <p:cNvPicPr>
            <a:picLocks noChangeAspect="1"/>
          </p:cNvPicPr>
          <p:nvPr/>
        </p:nvPicPr>
        <p:blipFill>
          <a:blip r:embed="rId3" cstate="print"/>
          <a:stretch>
            <a:fillRect/>
          </a:stretch>
        </p:blipFill>
        <p:spPr>
          <a:xfrm>
            <a:off x="2286000" y="533400"/>
            <a:ext cx="5680842" cy="1752600"/>
          </a:xfrm>
          <a:prstGeom prst="rect">
            <a:avLst/>
          </a:prstGeom>
        </p:spPr>
      </p:pic>
      <p:pic>
        <p:nvPicPr>
          <p:cNvPr id="6" name="Picture 5" descr="banner-1 (1).jpg"/>
          <p:cNvPicPr>
            <a:picLocks noChangeAspect="1"/>
          </p:cNvPicPr>
          <p:nvPr/>
        </p:nvPicPr>
        <p:blipFill>
          <a:blip r:embed="rId4" cstate="print"/>
          <a:stretch>
            <a:fillRect/>
          </a:stretch>
        </p:blipFill>
        <p:spPr>
          <a:xfrm>
            <a:off x="609600" y="2819400"/>
            <a:ext cx="5722005" cy="1600944"/>
          </a:xfrm>
          <a:prstGeom prst="rect">
            <a:avLst/>
          </a:prstGeom>
        </p:spPr>
      </p:pic>
      <p:sp>
        <p:nvSpPr>
          <p:cNvPr id="5" name="TextBox 4"/>
          <p:cNvSpPr txBox="1"/>
          <p:nvPr/>
        </p:nvSpPr>
        <p:spPr>
          <a:xfrm>
            <a:off x="533400" y="533400"/>
            <a:ext cx="1828800" cy="923330"/>
          </a:xfrm>
          <a:prstGeom prst="rect">
            <a:avLst/>
          </a:prstGeom>
          <a:noFill/>
        </p:spPr>
        <p:txBody>
          <a:bodyPr wrap="square" rtlCol="0">
            <a:spAutoFit/>
          </a:bodyPr>
          <a:lstStyle/>
          <a:p>
            <a:pPr algn="ctr"/>
            <a:r>
              <a:rPr lang="en-US" b="1" dirty="0" smtClean="0">
                <a:latin typeface="+mj-lt"/>
                <a:cs typeface="Abadi MT Condensed Light"/>
              </a:rPr>
              <a:t>Kateri Elementary School</a:t>
            </a:r>
            <a:endParaRPr lang="en-US" b="1" dirty="0">
              <a:latin typeface="+mj-lt"/>
              <a:cs typeface="Abadi MT Condensed Light"/>
            </a:endParaRPr>
          </a:p>
        </p:txBody>
      </p:sp>
      <p:sp>
        <p:nvSpPr>
          <p:cNvPr id="8" name="TextBox 7"/>
          <p:cNvSpPr txBox="1"/>
          <p:nvPr/>
        </p:nvSpPr>
        <p:spPr>
          <a:xfrm>
            <a:off x="6248400" y="2895600"/>
            <a:ext cx="2514600" cy="923330"/>
          </a:xfrm>
          <a:prstGeom prst="rect">
            <a:avLst/>
          </a:prstGeom>
          <a:noFill/>
        </p:spPr>
        <p:txBody>
          <a:bodyPr wrap="square" rtlCol="0">
            <a:spAutoFit/>
          </a:bodyPr>
          <a:lstStyle/>
          <a:p>
            <a:pPr algn="ctr"/>
            <a:r>
              <a:rPr lang="en-CA" b="1" dirty="0" smtClean="0"/>
              <a:t>Karonhianonhnha Elementary School</a:t>
            </a:r>
            <a:endParaRPr lang="en-US" b="1" dirty="0"/>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Objectives</a:t>
            </a:r>
            <a:endParaRPr lang="en-CA" dirty="0"/>
          </a:p>
        </p:txBody>
      </p:sp>
      <p:sp>
        <p:nvSpPr>
          <p:cNvPr id="4" name="Content Placeholder 2"/>
          <p:cNvSpPr>
            <a:spLocks noGrp="1"/>
          </p:cNvSpPr>
          <p:nvPr>
            <p:ph idx="1"/>
          </p:nvPr>
        </p:nvSpPr>
        <p:spPr>
          <a:xfrm>
            <a:off x="467544" y="764705"/>
            <a:ext cx="8229600" cy="4320480"/>
          </a:xfrm>
        </p:spPr>
        <p:txBody>
          <a:bodyPr>
            <a:normAutofit/>
          </a:bodyPr>
          <a:lstStyle/>
          <a:p>
            <a:pPr marL="457200" indent="-457200">
              <a:buSzPct val="105000"/>
              <a:buFont typeface="+mj-lt"/>
              <a:buAutoNum type="arabicParenR"/>
            </a:pPr>
            <a:r>
              <a:rPr lang="en-CA" sz="2400" dirty="0" smtClean="0"/>
              <a:t>To develop </a:t>
            </a:r>
            <a:r>
              <a:rPr lang="en-CA" sz="2400" dirty="0"/>
              <a:t>and implement the physical activity component of a school-based wellness policy, </a:t>
            </a:r>
            <a:endParaRPr lang="en-CA" sz="2400" dirty="0" smtClean="0"/>
          </a:p>
          <a:p>
            <a:pPr marL="457200" indent="-457200">
              <a:buSzPct val="105000"/>
              <a:buFont typeface="+mj-lt"/>
              <a:buAutoNum type="arabicParenR"/>
            </a:pPr>
            <a:endParaRPr lang="en-CA" sz="2400" dirty="0"/>
          </a:p>
          <a:p>
            <a:pPr marL="457200" indent="-457200">
              <a:buSzPct val="105000"/>
              <a:buFont typeface="+mj-lt"/>
              <a:buAutoNum type="arabicParenR"/>
            </a:pPr>
            <a:r>
              <a:rPr lang="en-CA" sz="2400" dirty="0" smtClean="0"/>
              <a:t>evaluate </a:t>
            </a:r>
            <a:r>
              <a:rPr lang="en-CA" sz="2400" dirty="0"/>
              <a:t>the facilitators and barriers to implementation, uptake and application of the findings among a wide range of stakeholders, and </a:t>
            </a:r>
            <a:endParaRPr lang="en-CA" sz="2400" dirty="0" smtClean="0"/>
          </a:p>
          <a:p>
            <a:pPr marL="457200" indent="-457200">
              <a:buSzPct val="105000"/>
              <a:buFont typeface="+mj-lt"/>
              <a:buAutoNum type="arabicParenR"/>
            </a:pPr>
            <a:endParaRPr lang="en-CA" sz="2400" dirty="0"/>
          </a:p>
          <a:p>
            <a:pPr marL="457200" indent="-457200">
              <a:buSzPct val="105000"/>
              <a:buFont typeface="+mj-lt"/>
              <a:buAutoNum type="arabicParenR"/>
            </a:pPr>
            <a:r>
              <a:rPr lang="en-CA" sz="2400" dirty="0" smtClean="0"/>
              <a:t>disseminate </a:t>
            </a:r>
            <a:r>
              <a:rPr lang="en-CA" sz="2400" dirty="0"/>
              <a:t>the findings to a wide range of </a:t>
            </a:r>
            <a:r>
              <a:rPr lang="en-CA" sz="2400" dirty="0" smtClean="0"/>
              <a:t>stakeholders (internally &amp; externally). </a:t>
            </a:r>
            <a:endParaRPr lang="en-CA" sz="2400" dirty="0"/>
          </a:p>
          <a:p>
            <a:pPr>
              <a:buSzPct val="105000"/>
              <a:buNone/>
            </a:pPr>
            <a:endParaRPr lang="en-CA" sz="2400" dirty="0"/>
          </a:p>
        </p:txBody>
      </p:sp>
      <p:pic>
        <p:nvPicPr>
          <p:cNvPr id="5" name="Picture 2" descr="C:\Users\Lindsay\AppData\Local\Microsoft\Windows\Temporary Internet Files\Content.IE5\BKT4LMNM\MC900322835[1].wmf"/>
          <p:cNvPicPr>
            <a:picLocks noChangeAspect="1" noChangeArrowheads="1"/>
          </p:cNvPicPr>
          <p:nvPr/>
        </p:nvPicPr>
        <p:blipFill>
          <a:blip r:embed="rId3" cstate="print"/>
          <a:srcRect/>
          <a:stretch>
            <a:fillRect/>
          </a:stretch>
        </p:blipFill>
        <p:spPr bwMode="auto">
          <a:xfrm flipH="1">
            <a:off x="7236296" y="4869160"/>
            <a:ext cx="1091674" cy="936104"/>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2561</TotalTime>
  <Words>2255</Words>
  <Application>Microsoft Macintosh PowerPoint</Application>
  <PresentationFormat>On-screen Show (4:3)</PresentationFormat>
  <Paragraphs>270</Paragraphs>
  <Slides>26</Slides>
  <Notes>23</Notes>
  <HiddenSlides>0</HiddenSlides>
  <MMClips>0</MMClips>
  <ScaleCrop>false</ScaleCrop>
  <HeadingPairs>
    <vt:vector size="4" baseType="variant">
      <vt:variant>
        <vt:lpstr>Design Template</vt:lpstr>
      </vt:variant>
      <vt:variant>
        <vt:i4>4</vt:i4>
      </vt:variant>
      <vt:variant>
        <vt:lpstr>Slide Titles</vt:lpstr>
      </vt:variant>
      <vt:variant>
        <vt:i4>26</vt:i4>
      </vt:variant>
    </vt:vector>
  </HeadingPairs>
  <TitlesOfParts>
    <vt:vector size="30" baseType="lpstr">
      <vt:lpstr>Aspect</vt:lpstr>
      <vt:lpstr>Solstice</vt:lpstr>
      <vt:lpstr>1_Aspect</vt:lpstr>
      <vt:lpstr>2_Aspect</vt:lpstr>
      <vt:lpstr>How do community stakeholders and researchers come together to develop health policy?    Lessons from the Kahnawake Schools Diabetes Prevention Project (KSDPP) on developing a school-based physical activity policy.</vt:lpstr>
      <vt:lpstr>KSDPP Context &amp; History</vt:lpstr>
      <vt:lpstr>Mission Statement of KSDPP  </vt:lpstr>
      <vt:lpstr>KSDPP Structure</vt:lpstr>
      <vt:lpstr>KSDPP Code of Ethics</vt:lpstr>
      <vt:lpstr>KSDPP Accomplishments</vt:lpstr>
      <vt:lpstr>KSDPP Accomplishments</vt:lpstr>
      <vt:lpstr>Participatory Policy Intervention to Promote School-Based Physical Activity </vt:lpstr>
      <vt:lpstr>Project Objectives</vt:lpstr>
      <vt:lpstr>Baseline Evaluation Phase</vt:lpstr>
      <vt:lpstr>Forming the Committee </vt:lpstr>
      <vt:lpstr>The Process</vt:lpstr>
      <vt:lpstr>Information Used</vt:lpstr>
      <vt:lpstr>Daily, quality, safe physical activity</vt:lpstr>
      <vt:lpstr>Photovoice Results</vt:lpstr>
      <vt:lpstr>Slide 16</vt:lpstr>
      <vt:lpstr>Sport Surfaces</vt:lpstr>
      <vt:lpstr>Information Used</vt:lpstr>
      <vt:lpstr>The Product – A New PA Policy</vt:lpstr>
      <vt:lpstr>The Product</vt:lpstr>
      <vt:lpstr>Barriers &amp; Facilitators</vt:lpstr>
      <vt:lpstr>Barriers &amp; Facilitators</vt:lpstr>
      <vt:lpstr>Barriers &amp; Facilitators</vt:lpstr>
      <vt:lpstr>Implementation</vt:lpstr>
      <vt:lpstr>Future Steps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Lindsay</dc:creator>
  <cp:lastModifiedBy>Sarah Chmielewski</cp:lastModifiedBy>
  <cp:revision>45</cp:revision>
  <dcterms:created xsi:type="dcterms:W3CDTF">2013-06-18T16:03:10Z</dcterms:created>
  <dcterms:modified xsi:type="dcterms:W3CDTF">2013-06-18T16:08:02Z</dcterms:modified>
</cp:coreProperties>
</file>