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7" r:id="rId3"/>
    <p:sldId id="312" r:id="rId4"/>
    <p:sldId id="311" r:id="rId5"/>
    <p:sldId id="281" r:id="rId6"/>
    <p:sldId id="285" r:id="rId7"/>
    <p:sldId id="282" r:id="rId8"/>
    <p:sldId id="283" r:id="rId9"/>
    <p:sldId id="277" r:id="rId10"/>
    <p:sldId id="278" r:id="rId11"/>
    <p:sldId id="264" r:id="rId12"/>
    <p:sldId id="280" r:id="rId13"/>
    <p:sldId id="279" r:id="rId14"/>
    <p:sldId id="265" r:id="rId15"/>
    <p:sldId id="272" r:id="rId16"/>
    <p:sldId id="288" r:id="rId17"/>
    <p:sldId id="289" r:id="rId18"/>
    <p:sldId id="290" r:id="rId19"/>
    <p:sldId id="291" r:id="rId20"/>
    <p:sldId id="274" r:id="rId21"/>
    <p:sldId id="273" r:id="rId22"/>
    <p:sldId id="268" r:id="rId23"/>
    <p:sldId id="270" r:id="rId24"/>
    <p:sldId id="276" r:id="rId25"/>
    <p:sldId id="271" r:id="rId26"/>
    <p:sldId id="304" r:id="rId27"/>
    <p:sldId id="303" r:id="rId28"/>
    <p:sldId id="297" r:id="rId29"/>
    <p:sldId id="309" r:id="rId30"/>
    <p:sldId id="259" r:id="rId31"/>
    <p:sldId id="263" r:id="rId32"/>
    <p:sldId id="258" r:id="rId33"/>
    <p:sldId id="310" r:id="rId34"/>
    <p:sldId id="2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5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852C9-54EB-488A-B565-2F31571962E0}" type="datetimeFigureOut">
              <a:rPr lang="en-ZA" smtClean="0"/>
              <a:t>2013/08/26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7A094-1816-4207-B2B3-9D0D598FA8BF}" type="slidenum">
              <a:rPr lang="en-ZA" smtClean="0"/>
              <a:t>‹#›</a:t>
            </a:fld>
            <a:endParaRPr lang="en-ZA"/>
          </a:p>
        </p:txBody>
      </p:sp>
    </p:spTree>
    <p:extLst>
      <p:ext uri="{BB962C8B-B14F-4D97-AF65-F5344CB8AC3E}">
        <p14:creationId xmlns:p14="http://schemas.microsoft.com/office/powerpoint/2010/main" val="373751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CD44AA-36D7-48ED-B44C-23FE58D9E97C}" type="slidenum">
              <a:rPr lang="en-ZA" smtClean="0"/>
              <a:t>25</a:t>
            </a:fld>
            <a:endParaRPr lang="en-ZA"/>
          </a:p>
        </p:txBody>
      </p:sp>
    </p:spTree>
    <p:extLst>
      <p:ext uri="{BB962C8B-B14F-4D97-AF65-F5344CB8AC3E}">
        <p14:creationId xmlns:p14="http://schemas.microsoft.com/office/powerpoint/2010/main" val="152205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522FE26-74B0-4AD5-99B5-FE09116B7B1A}" type="datetimeFigureOut">
              <a:rPr lang="en-ZA" smtClean="0"/>
              <a:t>2013/08/26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269546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522FE26-74B0-4AD5-99B5-FE09116B7B1A}" type="datetimeFigureOut">
              <a:rPr lang="en-ZA" smtClean="0"/>
              <a:t>2013/08/26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86822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522FE26-74B0-4AD5-99B5-FE09116B7B1A}" type="datetimeFigureOut">
              <a:rPr lang="en-ZA" smtClean="0"/>
              <a:t>2013/08/26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225788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522FE26-74B0-4AD5-99B5-FE09116B7B1A}" type="datetimeFigureOut">
              <a:rPr lang="en-ZA" smtClean="0"/>
              <a:t>2013/08/26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154580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22FE26-74B0-4AD5-99B5-FE09116B7B1A}" type="datetimeFigureOut">
              <a:rPr lang="en-ZA" smtClean="0"/>
              <a:t>2013/08/26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283805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522FE26-74B0-4AD5-99B5-FE09116B7B1A}" type="datetimeFigureOut">
              <a:rPr lang="en-ZA" smtClean="0"/>
              <a:t>2013/08/26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97860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522FE26-74B0-4AD5-99B5-FE09116B7B1A}" type="datetimeFigureOut">
              <a:rPr lang="en-ZA" smtClean="0"/>
              <a:t>2013/08/26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172107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522FE26-74B0-4AD5-99B5-FE09116B7B1A}" type="datetimeFigureOut">
              <a:rPr lang="en-ZA" smtClean="0"/>
              <a:t>2013/08/26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341329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FE26-74B0-4AD5-99B5-FE09116B7B1A}" type="datetimeFigureOut">
              <a:rPr lang="en-ZA" smtClean="0"/>
              <a:t>2013/08/26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241514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2FE26-74B0-4AD5-99B5-FE09116B7B1A}" type="datetimeFigureOut">
              <a:rPr lang="en-ZA" smtClean="0"/>
              <a:t>2013/08/26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31166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2FE26-74B0-4AD5-99B5-FE09116B7B1A}" type="datetimeFigureOut">
              <a:rPr lang="en-ZA" smtClean="0"/>
              <a:t>2013/08/26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C95689-5E7F-47D6-B059-1901FEB84A98}" type="slidenum">
              <a:rPr lang="en-ZA" smtClean="0"/>
              <a:t>‹#›</a:t>
            </a:fld>
            <a:endParaRPr lang="en-ZA"/>
          </a:p>
        </p:txBody>
      </p:sp>
    </p:spTree>
    <p:extLst>
      <p:ext uri="{BB962C8B-B14F-4D97-AF65-F5344CB8AC3E}">
        <p14:creationId xmlns:p14="http://schemas.microsoft.com/office/powerpoint/2010/main" val="281007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FE26-74B0-4AD5-99B5-FE09116B7B1A}" type="datetimeFigureOut">
              <a:rPr lang="en-ZA" smtClean="0"/>
              <a:t>2013/08/26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95689-5E7F-47D6-B059-1901FEB84A98}" type="slidenum">
              <a:rPr lang="en-ZA" smtClean="0"/>
              <a:t>‹#›</a:t>
            </a:fld>
            <a:endParaRPr lang="en-ZA"/>
          </a:p>
        </p:txBody>
      </p:sp>
    </p:spTree>
    <p:extLst>
      <p:ext uri="{BB962C8B-B14F-4D97-AF65-F5344CB8AC3E}">
        <p14:creationId xmlns:p14="http://schemas.microsoft.com/office/powerpoint/2010/main" val="194850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kayoprojectmanagement.com/PM_templates.htm" TargetMode="External"/><Relationship Id="rId2" Type="http://schemas.openxmlformats.org/officeDocument/2006/relationships/hyperlink" Target="http://www.careclimatechange.org/" TargetMode="External"/><Relationship Id="rId1" Type="http://schemas.openxmlformats.org/officeDocument/2006/relationships/slideLayout" Target="../slideLayouts/slideLayout2.xml"/><Relationship Id="rId4" Type="http://schemas.openxmlformats.org/officeDocument/2006/relationships/hyperlink" Target="http://www.projectconnections.com/templates/index.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Community-university partnership </a:t>
            </a:r>
            <a:r>
              <a:rPr lang="en-US" sz="3200" b="1" dirty="0" err="1"/>
              <a:t>programmes</a:t>
            </a:r>
            <a:r>
              <a:rPr lang="en-US" sz="3200" b="1" dirty="0"/>
              <a:t>: being </a:t>
            </a:r>
            <a:r>
              <a:rPr lang="en-US" sz="3200" b="1" i="1" dirty="0" err="1"/>
              <a:t>ProActive</a:t>
            </a:r>
            <a:endParaRPr lang="en-ZA" sz="3200" dirty="0"/>
          </a:p>
        </p:txBody>
      </p:sp>
      <p:sp>
        <p:nvSpPr>
          <p:cNvPr id="3" name="Subtitle 2"/>
          <p:cNvSpPr>
            <a:spLocks noGrp="1"/>
          </p:cNvSpPr>
          <p:nvPr>
            <p:ph type="subTitle" idx="1"/>
          </p:nvPr>
        </p:nvSpPr>
        <p:spPr>
          <a:xfrm>
            <a:off x="1371600" y="3645024"/>
            <a:ext cx="6400800" cy="2952328"/>
          </a:xfrm>
        </p:spPr>
        <p:txBody>
          <a:bodyPr>
            <a:normAutofit/>
          </a:bodyPr>
          <a:lstStyle/>
          <a:p>
            <a:r>
              <a:rPr lang="en-US" sz="2800" dirty="0" smtClean="0"/>
              <a:t>John Boughey &amp; </a:t>
            </a:r>
            <a:r>
              <a:rPr lang="en-US" sz="2800" dirty="0" err="1" smtClean="0"/>
              <a:t>Lulama</a:t>
            </a:r>
            <a:r>
              <a:rPr lang="en-US" sz="2800" dirty="0" smtClean="0"/>
              <a:t> (Lulu) Cele</a:t>
            </a:r>
          </a:p>
          <a:p>
            <a:r>
              <a:rPr lang="en-US" sz="2800" dirty="0" smtClean="0"/>
              <a:t>University of Zululand and </a:t>
            </a:r>
            <a:r>
              <a:rPr lang="en-US" sz="2800" i="1" dirty="0" err="1" smtClean="0"/>
              <a:t>Sinomonde</a:t>
            </a:r>
            <a:r>
              <a:rPr lang="en-US" sz="2800" i="1" dirty="0" smtClean="0"/>
              <a:t> Agricultural Co-operative</a:t>
            </a:r>
          </a:p>
          <a:p>
            <a:r>
              <a:rPr lang="en-US" sz="2800" dirty="0" smtClean="0"/>
              <a:t>CU Expo 2013, Corner Brook</a:t>
            </a:r>
          </a:p>
          <a:p>
            <a:r>
              <a:rPr lang="en-US" sz="2800" dirty="0" smtClean="0"/>
              <a:t>14/06/13</a:t>
            </a:r>
            <a:endParaRPr lang="en-ZA" sz="2800" dirty="0"/>
          </a:p>
        </p:txBody>
      </p:sp>
    </p:spTree>
    <p:extLst>
      <p:ext uri="{BB962C8B-B14F-4D97-AF65-F5344CB8AC3E}">
        <p14:creationId xmlns:p14="http://schemas.microsoft.com/office/powerpoint/2010/main" val="1690658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bit of theory……</a:t>
            </a:r>
            <a:endParaRPr lang="en-ZA" dirty="0"/>
          </a:p>
        </p:txBody>
      </p:sp>
      <p:sp>
        <p:nvSpPr>
          <p:cNvPr id="3" name="Content Placeholder 2"/>
          <p:cNvSpPr>
            <a:spLocks noGrp="1"/>
          </p:cNvSpPr>
          <p:nvPr>
            <p:ph idx="1"/>
          </p:nvPr>
        </p:nvSpPr>
        <p:spPr/>
        <p:txBody>
          <a:bodyPr/>
          <a:lstStyle/>
          <a:p>
            <a:r>
              <a:rPr lang="en-US" dirty="0"/>
              <a:t>Equal and fair partnerships between HEIs and </a:t>
            </a:r>
            <a:r>
              <a:rPr lang="en-US" dirty="0" smtClean="0"/>
              <a:t>communities, explored through the notion of ‘participation’ and the continuum between ‘relationships’ and ‘partnerships’.</a:t>
            </a:r>
            <a:endParaRPr lang="en-ZA" dirty="0"/>
          </a:p>
        </p:txBody>
      </p:sp>
    </p:spTree>
    <p:extLst>
      <p:ext uri="{BB962C8B-B14F-4D97-AF65-F5344CB8AC3E}">
        <p14:creationId xmlns:p14="http://schemas.microsoft.com/office/powerpoint/2010/main" val="413232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2627313" y="1196975"/>
            <a:ext cx="3095625" cy="935038"/>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solidFill>
                <a:srgbClr val="000000"/>
              </a:solidFill>
            </a:endParaRPr>
          </a:p>
        </p:txBody>
      </p:sp>
      <p:sp>
        <p:nvSpPr>
          <p:cNvPr id="30723" name="Line 3"/>
          <p:cNvSpPr>
            <a:spLocks noChangeShapeType="1"/>
          </p:cNvSpPr>
          <p:nvPr/>
        </p:nvSpPr>
        <p:spPr bwMode="auto">
          <a:xfrm>
            <a:off x="2627313" y="1700213"/>
            <a:ext cx="1439862" cy="381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0724" name="Line 4"/>
          <p:cNvSpPr>
            <a:spLocks noChangeShapeType="1"/>
          </p:cNvSpPr>
          <p:nvPr/>
        </p:nvSpPr>
        <p:spPr bwMode="auto">
          <a:xfrm flipH="1">
            <a:off x="4067175" y="1700213"/>
            <a:ext cx="1657350" cy="3816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0725" name="WordArt 5"/>
          <p:cNvSpPr>
            <a:spLocks noChangeArrowheads="1" noChangeShapeType="1" noTextEdit="1"/>
          </p:cNvSpPr>
          <p:nvPr/>
        </p:nvSpPr>
        <p:spPr bwMode="auto">
          <a:xfrm rot="808408">
            <a:off x="3276600" y="5516563"/>
            <a:ext cx="1609725" cy="708025"/>
          </a:xfrm>
          <a:prstGeom prst="rect">
            <a:avLst/>
          </a:prstGeom>
        </p:spPr>
        <p:txBody>
          <a:bodyPr wrap="none" fromWordArt="1">
            <a:prstTxWarp prst="textSlantUp">
              <a:avLst>
                <a:gd name="adj" fmla="val 55556"/>
              </a:avLst>
            </a:prstTxWarp>
          </a:bodyPr>
          <a:lstStyle/>
          <a:p>
            <a:pPr algn="ctr"/>
            <a:r>
              <a:rPr lang="en-ZA" kern="10" dirty="0">
                <a:ln w="9525">
                  <a:solidFill>
                    <a:srgbClr val="000000"/>
                  </a:solidFill>
                  <a:round/>
                  <a:headEnd/>
                  <a:tailEnd/>
                </a:ln>
                <a:solidFill>
                  <a:srgbClr val="000000"/>
                </a:solidFill>
                <a:latin typeface="Arial Black"/>
              </a:rPr>
              <a:t>Instrumental</a:t>
            </a:r>
          </a:p>
        </p:txBody>
      </p:sp>
      <p:sp>
        <p:nvSpPr>
          <p:cNvPr id="30726" name="WordArt 6"/>
          <p:cNvSpPr>
            <a:spLocks noChangeArrowheads="1" noChangeShapeType="1" noTextEdit="1"/>
          </p:cNvSpPr>
          <p:nvPr/>
        </p:nvSpPr>
        <p:spPr bwMode="auto">
          <a:xfrm rot="680906">
            <a:off x="3203575" y="1268413"/>
            <a:ext cx="1914525" cy="708025"/>
          </a:xfrm>
          <a:prstGeom prst="rect">
            <a:avLst/>
          </a:prstGeom>
        </p:spPr>
        <p:txBody>
          <a:bodyPr wrap="none" fromWordArt="1">
            <a:prstTxWarp prst="textSlantUp">
              <a:avLst>
                <a:gd name="adj" fmla="val 55556"/>
              </a:avLst>
            </a:prstTxWarp>
          </a:bodyPr>
          <a:lstStyle/>
          <a:p>
            <a:pPr algn="ctr"/>
            <a:r>
              <a:rPr lang="en-ZA" kern="10" dirty="0">
                <a:ln w="9525">
                  <a:solidFill>
                    <a:srgbClr val="000000"/>
                  </a:solidFill>
                  <a:round/>
                  <a:headEnd/>
                  <a:tailEnd/>
                </a:ln>
                <a:solidFill>
                  <a:srgbClr val="000000"/>
                </a:solidFill>
                <a:latin typeface="Arial Black"/>
              </a:rPr>
              <a:t>Emancipatory</a:t>
            </a:r>
          </a:p>
        </p:txBody>
      </p:sp>
      <p:sp>
        <p:nvSpPr>
          <p:cNvPr id="30727" name="WordArt 7"/>
          <p:cNvSpPr>
            <a:spLocks noChangeArrowheads="1" noChangeShapeType="1" noTextEdit="1"/>
          </p:cNvSpPr>
          <p:nvPr/>
        </p:nvSpPr>
        <p:spPr bwMode="auto">
          <a:xfrm rot="-3292376">
            <a:off x="4400551" y="3155950"/>
            <a:ext cx="1790700" cy="708025"/>
          </a:xfrm>
          <a:prstGeom prst="rect">
            <a:avLst/>
          </a:prstGeom>
        </p:spPr>
        <p:txBody>
          <a:bodyPr wrap="none" fromWordArt="1">
            <a:prstTxWarp prst="textSlantUp">
              <a:avLst>
                <a:gd name="adj" fmla="val 55556"/>
              </a:avLst>
            </a:prstTxWarp>
          </a:bodyPr>
          <a:lstStyle/>
          <a:p>
            <a:pPr algn="ctr"/>
            <a:r>
              <a:rPr lang="en-ZA" kern="10" dirty="0">
                <a:ln w="9525">
                  <a:solidFill>
                    <a:srgbClr val="000000"/>
                  </a:solidFill>
                  <a:round/>
                  <a:headEnd/>
                  <a:tailEnd/>
                </a:ln>
                <a:solidFill>
                  <a:srgbClr val="000000"/>
                </a:solidFill>
                <a:latin typeface="Arial Black"/>
              </a:rPr>
              <a:t>Community input</a:t>
            </a:r>
          </a:p>
        </p:txBody>
      </p:sp>
      <p:sp>
        <p:nvSpPr>
          <p:cNvPr id="30728" name="WordArt 8"/>
          <p:cNvSpPr>
            <a:spLocks noChangeArrowheads="1" noChangeShapeType="1" noTextEdit="1"/>
          </p:cNvSpPr>
          <p:nvPr/>
        </p:nvSpPr>
        <p:spPr bwMode="auto">
          <a:xfrm>
            <a:off x="2035175" y="1811338"/>
            <a:ext cx="433388" cy="361950"/>
          </a:xfrm>
          <a:prstGeom prst="rect">
            <a:avLst/>
          </a:prstGeom>
        </p:spPr>
        <p:txBody>
          <a:bodyPr wrap="none" fromWordArt="1">
            <a:prstTxWarp prst="textPlain">
              <a:avLst>
                <a:gd name="adj" fmla="val 66301"/>
              </a:avLst>
            </a:prstTxWarp>
          </a:bodyPr>
          <a:lstStyle/>
          <a:p>
            <a:pPr algn="ctr"/>
            <a:r>
              <a:rPr lang="en-ZA" sz="2000" kern="10" dirty="0">
                <a:ln w="9525">
                  <a:solidFill>
                    <a:srgbClr val="000000"/>
                  </a:solidFill>
                  <a:round/>
                  <a:headEnd/>
                  <a:tailEnd/>
                </a:ln>
                <a:solidFill>
                  <a:srgbClr val="FFFFFF"/>
                </a:solidFill>
                <a:latin typeface="Arial Black"/>
              </a:rPr>
              <a:t>+</a:t>
            </a:r>
          </a:p>
        </p:txBody>
      </p:sp>
      <p:sp>
        <p:nvSpPr>
          <p:cNvPr id="30729" name="WordArt 9"/>
          <p:cNvSpPr>
            <a:spLocks noChangeArrowheads="1" noChangeShapeType="1" noTextEdit="1"/>
          </p:cNvSpPr>
          <p:nvPr/>
        </p:nvSpPr>
        <p:spPr bwMode="auto">
          <a:xfrm rot="4566985">
            <a:off x="1524000" y="3475038"/>
            <a:ext cx="2676525" cy="708025"/>
          </a:xfrm>
          <a:prstGeom prst="rect">
            <a:avLst/>
          </a:prstGeom>
        </p:spPr>
        <p:txBody>
          <a:bodyPr wrap="none" fromWordArt="1">
            <a:prstTxWarp prst="textSlantUp">
              <a:avLst>
                <a:gd name="adj" fmla="val 55556"/>
              </a:avLst>
            </a:prstTxWarp>
          </a:bodyPr>
          <a:lstStyle/>
          <a:p>
            <a:pPr algn="ctr"/>
            <a:r>
              <a:rPr lang="en-ZA" kern="10" dirty="0">
                <a:ln w="9525">
                  <a:solidFill>
                    <a:srgbClr val="000000"/>
                  </a:solidFill>
                  <a:round/>
                  <a:headEnd/>
                  <a:tailEnd/>
                </a:ln>
                <a:solidFill>
                  <a:srgbClr val="000000"/>
                </a:solidFill>
                <a:latin typeface="Arial Black"/>
              </a:rPr>
              <a:t>Negotiability of goals</a:t>
            </a:r>
          </a:p>
        </p:txBody>
      </p:sp>
      <p:sp>
        <p:nvSpPr>
          <p:cNvPr id="30730" name="WordArt 10"/>
          <p:cNvSpPr>
            <a:spLocks noChangeArrowheads="1" noChangeShapeType="1" noTextEdit="1"/>
          </p:cNvSpPr>
          <p:nvPr/>
        </p:nvSpPr>
        <p:spPr bwMode="auto">
          <a:xfrm>
            <a:off x="5662613" y="1951038"/>
            <a:ext cx="433387" cy="361950"/>
          </a:xfrm>
          <a:prstGeom prst="rect">
            <a:avLst/>
          </a:prstGeom>
        </p:spPr>
        <p:txBody>
          <a:bodyPr wrap="none" fromWordArt="1">
            <a:prstTxWarp prst="textPlain">
              <a:avLst>
                <a:gd name="adj" fmla="val 30690"/>
              </a:avLst>
            </a:prstTxWarp>
          </a:bodyPr>
          <a:lstStyle/>
          <a:p>
            <a:pPr algn="ctr"/>
            <a:r>
              <a:rPr lang="en-ZA" sz="2000" b="1" kern="10" dirty="0">
                <a:ln w="9525">
                  <a:solidFill>
                    <a:srgbClr val="000000"/>
                  </a:solidFill>
                  <a:round/>
                  <a:headEnd/>
                  <a:tailEnd/>
                </a:ln>
                <a:solidFill>
                  <a:srgbClr val="FFFFFF"/>
                </a:solidFill>
                <a:latin typeface="Arial Black"/>
              </a:rPr>
              <a:t>+</a:t>
            </a:r>
          </a:p>
        </p:txBody>
      </p:sp>
      <p:sp>
        <p:nvSpPr>
          <p:cNvPr id="30731" name="Text Box 13"/>
          <p:cNvSpPr txBox="1">
            <a:spLocks noChangeArrowheads="1"/>
          </p:cNvSpPr>
          <p:nvPr/>
        </p:nvSpPr>
        <p:spPr bwMode="auto">
          <a:xfrm>
            <a:off x="1522413" y="511175"/>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Integrated</a:t>
            </a:r>
          </a:p>
        </p:txBody>
      </p:sp>
      <p:sp>
        <p:nvSpPr>
          <p:cNvPr id="30732" name="Text Box 14"/>
          <p:cNvSpPr txBox="1">
            <a:spLocks noChangeArrowheads="1"/>
          </p:cNvSpPr>
          <p:nvPr/>
        </p:nvSpPr>
        <p:spPr bwMode="auto">
          <a:xfrm>
            <a:off x="3297238" y="511175"/>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participatory</a:t>
            </a:r>
          </a:p>
        </p:txBody>
      </p:sp>
      <p:sp>
        <p:nvSpPr>
          <p:cNvPr id="30733" name="Text Box 15"/>
          <p:cNvSpPr txBox="1">
            <a:spLocks noChangeArrowheads="1"/>
          </p:cNvSpPr>
          <p:nvPr/>
        </p:nvSpPr>
        <p:spPr bwMode="auto">
          <a:xfrm>
            <a:off x="5275263" y="52070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democratic</a:t>
            </a:r>
          </a:p>
        </p:txBody>
      </p:sp>
      <p:sp>
        <p:nvSpPr>
          <p:cNvPr id="30734" name="Text Box 16"/>
          <p:cNvSpPr txBox="1">
            <a:spLocks noChangeArrowheads="1"/>
          </p:cNvSpPr>
          <p:nvPr/>
        </p:nvSpPr>
        <p:spPr bwMode="auto">
          <a:xfrm>
            <a:off x="1616075" y="6408738"/>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hierarchical</a:t>
            </a:r>
          </a:p>
        </p:txBody>
      </p:sp>
      <p:sp>
        <p:nvSpPr>
          <p:cNvPr id="30735" name="Text Box 17"/>
          <p:cNvSpPr txBox="1">
            <a:spLocks noChangeArrowheads="1"/>
          </p:cNvSpPr>
          <p:nvPr/>
        </p:nvSpPr>
        <p:spPr bwMode="auto">
          <a:xfrm>
            <a:off x="3236913" y="6402388"/>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authoritative</a:t>
            </a:r>
          </a:p>
        </p:txBody>
      </p:sp>
      <p:sp>
        <p:nvSpPr>
          <p:cNvPr id="30736" name="Text Box 18"/>
          <p:cNvSpPr txBox="1">
            <a:spLocks noChangeArrowheads="1"/>
          </p:cNvSpPr>
          <p:nvPr/>
        </p:nvSpPr>
        <p:spPr bwMode="auto">
          <a:xfrm>
            <a:off x="4865688" y="6384925"/>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technocratic</a:t>
            </a:r>
          </a:p>
        </p:txBody>
      </p:sp>
      <p:sp>
        <p:nvSpPr>
          <p:cNvPr id="30737" name="TextBox 1"/>
          <p:cNvSpPr txBox="1">
            <a:spLocks noChangeArrowheads="1"/>
          </p:cNvSpPr>
          <p:nvPr/>
        </p:nvSpPr>
        <p:spPr bwMode="auto">
          <a:xfrm>
            <a:off x="6518275" y="5516563"/>
            <a:ext cx="230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Passive participation</a:t>
            </a:r>
            <a:endParaRPr lang="en-ZA" dirty="0">
              <a:solidFill>
                <a:srgbClr val="000000"/>
              </a:solidFill>
            </a:endParaRPr>
          </a:p>
        </p:txBody>
      </p:sp>
      <p:sp>
        <p:nvSpPr>
          <p:cNvPr id="30738" name="TextBox 2"/>
          <p:cNvSpPr txBox="1">
            <a:spLocks noChangeArrowheads="1"/>
          </p:cNvSpPr>
          <p:nvPr/>
        </p:nvSpPr>
        <p:spPr bwMode="auto">
          <a:xfrm>
            <a:off x="6100763" y="4762500"/>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Participation by consultation</a:t>
            </a:r>
            <a:endParaRPr lang="en-ZA" dirty="0">
              <a:solidFill>
                <a:srgbClr val="000000"/>
              </a:solidFill>
            </a:endParaRPr>
          </a:p>
        </p:txBody>
      </p:sp>
      <p:sp>
        <p:nvSpPr>
          <p:cNvPr id="30739" name="TextBox 3"/>
          <p:cNvSpPr txBox="1">
            <a:spLocks noChangeArrowheads="1"/>
          </p:cNvSpPr>
          <p:nvPr/>
        </p:nvSpPr>
        <p:spPr bwMode="auto">
          <a:xfrm>
            <a:off x="6518275" y="3987800"/>
            <a:ext cx="2224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Bought participation</a:t>
            </a:r>
            <a:endParaRPr lang="en-ZA" dirty="0">
              <a:solidFill>
                <a:srgbClr val="000000"/>
              </a:solidFill>
            </a:endParaRPr>
          </a:p>
        </p:txBody>
      </p:sp>
      <p:sp>
        <p:nvSpPr>
          <p:cNvPr id="30740" name="TextBox 4"/>
          <p:cNvSpPr txBox="1">
            <a:spLocks noChangeArrowheads="1"/>
          </p:cNvSpPr>
          <p:nvPr/>
        </p:nvSpPr>
        <p:spPr bwMode="auto">
          <a:xfrm>
            <a:off x="6484938" y="3028950"/>
            <a:ext cx="2557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Functional participation</a:t>
            </a:r>
            <a:endParaRPr lang="en-ZA" dirty="0">
              <a:solidFill>
                <a:srgbClr val="000000"/>
              </a:solidFill>
            </a:endParaRPr>
          </a:p>
        </p:txBody>
      </p:sp>
      <p:sp>
        <p:nvSpPr>
          <p:cNvPr id="30741" name="TextBox 5"/>
          <p:cNvSpPr txBox="1">
            <a:spLocks noChangeArrowheads="1"/>
          </p:cNvSpPr>
          <p:nvPr/>
        </p:nvSpPr>
        <p:spPr bwMode="auto">
          <a:xfrm>
            <a:off x="6524625" y="1885950"/>
            <a:ext cx="255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Interactive participation</a:t>
            </a:r>
            <a:endParaRPr lang="en-ZA" dirty="0">
              <a:solidFill>
                <a:srgbClr val="000000"/>
              </a:solidFill>
            </a:endParaRPr>
          </a:p>
        </p:txBody>
      </p:sp>
      <p:sp>
        <p:nvSpPr>
          <p:cNvPr id="30742" name="TextBox 6"/>
          <p:cNvSpPr txBox="1">
            <a:spLocks noChangeArrowheads="1"/>
          </p:cNvSpPr>
          <p:nvPr/>
        </p:nvSpPr>
        <p:spPr bwMode="auto">
          <a:xfrm>
            <a:off x="6600825" y="676275"/>
            <a:ext cx="23256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0000"/>
                </a:solidFill>
              </a:rPr>
              <a:t>Self-</a:t>
            </a:r>
            <a:r>
              <a:rPr lang="en-US" dirty="0" err="1">
                <a:solidFill>
                  <a:srgbClr val="000000"/>
                </a:solidFill>
              </a:rPr>
              <a:t>mobilisation</a:t>
            </a:r>
            <a:r>
              <a:rPr lang="en-US" dirty="0">
                <a:solidFill>
                  <a:srgbClr val="000000"/>
                </a:solidFill>
              </a:rPr>
              <a:t> and</a:t>
            </a:r>
          </a:p>
          <a:p>
            <a:pPr eaLnBrk="1" hangingPunct="1"/>
            <a:r>
              <a:rPr lang="en-US" dirty="0">
                <a:solidFill>
                  <a:srgbClr val="000000"/>
                </a:solidFill>
              </a:rPr>
              <a:t>    connectedness</a:t>
            </a:r>
            <a:endParaRPr lang="en-ZA" dirty="0">
              <a:solidFill>
                <a:srgbClr val="000000"/>
              </a:solidFill>
            </a:endParaRPr>
          </a:p>
        </p:txBody>
      </p:sp>
      <p:sp>
        <p:nvSpPr>
          <p:cNvPr id="8" name="Oval 7"/>
          <p:cNvSpPr/>
          <p:nvPr/>
        </p:nvSpPr>
        <p:spPr>
          <a:xfrm>
            <a:off x="3759200" y="4616450"/>
            <a:ext cx="668338" cy="185738"/>
          </a:xfrm>
          <a:prstGeom prst="ellipse">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rgbClr val="FFFFFF"/>
              </a:solidFill>
            </a:endParaRPr>
          </a:p>
        </p:txBody>
      </p:sp>
      <p:sp>
        <p:nvSpPr>
          <p:cNvPr id="9" name="Oval 8"/>
          <p:cNvSpPr/>
          <p:nvPr/>
        </p:nvSpPr>
        <p:spPr>
          <a:xfrm>
            <a:off x="3327400" y="3398838"/>
            <a:ext cx="1568450" cy="319087"/>
          </a:xfrm>
          <a:prstGeom prst="ellipse">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rgbClr val="FFFFFF"/>
              </a:solidFill>
            </a:endParaRPr>
          </a:p>
        </p:txBody>
      </p:sp>
      <p:sp>
        <p:nvSpPr>
          <p:cNvPr id="10" name="Oval 9"/>
          <p:cNvSpPr/>
          <p:nvPr/>
        </p:nvSpPr>
        <p:spPr>
          <a:xfrm>
            <a:off x="2865438" y="1885950"/>
            <a:ext cx="2590800" cy="687388"/>
          </a:xfrm>
          <a:prstGeom prst="ellipse">
            <a:avLst/>
          </a:prstGeom>
          <a:noFill/>
          <a:ln w="3810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rgbClr val="FFFFFF"/>
              </a:solidFill>
            </a:endParaRPr>
          </a:p>
        </p:txBody>
      </p:sp>
      <p:sp>
        <p:nvSpPr>
          <p:cNvPr id="11" name="Rounded Rectangular Callout 10"/>
          <p:cNvSpPr/>
          <p:nvPr/>
        </p:nvSpPr>
        <p:spPr>
          <a:xfrm>
            <a:off x="325438" y="4044950"/>
            <a:ext cx="1871662" cy="1022350"/>
          </a:xfrm>
          <a:prstGeom prst="wedgeRoundRectCallout">
            <a:avLst>
              <a:gd name="adj1" fmla="val 105303"/>
              <a:gd name="adj2" fmla="val -68152"/>
              <a:gd name="adj3" fmla="val 16667"/>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rgbClr val="FFFFFF"/>
              </a:solidFill>
            </a:endParaRPr>
          </a:p>
        </p:txBody>
      </p:sp>
      <p:sp>
        <p:nvSpPr>
          <p:cNvPr id="30747" name="TextBox 11"/>
          <p:cNvSpPr txBox="1">
            <a:spLocks noChangeArrowheads="1"/>
          </p:cNvSpPr>
          <p:nvPr/>
        </p:nvSpPr>
        <p:spPr bwMode="auto">
          <a:xfrm>
            <a:off x="366713" y="4217988"/>
            <a:ext cx="2121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solidFill>
                  <a:srgbClr val="0000CC"/>
                </a:solidFill>
              </a:rPr>
              <a:t> </a:t>
            </a:r>
            <a:r>
              <a:rPr lang="en-US" b="1" dirty="0" err="1" smtClean="0">
                <a:solidFill>
                  <a:srgbClr val="0000CC"/>
                </a:solidFill>
              </a:rPr>
              <a:t>Univer</a:t>
            </a:r>
            <a:r>
              <a:rPr lang="en-US" b="1" dirty="0" smtClean="0">
                <a:solidFill>
                  <a:srgbClr val="0000CC"/>
                </a:solidFill>
              </a:rPr>
              <a:t>  </a:t>
            </a:r>
            <a:r>
              <a:rPr lang="en-US" b="1" dirty="0" err="1" smtClean="0">
                <a:solidFill>
                  <a:srgbClr val="0000CC"/>
                </a:solidFill>
              </a:rPr>
              <a:t>sities</a:t>
            </a:r>
            <a:r>
              <a:rPr lang="en-US" b="1" dirty="0" smtClean="0">
                <a:solidFill>
                  <a:srgbClr val="0000CC"/>
                </a:solidFill>
              </a:rPr>
              <a:t> </a:t>
            </a:r>
            <a:endParaRPr lang="en-US" b="1" dirty="0">
              <a:solidFill>
                <a:srgbClr val="0000CC"/>
              </a:solidFill>
            </a:endParaRPr>
          </a:p>
          <a:p>
            <a:pPr eaLnBrk="1" hangingPunct="1"/>
            <a:r>
              <a:rPr lang="en-US" b="1" dirty="0" smtClean="0">
                <a:solidFill>
                  <a:srgbClr val="0000CC"/>
                </a:solidFill>
              </a:rPr>
              <a:t>  doing    things</a:t>
            </a:r>
            <a:r>
              <a:rPr lang="en-US" dirty="0">
                <a:solidFill>
                  <a:srgbClr val="000000"/>
                </a:solidFill>
              </a:rPr>
              <a:t>…</a:t>
            </a:r>
            <a:endParaRPr lang="en-ZA" dirty="0">
              <a:solidFill>
                <a:srgbClr val="000000"/>
              </a:solidFill>
            </a:endParaRPr>
          </a:p>
        </p:txBody>
      </p:sp>
      <p:sp>
        <p:nvSpPr>
          <p:cNvPr id="30748" name="TextBox 12"/>
          <p:cNvSpPr txBox="1">
            <a:spLocks noChangeArrowheads="1"/>
          </p:cNvSpPr>
          <p:nvPr/>
        </p:nvSpPr>
        <p:spPr bwMode="auto">
          <a:xfrm>
            <a:off x="3897313" y="4171950"/>
            <a:ext cx="449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To</a:t>
            </a:r>
            <a:endParaRPr lang="en-ZA" b="1" dirty="0">
              <a:solidFill>
                <a:srgbClr val="0000CC"/>
              </a:solidFill>
            </a:endParaRPr>
          </a:p>
        </p:txBody>
      </p:sp>
      <p:sp>
        <p:nvSpPr>
          <p:cNvPr id="30749" name="TextBox 13"/>
          <p:cNvSpPr txBox="1">
            <a:spLocks noChangeArrowheads="1"/>
          </p:cNvSpPr>
          <p:nvPr/>
        </p:nvSpPr>
        <p:spPr bwMode="auto">
          <a:xfrm>
            <a:off x="3897313" y="3025775"/>
            <a:ext cx="557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For</a:t>
            </a:r>
            <a:endParaRPr lang="en-ZA" b="1" dirty="0">
              <a:solidFill>
                <a:srgbClr val="0000CC"/>
              </a:solidFill>
            </a:endParaRPr>
          </a:p>
        </p:txBody>
      </p:sp>
      <p:sp>
        <p:nvSpPr>
          <p:cNvPr id="30750" name="TextBox 14"/>
          <p:cNvSpPr txBox="1">
            <a:spLocks noChangeArrowheads="1"/>
          </p:cNvSpPr>
          <p:nvPr/>
        </p:nvSpPr>
        <p:spPr bwMode="auto">
          <a:xfrm>
            <a:off x="3852863" y="2159000"/>
            <a:ext cx="682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With</a:t>
            </a:r>
            <a:endParaRPr lang="en-ZA" b="1" dirty="0">
              <a:solidFill>
                <a:srgbClr val="0000CC"/>
              </a:solidFill>
            </a:endParaRPr>
          </a:p>
        </p:txBody>
      </p:sp>
      <p:sp>
        <p:nvSpPr>
          <p:cNvPr id="30751" name="TextBox 15"/>
          <p:cNvSpPr txBox="1">
            <a:spLocks noChangeArrowheads="1"/>
          </p:cNvSpPr>
          <p:nvPr/>
        </p:nvSpPr>
        <p:spPr bwMode="auto">
          <a:xfrm>
            <a:off x="3230563" y="76200"/>
            <a:ext cx="265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000000"/>
                </a:solidFill>
              </a:rPr>
              <a:t>Being ‘Participatory</a:t>
            </a:r>
            <a:r>
              <a:rPr lang="en-US" dirty="0">
                <a:solidFill>
                  <a:srgbClr val="000000"/>
                </a:solidFill>
              </a:rPr>
              <a:t>’</a:t>
            </a:r>
            <a:endParaRPr lang="en-ZA" dirty="0">
              <a:solidFill>
                <a:srgbClr val="000000"/>
              </a:solidFill>
            </a:endParaRPr>
          </a:p>
        </p:txBody>
      </p:sp>
      <p:sp>
        <p:nvSpPr>
          <p:cNvPr id="30752" name="TextBox 16"/>
          <p:cNvSpPr txBox="1">
            <a:spLocks noChangeArrowheads="1"/>
          </p:cNvSpPr>
          <p:nvPr/>
        </p:nvSpPr>
        <p:spPr bwMode="auto">
          <a:xfrm>
            <a:off x="6978650" y="41275"/>
            <a:ext cx="216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rgbClr val="000000"/>
                </a:solidFill>
              </a:rPr>
              <a:t>Pretty’s  (1995) Typology of</a:t>
            </a:r>
          </a:p>
          <a:p>
            <a:pPr eaLnBrk="1" hangingPunct="1"/>
            <a:r>
              <a:rPr lang="en-US" sz="1200" dirty="0">
                <a:solidFill>
                  <a:srgbClr val="000000"/>
                </a:solidFill>
              </a:rPr>
              <a:t> Participation</a:t>
            </a:r>
            <a:endParaRPr lang="en-ZA" sz="1200" dirty="0">
              <a:solidFill>
                <a:srgbClr val="000000"/>
              </a:solidFill>
            </a:endParaRPr>
          </a:p>
        </p:txBody>
      </p:sp>
      <p:sp>
        <p:nvSpPr>
          <p:cNvPr id="30753" name="TextBox 17"/>
          <p:cNvSpPr txBox="1">
            <a:spLocks noChangeArrowheads="1"/>
          </p:cNvSpPr>
          <p:nvPr/>
        </p:nvSpPr>
        <p:spPr bwMode="auto">
          <a:xfrm>
            <a:off x="20638" y="6394450"/>
            <a:ext cx="11636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i="1" dirty="0">
                <a:solidFill>
                  <a:srgbClr val="000000"/>
                </a:solidFill>
              </a:rPr>
              <a:t>John Boughey</a:t>
            </a:r>
          </a:p>
          <a:p>
            <a:pPr eaLnBrk="1" hangingPunct="1"/>
            <a:r>
              <a:rPr lang="en-US" sz="1200" i="1" dirty="0">
                <a:solidFill>
                  <a:srgbClr val="000000"/>
                </a:solidFill>
              </a:rPr>
              <a:t>       2011</a:t>
            </a:r>
            <a:endParaRPr lang="en-ZA" sz="1200" i="1" dirty="0">
              <a:solidFill>
                <a:srgbClr val="000000"/>
              </a:solidFill>
            </a:endParaRPr>
          </a:p>
        </p:txBody>
      </p:sp>
      <p:sp>
        <p:nvSpPr>
          <p:cNvPr id="30754" name="TextBox 18"/>
          <p:cNvSpPr txBox="1">
            <a:spLocks noChangeArrowheads="1"/>
          </p:cNvSpPr>
          <p:nvPr/>
        </p:nvSpPr>
        <p:spPr bwMode="auto">
          <a:xfrm>
            <a:off x="0" y="0"/>
            <a:ext cx="2601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rgbClr val="000000"/>
                </a:solidFill>
              </a:rPr>
              <a:t>Adapted from Wals &amp; </a:t>
            </a:r>
            <a:r>
              <a:rPr lang="en-US" sz="1200" dirty="0" err="1">
                <a:solidFill>
                  <a:srgbClr val="000000"/>
                </a:solidFill>
              </a:rPr>
              <a:t>Jickling</a:t>
            </a:r>
            <a:r>
              <a:rPr lang="en-US" sz="1200" dirty="0">
                <a:solidFill>
                  <a:srgbClr val="000000"/>
                </a:solidFill>
              </a:rPr>
              <a:t>  2002</a:t>
            </a:r>
            <a:endParaRPr lang="en-ZA" sz="1200" dirty="0">
              <a:solidFill>
                <a:srgbClr val="000000"/>
              </a:solidFill>
            </a:endParaRPr>
          </a:p>
        </p:txBody>
      </p:sp>
      <p:sp>
        <p:nvSpPr>
          <p:cNvPr id="30755" name="Rectangle 19"/>
          <p:cNvSpPr>
            <a:spLocks noChangeArrowheads="1"/>
          </p:cNvSpPr>
          <p:nvPr/>
        </p:nvSpPr>
        <p:spPr bwMode="auto">
          <a:xfrm>
            <a:off x="4856163" y="5872163"/>
            <a:ext cx="424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1000" dirty="0">
                <a:solidFill>
                  <a:srgbClr val="000000"/>
                </a:solidFill>
                <a:latin typeface="Calibri" pitchFamily="34" charset="0"/>
              </a:rPr>
              <a:t>People participate by being told what has been decided or has already happened. Information being shared belongs only to external professionals.</a:t>
            </a:r>
          </a:p>
        </p:txBody>
      </p:sp>
      <p:sp>
        <p:nvSpPr>
          <p:cNvPr id="30756" name="Rectangle 20"/>
          <p:cNvSpPr>
            <a:spLocks noChangeArrowheads="1"/>
          </p:cNvSpPr>
          <p:nvPr/>
        </p:nvSpPr>
        <p:spPr bwMode="auto">
          <a:xfrm>
            <a:off x="4586288" y="5091113"/>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1000" dirty="0">
                <a:solidFill>
                  <a:srgbClr val="000000"/>
                </a:solidFill>
                <a:latin typeface="Calibri" pitchFamily="34" charset="0"/>
              </a:rPr>
              <a:t>People participate by being consulted or by answering  questions. Process does not concede any share in decision-making, and professionals are under no obligation to take on board people’s views.</a:t>
            </a:r>
          </a:p>
        </p:txBody>
      </p:sp>
      <p:sp>
        <p:nvSpPr>
          <p:cNvPr id="30757" name="Rectangle 21"/>
          <p:cNvSpPr>
            <a:spLocks noChangeArrowheads="1"/>
          </p:cNvSpPr>
          <p:nvPr/>
        </p:nvSpPr>
        <p:spPr bwMode="auto">
          <a:xfrm>
            <a:off x="4557713" y="44021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n-US" sz="1000" dirty="0">
                <a:solidFill>
                  <a:srgbClr val="000000"/>
                </a:solidFill>
                <a:latin typeface="Calibri" pitchFamily="34" charset="0"/>
              </a:rPr>
              <a:t>People participate in return for food, cash or other material incentives. Local people have no stake in prolonging technologies or practices when the incentives end.</a:t>
            </a:r>
          </a:p>
        </p:txBody>
      </p:sp>
      <p:sp>
        <p:nvSpPr>
          <p:cNvPr id="30758" name="Rectangle 22"/>
          <p:cNvSpPr>
            <a:spLocks noChangeArrowheads="1"/>
          </p:cNvSpPr>
          <p:nvPr/>
        </p:nvSpPr>
        <p:spPr bwMode="auto">
          <a:xfrm>
            <a:off x="5637213" y="3413125"/>
            <a:ext cx="3444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n-US" sz="1000" dirty="0">
                <a:solidFill>
                  <a:srgbClr val="000000"/>
                </a:solidFill>
                <a:latin typeface="Calibri" pitchFamily="34" charset="0"/>
              </a:rPr>
              <a:t>Participation seen by external agencies as a means to achieve their goals, especially reduced costs. People participate by forming groups to meet predetermined objectives.</a:t>
            </a:r>
          </a:p>
        </p:txBody>
      </p:sp>
      <p:sp>
        <p:nvSpPr>
          <p:cNvPr id="30759" name="Rectangle 23"/>
          <p:cNvSpPr>
            <a:spLocks noChangeArrowheads="1"/>
          </p:cNvSpPr>
          <p:nvPr/>
        </p:nvSpPr>
        <p:spPr bwMode="auto">
          <a:xfrm>
            <a:off x="5761038" y="2230438"/>
            <a:ext cx="3302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n-US" sz="1000" dirty="0">
                <a:solidFill>
                  <a:srgbClr val="000000"/>
                </a:solidFill>
                <a:latin typeface="Calibri" pitchFamily="34" charset="0"/>
              </a:rPr>
              <a:t>People participate in joint analysis, development of action plans formation or strengthening of local groups or institutions. Learning methodologies used to seek multiple perspectives, and  groups determine how available resources are used.</a:t>
            </a:r>
          </a:p>
        </p:txBody>
      </p:sp>
      <p:sp>
        <p:nvSpPr>
          <p:cNvPr id="30760" name="Rectangle 24"/>
          <p:cNvSpPr>
            <a:spLocks noChangeArrowheads="1"/>
          </p:cNvSpPr>
          <p:nvPr/>
        </p:nvSpPr>
        <p:spPr bwMode="auto">
          <a:xfrm>
            <a:off x="5724525" y="1257300"/>
            <a:ext cx="3375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n-US" sz="1000" dirty="0">
                <a:solidFill>
                  <a:srgbClr val="000000"/>
                </a:solidFill>
                <a:latin typeface="Calibri" pitchFamily="34" charset="0"/>
              </a:rPr>
              <a:t>People participate by taking initiatives independently to change systems. They develop contacts with external institutions for resources and technical advice they need, but retain control over how resources are used.</a:t>
            </a:r>
            <a:endParaRPr lang="en-ZA" sz="1000" dirty="0">
              <a:solidFill>
                <a:srgbClr val="000000"/>
              </a:solidFill>
              <a:latin typeface="Calibri" pitchFamily="34" charset="0"/>
            </a:endParaRPr>
          </a:p>
        </p:txBody>
      </p:sp>
      <p:sp>
        <p:nvSpPr>
          <p:cNvPr id="3" name="TextBox 2"/>
          <p:cNvSpPr txBox="1"/>
          <p:nvPr/>
        </p:nvSpPr>
        <p:spPr>
          <a:xfrm>
            <a:off x="467544" y="5132388"/>
            <a:ext cx="1499388" cy="369332"/>
          </a:xfrm>
          <a:prstGeom prst="rect">
            <a:avLst/>
          </a:prstGeom>
          <a:noFill/>
        </p:spPr>
        <p:txBody>
          <a:bodyPr wrap="square" rtlCol="0">
            <a:spAutoFit/>
          </a:bodyPr>
          <a:lstStyle/>
          <a:p>
            <a:r>
              <a:rPr lang="en-US" b="1" dirty="0" smtClean="0"/>
              <a:t>Exploitative</a:t>
            </a:r>
            <a:endParaRPr lang="en-ZA" b="1" dirty="0"/>
          </a:p>
        </p:txBody>
      </p:sp>
      <p:sp>
        <p:nvSpPr>
          <p:cNvPr id="5" name="TextBox 4"/>
          <p:cNvSpPr txBox="1"/>
          <p:nvPr/>
        </p:nvSpPr>
        <p:spPr>
          <a:xfrm>
            <a:off x="366713" y="3413125"/>
            <a:ext cx="1672317" cy="369332"/>
          </a:xfrm>
          <a:prstGeom prst="rect">
            <a:avLst/>
          </a:prstGeom>
          <a:noFill/>
        </p:spPr>
        <p:txBody>
          <a:bodyPr wrap="none" rtlCol="0">
            <a:spAutoFit/>
          </a:bodyPr>
          <a:lstStyle/>
          <a:p>
            <a:r>
              <a:rPr lang="en-US" b="1" dirty="0" smtClean="0"/>
              <a:t>Transactional</a:t>
            </a:r>
            <a:endParaRPr lang="en-ZA" b="1" dirty="0"/>
          </a:p>
        </p:txBody>
      </p:sp>
      <p:sp>
        <p:nvSpPr>
          <p:cNvPr id="7" name="TextBox 6"/>
          <p:cNvSpPr txBox="1"/>
          <p:nvPr/>
        </p:nvSpPr>
        <p:spPr>
          <a:xfrm>
            <a:off x="325438" y="2173288"/>
            <a:ext cx="2049423" cy="369332"/>
          </a:xfrm>
          <a:prstGeom prst="rect">
            <a:avLst/>
          </a:prstGeom>
          <a:noFill/>
        </p:spPr>
        <p:txBody>
          <a:bodyPr wrap="square" rtlCol="0">
            <a:spAutoFit/>
          </a:bodyPr>
          <a:lstStyle/>
          <a:p>
            <a:r>
              <a:rPr lang="en-US" b="1" dirty="0" smtClean="0"/>
              <a:t>Transformational</a:t>
            </a:r>
            <a:endParaRPr lang="en-ZA" b="1" dirty="0"/>
          </a:p>
        </p:txBody>
      </p:sp>
      <p:cxnSp>
        <p:nvCxnSpPr>
          <p:cNvPr id="13" name="Straight Arrow Connector 12"/>
          <p:cNvCxnSpPr/>
          <p:nvPr/>
        </p:nvCxnSpPr>
        <p:spPr>
          <a:xfrm flipV="1">
            <a:off x="1296988" y="2542620"/>
            <a:ext cx="0" cy="856218"/>
          </a:xfrm>
          <a:prstGeom prst="straightConnector1">
            <a:avLst/>
          </a:prstGeom>
          <a:ln w="317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296988" y="3870325"/>
            <a:ext cx="0" cy="1349376"/>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2231" y="5501720"/>
            <a:ext cx="1608133" cy="461665"/>
          </a:xfrm>
          <a:prstGeom prst="rect">
            <a:avLst/>
          </a:prstGeom>
          <a:noFill/>
        </p:spPr>
        <p:txBody>
          <a:bodyPr wrap="none" rtlCol="0">
            <a:spAutoFit/>
          </a:bodyPr>
          <a:lstStyle/>
          <a:p>
            <a:r>
              <a:rPr lang="en-US" sz="1200" dirty="0" err="1" smtClean="0"/>
              <a:t>Enos</a:t>
            </a:r>
            <a:r>
              <a:rPr lang="en-US" sz="1200" dirty="0" smtClean="0"/>
              <a:t> &amp; Morton 2003</a:t>
            </a:r>
          </a:p>
          <a:p>
            <a:r>
              <a:rPr lang="en-US" sz="1200" dirty="0" smtClean="0"/>
              <a:t>In Bringle  et al 2009</a:t>
            </a:r>
            <a:endParaRPr lang="en-ZA" sz="1200" dirty="0"/>
          </a:p>
        </p:txBody>
      </p:sp>
    </p:spTree>
    <p:extLst>
      <p:ext uri="{BB962C8B-B14F-4D97-AF65-F5344CB8AC3E}">
        <p14:creationId xmlns:p14="http://schemas.microsoft.com/office/powerpoint/2010/main" val="1242590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1"/>
                                        </p:tgtEl>
                                        <p:attrNameLst>
                                          <p:attrName>style.visibility</p:attrName>
                                        </p:attrNameLst>
                                      </p:cBhvr>
                                      <p:to>
                                        <p:strVal val="visible"/>
                                      </p:to>
                                    </p:set>
                                    <p:animEffect transition="in" filter="fade">
                                      <p:cBhvr>
                                        <p:cTn id="7" dur="500"/>
                                        <p:tgtEl>
                                          <p:spTgt spid="307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3"/>
                                        </p:tgtEl>
                                        <p:attrNameLst>
                                          <p:attrName>style.visibility</p:attrName>
                                        </p:attrNameLst>
                                      </p:cBhvr>
                                      <p:to>
                                        <p:strVal val="visible"/>
                                      </p:to>
                                    </p:set>
                                    <p:animEffect transition="in" filter="fade">
                                      <p:cBhvr>
                                        <p:cTn id="10" dur="500"/>
                                        <p:tgtEl>
                                          <p:spTgt spid="307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0723"/>
                                        </p:tgtEl>
                                        <p:attrNameLst>
                                          <p:attrName>style.visibility</p:attrName>
                                        </p:attrNameLst>
                                      </p:cBhvr>
                                      <p:to>
                                        <p:strVal val="visible"/>
                                      </p:to>
                                    </p:set>
                                    <p:animEffect transition="in" filter="wipe(down)">
                                      <p:cBhvr>
                                        <p:cTn id="15" dur="500"/>
                                        <p:tgtEl>
                                          <p:spTgt spid="307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54"/>
                                        </p:tgtEl>
                                        <p:attrNameLst>
                                          <p:attrName>style.visibility</p:attrName>
                                        </p:attrNameLst>
                                      </p:cBhvr>
                                      <p:to>
                                        <p:strVal val="visible"/>
                                      </p:to>
                                    </p:set>
                                    <p:animEffect transition="in" filter="fade">
                                      <p:cBhvr>
                                        <p:cTn id="18" dur="500"/>
                                        <p:tgtEl>
                                          <p:spTgt spid="3075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0724"/>
                                        </p:tgtEl>
                                        <p:attrNameLst>
                                          <p:attrName>style.visibility</p:attrName>
                                        </p:attrNameLst>
                                      </p:cBhvr>
                                      <p:to>
                                        <p:strVal val="visible"/>
                                      </p:to>
                                    </p:set>
                                    <p:animEffect transition="in" filter="wipe(down)">
                                      <p:cBhvr>
                                        <p:cTn id="21" dur="500"/>
                                        <p:tgtEl>
                                          <p:spTgt spid="30724"/>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30722"/>
                                        </p:tgtEl>
                                        <p:attrNameLst>
                                          <p:attrName>style.visibility</p:attrName>
                                        </p:attrNameLst>
                                      </p:cBhvr>
                                      <p:to>
                                        <p:strVal val="visible"/>
                                      </p:to>
                                    </p:set>
                                    <p:animEffect transition="in" filter="wipe(down)">
                                      <p:cBhvr>
                                        <p:cTn id="25" dur="500"/>
                                        <p:tgtEl>
                                          <p:spTgt spid="307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729"/>
                                        </p:tgtEl>
                                        <p:attrNameLst>
                                          <p:attrName>style.visibility</p:attrName>
                                        </p:attrNameLst>
                                      </p:cBhvr>
                                      <p:to>
                                        <p:strVal val="visible"/>
                                      </p:to>
                                    </p:set>
                                    <p:animEffect transition="in" filter="wipe(down)">
                                      <p:cBhvr>
                                        <p:cTn id="30" dur="500"/>
                                        <p:tgtEl>
                                          <p:spTgt spid="307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07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0727"/>
                                        </p:tgtEl>
                                        <p:attrNameLst>
                                          <p:attrName>style.visibility</p:attrName>
                                        </p:attrNameLst>
                                      </p:cBhvr>
                                      <p:to>
                                        <p:strVal val="visible"/>
                                      </p:to>
                                    </p:set>
                                    <p:animEffect transition="in" filter="wipe(down)">
                                      <p:cBhvr>
                                        <p:cTn id="38" dur="500"/>
                                        <p:tgtEl>
                                          <p:spTgt spid="30727"/>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307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725"/>
                                        </p:tgtEl>
                                        <p:attrNameLst>
                                          <p:attrName>style.visibility</p:attrName>
                                        </p:attrNameLst>
                                      </p:cBhvr>
                                      <p:to>
                                        <p:strVal val="visible"/>
                                      </p:to>
                                    </p:set>
                                    <p:animEffect transition="in" filter="fade">
                                      <p:cBhvr>
                                        <p:cTn id="46" dur="500"/>
                                        <p:tgtEl>
                                          <p:spTgt spid="30725"/>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30734"/>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30735"/>
                                        </p:tgtEl>
                                        <p:attrNameLst>
                                          <p:attrName>style.visibility</p:attrName>
                                        </p:attrNameLst>
                                      </p:cBhvr>
                                      <p:to>
                                        <p:strVal val="visible"/>
                                      </p:to>
                                    </p:set>
                                    <p:animEffect transition="in" filter="fade">
                                      <p:cBhvr>
                                        <p:cTn id="51" dur="500"/>
                                        <p:tgtEl>
                                          <p:spTgt spid="307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736"/>
                                        </p:tgtEl>
                                        <p:attrNameLst>
                                          <p:attrName>style.visibility</p:attrName>
                                        </p:attrNameLst>
                                      </p:cBhvr>
                                      <p:to>
                                        <p:strVal val="visible"/>
                                      </p:to>
                                    </p:set>
                                    <p:animEffect transition="in" filter="fade">
                                      <p:cBhvr>
                                        <p:cTn id="54" dur="500"/>
                                        <p:tgtEl>
                                          <p:spTgt spid="3073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726"/>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30731"/>
                                        </p:tgtEl>
                                        <p:attrNameLst>
                                          <p:attrName>style.visibility</p:attrName>
                                        </p:attrNameLst>
                                      </p:cBhvr>
                                      <p:to>
                                        <p:strVal val="visible"/>
                                      </p:to>
                                    </p:set>
                                    <p:animEffect transition="in" filter="fade">
                                      <p:cBhvr>
                                        <p:cTn id="61" dur="500"/>
                                        <p:tgtEl>
                                          <p:spTgt spid="307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732"/>
                                        </p:tgtEl>
                                        <p:attrNameLst>
                                          <p:attrName>style.visibility</p:attrName>
                                        </p:attrNameLst>
                                      </p:cBhvr>
                                      <p:to>
                                        <p:strVal val="visible"/>
                                      </p:to>
                                    </p:set>
                                    <p:animEffect transition="in" filter="fade">
                                      <p:cBhvr>
                                        <p:cTn id="64" dur="500"/>
                                        <p:tgtEl>
                                          <p:spTgt spid="307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733"/>
                                        </p:tgtEl>
                                        <p:attrNameLst>
                                          <p:attrName>style.visibility</p:attrName>
                                        </p:attrNameLst>
                                      </p:cBhvr>
                                      <p:to>
                                        <p:strVal val="visible"/>
                                      </p:to>
                                    </p:set>
                                    <p:animEffect transition="in" filter="fade">
                                      <p:cBhvr>
                                        <p:cTn id="67" dur="500"/>
                                        <p:tgtEl>
                                          <p:spTgt spid="30733"/>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0752"/>
                                        </p:tgtEl>
                                        <p:attrNameLst>
                                          <p:attrName>style.visibility</p:attrName>
                                        </p:attrNameLst>
                                      </p:cBhvr>
                                      <p:to>
                                        <p:strVal val="visible"/>
                                      </p:to>
                                    </p:set>
                                  </p:childTnLst>
                                </p:cTn>
                              </p:par>
                              <p:par>
                                <p:cTn id="72" presetID="2" presetClass="entr" presetSubtype="4" fill="hold" grpId="0" nodeType="withEffect">
                                  <p:stCondLst>
                                    <p:cond delay="0"/>
                                  </p:stCondLst>
                                  <p:childTnLst>
                                    <p:set>
                                      <p:cBhvr>
                                        <p:cTn id="73" dur="1" fill="hold">
                                          <p:stCondLst>
                                            <p:cond delay="0"/>
                                          </p:stCondLst>
                                        </p:cTn>
                                        <p:tgtEl>
                                          <p:spTgt spid="30737"/>
                                        </p:tgtEl>
                                        <p:attrNameLst>
                                          <p:attrName>style.visibility</p:attrName>
                                        </p:attrNameLst>
                                      </p:cBhvr>
                                      <p:to>
                                        <p:strVal val="visible"/>
                                      </p:to>
                                    </p:set>
                                    <p:anim calcmode="lin" valueType="num">
                                      <p:cBhvr additive="base">
                                        <p:cTn id="74" dur="500" fill="hold"/>
                                        <p:tgtEl>
                                          <p:spTgt spid="30737"/>
                                        </p:tgtEl>
                                        <p:attrNameLst>
                                          <p:attrName>ppt_x</p:attrName>
                                        </p:attrNameLst>
                                      </p:cBhvr>
                                      <p:tavLst>
                                        <p:tav tm="0">
                                          <p:val>
                                            <p:strVal val="#ppt_x"/>
                                          </p:val>
                                        </p:tav>
                                        <p:tav tm="100000">
                                          <p:val>
                                            <p:strVal val="#ppt_x"/>
                                          </p:val>
                                        </p:tav>
                                      </p:tavLst>
                                    </p:anim>
                                    <p:anim calcmode="lin" valueType="num">
                                      <p:cBhvr additive="base">
                                        <p:cTn id="75" dur="500" fill="hold"/>
                                        <p:tgtEl>
                                          <p:spTgt spid="3073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755"/>
                                        </p:tgtEl>
                                        <p:attrNameLst>
                                          <p:attrName>style.visibility</p:attrName>
                                        </p:attrNameLst>
                                      </p:cBhvr>
                                      <p:to>
                                        <p:strVal val="visible"/>
                                      </p:to>
                                    </p:set>
                                    <p:anim calcmode="lin" valueType="num">
                                      <p:cBhvr additive="base">
                                        <p:cTn id="78" dur="500" fill="hold"/>
                                        <p:tgtEl>
                                          <p:spTgt spid="30755"/>
                                        </p:tgtEl>
                                        <p:attrNameLst>
                                          <p:attrName>ppt_x</p:attrName>
                                        </p:attrNameLst>
                                      </p:cBhvr>
                                      <p:tavLst>
                                        <p:tav tm="0">
                                          <p:val>
                                            <p:strVal val="#ppt_x"/>
                                          </p:val>
                                        </p:tav>
                                        <p:tav tm="100000">
                                          <p:val>
                                            <p:strVal val="#ppt_x"/>
                                          </p:val>
                                        </p:tav>
                                      </p:tavLst>
                                    </p:anim>
                                    <p:anim calcmode="lin" valueType="num">
                                      <p:cBhvr additive="base">
                                        <p:cTn id="79" dur="500" fill="hold"/>
                                        <p:tgtEl>
                                          <p:spTgt spid="30755"/>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grpId="0" nodeType="afterEffect">
                                  <p:stCondLst>
                                    <p:cond delay="0"/>
                                  </p:stCondLst>
                                  <p:childTnLst>
                                    <p:set>
                                      <p:cBhvr>
                                        <p:cTn id="82" dur="1" fill="hold">
                                          <p:stCondLst>
                                            <p:cond delay="0"/>
                                          </p:stCondLst>
                                        </p:cTn>
                                        <p:tgtEl>
                                          <p:spTgt spid="30738"/>
                                        </p:tgtEl>
                                        <p:attrNameLst>
                                          <p:attrName>style.visibility</p:attrName>
                                        </p:attrNameLst>
                                      </p:cBhvr>
                                      <p:to>
                                        <p:strVal val="visible"/>
                                      </p:to>
                                    </p:set>
                                    <p:anim calcmode="lin" valueType="num">
                                      <p:cBhvr additive="base">
                                        <p:cTn id="83" dur="500" fill="hold"/>
                                        <p:tgtEl>
                                          <p:spTgt spid="30738"/>
                                        </p:tgtEl>
                                        <p:attrNameLst>
                                          <p:attrName>ppt_x</p:attrName>
                                        </p:attrNameLst>
                                      </p:cBhvr>
                                      <p:tavLst>
                                        <p:tav tm="0">
                                          <p:val>
                                            <p:strVal val="#ppt_x"/>
                                          </p:val>
                                        </p:tav>
                                        <p:tav tm="100000">
                                          <p:val>
                                            <p:strVal val="#ppt_x"/>
                                          </p:val>
                                        </p:tav>
                                      </p:tavLst>
                                    </p:anim>
                                    <p:anim calcmode="lin" valueType="num">
                                      <p:cBhvr additive="base">
                                        <p:cTn id="84" dur="500" fill="hold"/>
                                        <p:tgtEl>
                                          <p:spTgt spid="307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756"/>
                                        </p:tgtEl>
                                        <p:attrNameLst>
                                          <p:attrName>style.visibility</p:attrName>
                                        </p:attrNameLst>
                                      </p:cBhvr>
                                      <p:to>
                                        <p:strVal val="visible"/>
                                      </p:to>
                                    </p:set>
                                    <p:anim calcmode="lin" valueType="num">
                                      <p:cBhvr additive="base">
                                        <p:cTn id="87" dur="500" fill="hold"/>
                                        <p:tgtEl>
                                          <p:spTgt spid="30756"/>
                                        </p:tgtEl>
                                        <p:attrNameLst>
                                          <p:attrName>ppt_x</p:attrName>
                                        </p:attrNameLst>
                                      </p:cBhvr>
                                      <p:tavLst>
                                        <p:tav tm="0">
                                          <p:val>
                                            <p:strVal val="#ppt_x"/>
                                          </p:val>
                                        </p:tav>
                                        <p:tav tm="100000">
                                          <p:val>
                                            <p:strVal val="#ppt_x"/>
                                          </p:val>
                                        </p:tav>
                                      </p:tavLst>
                                    </p:anim>
                                    <p:anim calcmode="lin" valueType="num">
                                      <p:cBhvr additive="base">
                                        <p:cTn id="88" dur="500" fill="hold"/>
                                        <p:tgtEl>
                                          <p:spTgt spid="30756"/>
                                        </p:tgtEl>
                                        <p:attrNameLst>
                                          <p:attrName>ppt_y</p:attrName>
                                        </p:attrNameLst>
                                      </p:cBhvr>
                                      <p:tavLst>
                                        <p:tav tm="0">
                                          <p:val>
                                            <p:strVal val="1+#ppt_h/2"/>
                                          </p:val>
                                        </p:tav>
                                        <p:tav tm="100000">
                                          <p:val>
                                            <p:strVal val="#ppt_y"/>
                                          </p:val>
                                        </p:tav>
                                      </p:tavLst>
                                    </p:anim>
                                  </p:childTnLst>
                                </p:cTn>
                              </p:par>
                            </p:childTnLst>
                          </p:cTn>
                        </p:par>
                        <p:par>
                          <p:cTn id="89" fill="hold">
                            <p:stCondLst>
                              <p:cond delay="1000"/>
                            </p:stCondLst>
                            <p:childTnLst>
                              <p:par>
                                <p:cTn id="90" presetID="2" presetClass="entr" presetSubtype="4" fill="hold" grpId="0" nodeType="afterEffect">
                                  <p:stCondLst>
                                    <p:cond delay="0"/>
                                  </p:stCondLst>
                                  <p:childTnLst>
                                    <p:set>
                                      <p:cBhvr>
                                        <p:cTn id="91" dur="1" fill="hold">
                                          <p:stCondLst>
                                            <p:cond delay="0"/>
                                          </p:stCondLst>
                                        </p:cTn>
                                        <p:tgtEl>
                                          <p:spTgt spid="30739"/>
                                        </p:tgtEl>
                                        <p:attrNameLst>
                                          <p:attrName>style.visibility</p:attrName>
                                        </p:attrNameLst>
                                      </p:cBhvr>
                                      <p:to>
                                        <p:strVal val="visible"/>
                                      </p:to>
                                    </p:set>
                                    <p:anim calcmode="lin" valueType="num">
                                      <p:cBhvr additive="base">
                                        <p:cTn id="92" dur="500" fill="hold"/>
                                        <p:tgtEl>
                                          <p:spTgt spid="30739"/>
                                        </p:tgtEl>
                                        <p:attrNameLst>
                                          <p:attrName>ppt_x</p:attrName>
                                        </p:attrNameLst>
                                      </p:cBhvr>
                                      <p:tavLst>
                                        <p:tav tm="0">
                                          <p:val>
                                            <p:strVal val="#ppt_x"/>
                                          </p:val>
                                        </p:tav>
                                        <p:tav tm="100000">
                                          <p:val>
                                            <p:strVal val="#ppt_x"/>
                                          </p:val>
                                        </p:tav>
                                      </p:tavLst>
                                    </p:anim>
                                    <p:anim calcmode="lin" valueType="num">
                                      <p:cBhvr additive="base">
                                        <p:cTn id="93" dur="500" fill="hold"/>
                                        <p:tgtEl>
                                          <p:spTgt spid="30739"/>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0757"/>
                                        </p:tgtEl>
                                        <p:attrNameLst>
                                          <p:attrName>style.visibility</p:attrName>
                                        </p:attrNameLst>
                                      </p:cBhvr>
                                      <p:to>
                                        <p:strVal val="visible"/>
                                      </p:to>
                                    </p:set>
                                    <p:anim calcmode="lin" valueType="num">
                                      <p:cBhvr additive="base">
                                        <p:cTn id="96" dur="500" fill="hold"/>
                                        <p:tgtEl>
                                          <p:spTgt spid="30757"/>
                                        </p:tgtEl>
                                        <p:attrNameLst>
                                          <p:attrName>ppt_x</p:attrName>
                                        </p:attrNameLst>
                                      </p:cBhvr>
                                      <p:tavLst>
                                        <p:tav tm="0">
                                          <p:val>
                                            <p:strVal val="#ppt_x"/>
                                          </p:val>
                                        </p:tav>
                                        <p:tav tm="100000">
                                          <p:val>
                                            <p:strVal val="#ppt_x"/>
                                          </p:val>
                                        </p:tav>
                                      </p:tavLst>
                                    </p:anim>
                                    <p:anim calcmode="lin" valueType="num">
                                      <p:cBhvr additive="base">
                                        <p:cTn id="97" dur="500" fill="hold"/>
                                        <p:tgtEl>
                                          <p:spTgt spid="30757"/>
                                        </p:tgtEl>
                                        <p:attrNameLst>
                                          <p:attrName>ppt_y</p:attrName>
                                        </p:attrNameLst>
                                      </p:cBhvr>
                                      <p:tavLst>
                                        <p:tav tm="0">
                                          <p:val>
                                            <p:strVal val="1+#ppt_h/2"/>
                                          </p:val>
                                        </p:tav>
                                        <p:tav tm="100000">
                                          <p:val>
                                            <p:strVal val="#ppt_y"/>
                                          </p:val>
                                        </p:tav>
                                      </p:tavLst>
                                    </p:anim>
                                  </p:childTnLst>
                                </p:cTn>
                              </p:par>
                            </p:childTnLst>
                          </p:cTn>
                        </p:par>
                        <p:par>
                          <p:cTn id="98" fill="hold">
                            <p:stCondLst>
                              <p:cond delay="1500"/>
                            </p:stCondLst>
                            <p:childTnLst>
                              <p:par>
                                <p:cTn id="99" presetID="2" presetClass="entr" presetSubtype="4" fill="hold" grpId="0" nodeType="afterEffect">
                                  <p:stCondLst>
                                    <p:cond delay="0"/>
                                  </p:stCondLst>
                                  <p:childTnLst>
                                    <p:set>
                                      <p:cBhvr>
                                        <p:cTn id="100" dur="1" fill="hold">
                                          <p:stCondLst>
                                            <p:cond delay="0"/>
                                          </p:stCondLst>
                                        </p:cTn>
                                        <p:tgtEl>
                                          <p:spTgt spid="30740"/>
                                        </p:tgtEl>
                                        <p:attrNameLst>
                                          <p:attrName>style.visibility</p:attrName>
                                        </p:attrNameLst>
                                      </p:cBhvr>
                                      <p:to>
                                        <p:strVal val="visible"/>
                                      </p:to>
                                    </p:set>
                                    <p:anim calcmode="lin" valueType="num">
                                      <p:cBhvr additive="base">
                                        <p:cTn id="101" dur="500" fill="hold"/>
                                        <p:tgtEl>
                                          <p:spTgt spid="30740"/>
                                        </p:tgtEl>
                                        <p:attrNameLst>
                                          <p:attrName>ppt_x</p:attrName>
                                        </p:attrNameLst>
                                      </p:cBhvr>
                                      <p:tavLst>
                                        <p:tav tm="0">
                                          <p:val>
                                            <p:strVal val="#ppt_x"/>
                                          </p:val>
                                        </p:tav>
                                        <p:tav tm="100000">
                                          <p:val>
                                            <p:strVal val="#ppt_x"/>
                                          </p:val>
                                        </p:tav>
                                      </p:tavLst>
                                    </p:anim>
                                    <p:anim calcmode="lin" valueType="num">
                                      <p:cBhvr additive="base">
                                        <p:cTn id="102" dur="500" fill="hold"/>
                                        <p:tgtEl>
                                          <p:spTgt spid="3074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0758"/>
                                        </p:tgtEl>
                                        <p:attrNameLst>
                                          <p:attrName>style.visibility</p:attrName>
                                        </p:attrNameLst>
                                      </p:cBhvr>
                                      <p:to>
                                        <p:strVal val="visible"/>
                                      </p:to>
                                    </p:set>
                                    <p:anim calcmode="lin" valueType="num">
                                      <p:cBhvr additive="base">
                                        <p:cTn id="105" dur="500" fill="hold"/>
                                        <p:tgtEl>
                                          <p:spTgt spid="30758"/>
                                        </p:tgtEl>
                                        <p:attrNameLst>
                                          <p:attrName>ppt_x</p:attrName>
                                        </p:attrNameLst>
                                      </p:cBhvr>
                                      <p:tavLst>
                                        <p:tav tm="0">
                                          <p:val>
                                            <p:strVal val="#ppt_x"/>
                                          </p:val>
                                        </p:tav>
                                        <p:tav tm="100000">
                                          <p:val>
                                            <p:strVal val="#ppt_x"/>
                                          </p:val>
                                        </p:tav>
                                      </p:tavLst>
                                    </p:anim>
                                    <p:anim calcmode="lin" valueType="num">
                                      <p:cBhvr additive="base">
                                        <p:cTn id="106" dur="500" fill="hold"/>
                                        <p:tgtEl>
                                          <p:spTgt spid="30758"/>
                                        </p:tgtEl>
                                        <p:attrNameLst>
                                          <p:attrName>ppt_y</p:attrName>
                                        </p:attrNameLst>
                                      </p:cBhvr>
                                      <p:tavLst>
                                        <p:tav tm="0">
                                          <p:val>
                                            <p:strVal val="1+#ppt_h/2"/>
                                          </p:val>
                                        </p:tav>
                                        <p:tav tm="100000">
                                          <p:val>
                                            <p:strVal val="#ppt_y"/>
                                          </p:val>
                                        </p:tav>
                                      </p:tavLst>
                                    </p:anim>
                                  </p:childTnLst>
                                </p:cTn>
                              </p:par>
                            </p:childTnLst>
                          </p:cTn>
                        </p:par>
                        <p:par>
                          <p:cTn id="107" fill="hold">
                            <p:stCondLst>
                              <p:cond delay="2000"/>
                            </p:stCondLst>
                            <p:childTnLst>
                              <p:par>
                                <p:cTn id="108" presetID="2" presetClass="entr" presetSubtype="4" fill="hold" grpId="0" nodeType="afterEffect">
                                  <p:stCondLst>
                                    <p:cond delay="0"/>
                                  </p:stCondLst>
                                  <p:childTnLst>
                                    <p:set>
                                      <p:cBhvr>
                                        <p:cTn id="109" dur="1" fill="hold">
                                          <p:stCondLst>
                                            <p:cond delay="0"/>
                                          </p:stCondLst>
                                        </p:cTn>
                                        <p:tgtEl>
                                          <p:spTgt spid="30741"/>
                                        </p:tgtEl>
                                        <p:attrNameLst>
                                          <p:attrName>style.visibility</p:attrName>
                                        </p:attrNameLst>
                                      </p:cBhvr>
                                      <p:to>
                                        <p:strVal val="visible"/>
                                      </p:to>
                                    </p:set>
                                    <p:anim calcmode="lin" valueType="num">
                                      <p:cBhvr additive="base">
                                        <p:cTn id="110" dur="500" fill="hold"/>
                                        <p:tgtEl>
                                          <p:spTgt spid="30741"/>
                                        </p:tgtEl>
                                        <p:attrNameLst>
                                          <p:attrName>ppt_x</p:attrName>
                                        </p:attrNameLst>
                                      </p:cBhvr>
                                      <p:tavLst>
                                        <p:tav tm="0">
                                          <p:val>
                                            <p:strVal val="#ppt_x"/>
                                          </p:val>
                                        </p:tav>
                                        <p:tav tm="100000">
                                          <p:val>
                                            <p:strVal val="#ppt_x"/>
                                          </p:val>
                                        </p:tav>
                                      </p:tavLst>
                                    </p:anim>
                                    <p:anim calcmode="lin" valueType="num">
                                      <p:cBhvr additive="base">
                                        <p:cTn id="111" dur="500" fill="hold"/>
                                        <p:tgtEl>
                                          <p:spTgt spid="30741"/>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759"/>
                                        </p:tgtEl>
                                        <p:attrNameLst>
                                          <p:attrName>style.visibility</p:attrName>
                                        </p:attrNameLst>
                                      </p:cBhvr>
                                      <p:to>
                                        <p:strVal val="visible"/>
                                      </p:to>
                                    </p:set>
                                    <p:anim calcmode="lin" valueType="num">
                                      <p:cBhvr additive="base">
                                        <p:cTn id="114" dur="500" fill="hold"/>
                                        <p:tgtEl>
                                          <p:spTgt spid="30759"/>
                                        </p:tgtEl>
                                        <p:attrNameLst>
                                          <p:attrName>ppt_x</p:attrName>
                                        </p:attrNameLst>
                                      </p:cBhvr>
                                      <p:tavLst>
                                        <p:tav tm="0">
                                          <p:val>
                                            <p:strVal val="#ppt_x"/>
                                          </p:val>
                                        </p:tav>
                                        <p:tav tm="100000">
                                          <p:val>
                                            <p:strVal val="#ppt_x"/>
                                          </p:val>
                                        </p:tav>
                                      </p:tavLst>
                                    </p:anim>
                                    <p:anim calcmode="lin" valueType="num">
                                      <p:cBhvr additive="base">
                                        <p:cTn id="115" dur="500" fill="hold"/>
                                        <p:tgtEl>
                                          <p:spTgt spid="30759"/>
                                        </p:tgtEl>
                                        <p:attrNameLst>
                                          <p:attrName>ppt_y</p:attrName>
                                        </p:attrNameLst>
                                      </p:cBhvr>
                                      <p:tavLst>
                                        <p:tav tm="0">
                                          <p:val>
                                            <p:strVal val="1+#ppt_h/2"/>
                                          </p:val>
                                        </p:tav>
                                        <p:tav tm="100000">
                                          <p:val>
                                            <p:strVal val="#ppt_y"/>
                                          </p:val>
                                        </p:tav>
                                      </p:tavLst>
                                    </p:anim>
                                  </p:childTnLst>
                                </p:cTn>
                              </p:par>
                            </p:childTnLst>
                          </p:cTn>
                        </p:par>
                        <p:par>
                          <p:cTn id="116" fill="hold">
                            <p:stCondLst>
                              <p:cond delay="2500"/>
                            </p:stCondLst>
                            <p:childTnLst>
                              <p:par>
                                <p:cTn id="117" presetID="2" presetClass="entr" presetSubtype="4" fill="hold" grpId="0" nodeType="afterEffect">
                                  <p:stCondLst>
                                    <p:cond delay="0"/>
                                  </p:stCondLst>
                                  <p:childTnLst>
                                    <p:set>
                                      <p:cBhvr>
                                        <p:cTn id="118" dur="1" fill="hold">
                                          <p:stCondLst>
                                            <p:cond delay="0"/>
                                          </p:stCondLst>
                                        </p:cTn>
                                        <p:tgtEl>
                                          <p:spTgt spid="30742"/>
                                        </p:tgtEl>
                                        <p:attrNameLst>
                                          <p:attrName>style.visibility</p:attrName>
                                        </p:attrNameLst>
                                      </p:cBhvr>
                                      <p:to>
                                        <p:strVal val="visible"/>
                                      </p:to>
                                    </p:set>
                                    <p:anim calcmode="lin" valueType="num">
                                      <p:cBhvr additive="base">
                                        <p:cTn id="119" dur="500" fill="hold"/>
                                        <p:tgtEl>
                                          <p:spTgt spid="30742"/>
                                        </p:tgtEl>
                                        <p:attrNameLst>
                                          <p:attrName>ppt_x</p:attrName>
                                        </p:attrNameLst>
                                      </p:cBhvr>
                                      <p:tavLst>
                                        <p:tav tm="0">
                                          <p:val>
                                            <p:strVal val="#ppt_x"/>
                                          </p:val>
                                        </p:tav>
                                        <p:tav tm="100000">
                                          <p:val>
                                            <p:strVal val="#ppt_x"/>
                                          </p:val>
                                        </p:tav>
                                      </p:tavLst>
                                    </p:anim>
                                    <p:anim calcmode="lin" valueType="num">
                                      <p:cBhvr additive="base">
                                        <p:cTn id="120" dur="500" fill="hold"/>
                                        <p:tgtEl>
                                          <p:spTgt spid="307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0760"/>
                                        </p:tgtEl>
                                        <p:attrNameLst>
                                          <p:attrName>style.visibility</p:attrName>
                                        </p:attrNameLst>
                                      </p:cBhvr>
                                      <p:to>
                                        <p:strVal val="visible"/>
                                      </p:to>
                                    </p:set>
                                    <p:anim calcmode="lin" valueType="num">
                                      <p:cBhvr additive="base">
                                        <p:cTn id="123" dur="500" fill="hold"/>
                                        <p:tgtEl>
                                          <p:spTgt spid="30760"/>
                                        </p:tgtEl>
                                        <p:attrNameLst>
                                          <p:attrName>ppt_x</p:attrName>
                                        </p:attrNameLst>
                                      </p:cBhvr>
                                      <p:tavLst>
                                        <p:tav tm="0">
                                          <p:val>
                                            <p:strVal val="#ppt_x"/>
                                          </p:val>
                                        </p:tav>
                                        <p:tav tm="100000">
                                          <p:val>
                                            <p:strVal val="#ppt_x"/>
                                          </p:val>
                                        </p:tav>
                                      </p:tavLst>
                                    </p:anim>
                                    <p:anim calcmode="lin" valueType="num">
                                      <p:cBhvr additive="base">
                                        <p:cTn id="124" dur="500" fill="hold"/>
                                        <p:tgtEl>
                                          <p:spTgt spid="30760"/>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fade">
                                      <p:cBhvr>
                                        <p:cTn id="129" dur="500"/>
                                        <p:tgtEl>
                                          <p:spTgt spid="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500"/>
                                        <p:tgtEl>
                                          <p:spTgt spid="30"/>
                                        </p:tgtEl>
                                      </p:cBhvr>
                                    </p:animEffect>
                                  </p:childTnLst>
                                </p:cTn>
                              </p:par>
                            </p:childTnLst>
                          </p:cTn>
                        </p:par>
                        <p:par>
                          <p:cTn id="133" fill="hold">
                            <p:stCondLst>
                              <p:cond delay="500"/>
                            </p:stCondLst>
                            <p:childTnLst>
                              <p:par>
                                <p:cTn id="134" presetID="22" presetClass="entr" presetSubtype="4" fill="hold"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down)">
                                      <p:cBhvr>
                                        <p:cTn id="136" dur="500"/>
                                        <p:tgtEl>
                                          <p:spTgt spid="51"/>
                                        </p:tgtEl>
                                      </p:cBhvr>
                                    </p:animEffect>
                                  </p:childTnLst>
                                </p:cTn>
                              </p:par>
                            </p:childTnLst>
                          </p:cTn>
                        </p:par>
                        <p:par>
                          <p:cTn id="137" fill="hold">
                            <p:stCondLst>
                              <p:cond delay="1000"/>
                            </p:stCondLst>
                            <p:childTnLst>
                              <p:par>
                                <p:cTn id="138" presetID="10" presetClass="entr" presetSubtype="0" fill="hold" grpId="0" nodeType="afterEffect">
                                  <p:stCondLst>
                                    <p:cond delay="0"/>
                                  </p:stCondLst>
                                  <p:childTnLst>
                                    <p:set>
                                      <p:cBhvr>
                                        <p:cTn id="139" dur="1" fill="hold">
                                          <p:stCondLst>
                                            <p:cond delay="0"/>
                                          </p:stCondLst>
                                        </p:cTn>
                                        <p:tgtEl>
                                          <p:spTgt spid="5"/>
                                        </p:tgtEl>
                                        <p:attrNameLst>
                                          <p:attrName>style.visibility</p:attrName>
                                        </p:attrNameLst>
                                      </p:cBhvr>
                                      <p:to>
                                        <p:strVal val="visible"/>
                                      </p:to>
                                    </p:set>
                                    <p:animEffect transition="in" filter="fade">
                                      <p:cBhvr>
                                        <p:cTn id="140" dur="500"/>
                                        <p:tgtEl>
                                          <p:spTgt spid="5"/>
                                        </p:tgtEl>
                                      </p:cBhvr>
                                    </p:animEffect>
                                  </p:childTnLst>
                                </p:cTn>
                              </p:par>
                            </p:childTnLst>
                          </p:cTn>
                        </p:par>
                        <p:par>
                          <p:cTn id="141" fill="hold">
                            <p:stCondLst>
                              <p:cond delay="1500"/>
                            </p:stCondLst>
                            <p:childTnLst>
                              <p:par>
                                <p:cTn id="142" presetID="22" presetClass="entr" presetSubtype="4" fill="hold" nodeType="after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wipe(down)">
                                      <p:cBhvr>
                                        <p:cTn id="144" dur="500"/>
                                        <p:tgtEl>
                                          <p:spTgt spid="13"/>
                                        </p:tgtEl>
                                      </p:cBhvr>
                                    </p:animEffect>
                                  </p:childTnLst>
                                </p:cTn>
                              </p:par>
                            </p:childTnLst>
                          </p:cTn>
                        </p:par>
                        <p:par>
                          <p:cTn id="145" fill="hold">
                            <p:stCondLst>
                              <p:cond delay="2000"/>
                            </p:stCondLst>
                            <p:childTnLst>
                              <p:par>
                                <p:cTn id="146" presetID="10" presetClass="entr" presetSubtype="0" fill="hold" grpId="0" nodeType="after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fade">
                                      <p:cBhvr>
                                        <p:cTn id="148" dur="500"/>
                                        <p:tgtEl>
                                          <p:spTgt spid="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
                                        </p:tgtEl>
                                        <p:attrNameLst>
                                          <p:attrName>style.visibility</p:attrName>
                                        </p:attrNameLst>
                                      </p:cBhvr>
                                      <p:to>
                                        <p:strVal val="visible"/>
                                      </p:to>
                                    </p:set>
                                    <p:animEffect transition="in" filter="fade">
                                      <p:cBhvr>
                                        <p:cTn id="153" dur="500"/>
                                        <p:tgtEl>
                                          <p:spTgt spid="1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0747"/>
                                        </p:tgtEl>
                                        <p:attrNameLst>
                                          <p:attrName>style.visibility</p:attrName>
                                        </p:attrNameLst>
                                      </p:cBhvr>
                                      <p:to>
                                        <p:strVal val="visible"/>
                                      </p:to>
                                    </p:set>
                                    <p:animEffect transition="in" filter="fade">
                                      <p:cBhvr>
                                        <p:cTn id="156" dur="500"/>
                                        <p:tgtEl>
                                          <p:spTgt spid="3074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8"/>
                                        </p:tgtEl>
                                        <p:attrNameLst>
                                          <p:attrName>style.visibility</p:attrName>
                                        </p:attrNameLst>
                                      </p:cBhvr>
                                      <p:to>
                                        <p:strVal val="visible"/>
                                      </p:to>
                                    </p:set>
                                    <p:animEffect transition="in" filter="wipe(down)">
                                      <p:cBhvr>
                                        <p:cTn id="161" dur="500"/>
                                        <p:tgtEl>
                                          <p:spTgt spid="8"/>
                                        </p:tgtEl>
                                      </p:cBhvr>
                                    </p:animEffect>
                                  </p:childTnLst>
                                </p:cTn>
                              </p:par>
                              <p:par>
                                <p:cTn id="162" presetID="1" presetClass="entr" presetSubtype="0" fill="hold" grpId="0" nodeType="withEffect">
                                  <p:stCondLst>
                                    <p:cond delay="0"/>
                                  </p:stCondLst>
                                  <p:childTnLst>
                                    <p:set>
                                      <p:cBhvr>
                                        <p:cTn id="163" dur="1" fill="hold">
                                          <p:stCondLst>
                                            <p:cond delay="0"/>
                                          </p:stCondLst>
                                        </p:cTn>
                                        <p:tgtEl>
                                          <p:spTgt spid="30748"/>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9"/>
                                        </p:tgtEl>
                                        <p:attrNameLst>
                                          <p:attrName>style.visibility</p:attrName>
                                        </p:attrNameLst>
                                      </p:cBhvr>
                                      <p:to>
                                        <p:strVal val="visible"/>
                                      </p:to>
                                    </p:set>
                                    <p:animEffect transition="in" filter="wipe(down)">
                                      <p:cBhvr>
                                        <p:cTn id="168" dur="500"/>
                                        <p:tgtEl>
                                          <p:spTgt spid="9"/>
                                        </p:tgtEl>
                                      </p:cBhvr>
                                    </p:animEffect>
                                  </p:childTnLst>
                                </p:cTn>
                              </p:par>
                              <p:par>
                                <p:cTn id="169" presetID="1" presetClass="entr" presetSubtype="0" fill="hold" grpId="0" nodeType="withEffect">
                                  <p:stCondLst>
                                    <p:cond delay="0"/>
                                  </p:stCondLst>
                                  <p:childTnLst>
                                    <p:set>
                                      <p:cBhvr>
                                        <p:cTn id="170" dur="1" fill="hold">
                                          <p:stCondLst>
                                            <p:cond delay="0"/>
                                          </p:stCondLst>
                                        </p:cTn>
                                        <p:tgtEl>
                                          <p:spTgt spid="30749"/>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wipe(down)">
                                      <p:cBhvr>
                                        <p:cTn id="175" dur="500"/>
                                        <p:tgtEl>
                                          <p:spTgt spid="10"/>
                                        </p:tgtEl>
                                      </p:cBhvr>
                                    </p:animEffect>
                                  </p:childTnLst>
                                </p:cTn>
                              </p:par>
                              <p:par>
                                <p:cTn id="176" presetID="1" presetClass="entr" presetSubtype="0" fill="hold" grpId="0" nodeType="withEffect">
                                  <p:stCondLst>
                                    <p:cond delay="0"/>
                                  </p:stCondLst>
                                  <p:childTnLst>
                                    <p:set>
                                      <p:cBhvr>
                                        <p:cTn id="177" dur="1" fill="hold">
                                          <p:stCondLst>
                                            <p:cond delay="0"/>
                                          </p:stCondLst>
                                        </p:cTn>
                                        <p:tgtEl>
                                          <p:spTgt spid="30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4" grpId="0" animBg="1"/>
      <p:bldP spid="30725" grpId="0"/>
      <p:bldP spid="30726" grpId="0"/>
      <p:bldP spid="30727" grpId="0"/>
      <p:bldP spid="30728" grpId="0"/>
      <p:bldP spid="30729" grpId="0"/>
      <p:bldP spid="30730" grpId="0"/>
      <p:bldP spid="30731" grpId="0"/>
      <p:bldP spid="30732" grpId="0"/>
      <p:bldP spid="30733" grpId="0"/>
      <p:bldP spid="30734" grpId="0"/>
      <p:bldP spid="30735" grpId="0"/>
      <p:bldP spid="30736" grpId="0"/>
      <p:bldP spid="30737" grpId="0"/>
      <p:bldP spid="30738" grpId="0"/>
      <p:bldP spid="30739" grpId="0"/>
      <p:bldP spid="30740" grpId="0"/>
      <p:bldP spid="30741" grpId="0"/>
      <p:bldP spid="30742" grpId="0"/>
      <p:bldP spid="8" grpId="0" animBg="1"/>
      <p:bldP spid="9" grpId="0" animBg="1"/>
      <p:bldP spid="10" grpId="0" animBg="1"/>
      <p:bldP spid="11" grpId="0" animBg="1"/>
      <p:bldP spid="30747" grpId="0"/>
      <p:bldP spid="30748" grpId="0"/>
      <p:bldP spid="30749" grpId="0"/>
      <p:bldP spid="30750" grpId="0"/>
      <p:bldP spid="30751" grpId="0"/>
      <p:bldP spid="30752" grpId="0"/>
      <p:bldP spid="30753" grpId="0"/>
      <p:bldP spid="30754" grpId="0"/>
      <p:bldP spid="30755" grpId="0"/>
      <p:bldP spid="30756" grpId="0"/>
      <p:bldP spid="30757" grpId="0"/>
      <p:bldP spid="30758" grpId="0"/>
      <p:bldP spid="30759" grpId="0"/>
      <p:bldP spid="30760" grpId="0"/>
      <p:bldP spid="3" grpId="0"/>
      <p:bldP spid="5" grpId="0"/>
      <p:bldP spid="7"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From “Relationships” to “Partnerships”</a:t>
            </a:r>
            <a:endParaRPr lang="en-ZA" sz="4000" dirty="0"/>
          </a:p>
        </p:txBody>
      </p:sp>
      <p:sp>
        <p:nvSpPr>
          <p:cNvPr id="3" name="Content Placeholder 2"/>
          <p:cNvSpPr>
            <a:spLocks noGrp="1"/>
          </p:cNvSpPr>
          <p:nvPr>
            <p:ph idx="1"/>
          </p:nvPr>
        </p:nvSpPr>
        <p:spPr/>
        <p:txBody>
          <a:bodyPr/>
          <a:lstStyle/>
          <a:p>
            <a:r>
              <a:rPr lang="en-US" sz="2800" dirty="0" smtClean="0"/>
              <a:t>Development  = </a:t>
            </a:r>
            <a:r>
              <a:rPr lang="en-US" sz="2800" dirty="0"/>
              <a:t>“creative collaboration around an emergent agenda” built on a foundation of “relationships with individuals and communities” </a:t>
            </a:r>
            <a:r>
              <a:rPr lang="en-US" sz="2800" dirty="0" smtClean="0"/>
              <a:t>(</a:t>
            </a:r>
            <a:r>
              <a:rPr lang="en-US" sz="2800" dirty="0" err="1" smtClean="0"/>
              <a:t>Dazé</a:t>
            </a:r>
            <a:r>
              <a:rPr lang="en-US" sz="2800" dirty="0" smtClean="0"/>
              <a:t> </a:t>
            </a:r>
            <a:r>
              <a:rPr lang="en-US" sz="2800" i="1" dirty="0"/>
              <a:t>et </a:t>
            </a:r>
            <a:r>
              <a:rPr lang="en-US" sz="2800" i="1" dirty="0" smtClean="0"/>
              <a:t>al </a:t>
            </a:r>
            <a:r>
              <a:rPr lang="en-US" sz="2800" dirty="0"/>
              <a:t>(2009) </a:t>
            </a:r>
            <a:endParaRPr lang="en-US" sz="2800" dirty="0" smtClean="0"/>
          </a:p>
          <a:p>
            <a:r>
              <a:rPr lang="en-US" sz="2800" dirty="0"/>
              <a:t>‘relationship’ </a:t>
            </a:r>
            <a:r>
              <a:rPr lang="en-US" sz="2800" dirty="0" smtClean="0"/>
              <a:t>- a </a:t>
            </a:r>
            <a:r>
              <a:rPr lang="en-US" sz="2800" dirty="0"/>
              <a:t>general and broad term to refer to all types of interactions between </a:t>
            </a:r>
            <a:r>
              <a:rPr lang="en-US" sz="2800" dirty="0" smtClean="0"/>
              <a:t>persons</a:t>
            </a:r>
          </a:p>
          <a:p>
            <a:r>
              <a:rPr lang="en-US" sz="2800" dirty="0" smtClean="0"/>
              <a:t>‘</a:t>
            </a:r>
            <a:r>
              <a:rPr lang="en-US" sz="2800" dirty="0"/>
              <a:t>partnership’</a:t>
            </a:r>
            <a:r>
              <a:rPr lang="en-US" sz="2800" b="1" i="1" dirty="0"/>
              <a:t> </a:t>
            </a:r>
            <a:r>
              <a:rPr lang="en-US" sz="2800" dirty="0" smtClean="0"/>
              <a:t>– a relationship </a:t>
            </a:r>
            <a:r>
              <a:rPr lang="en-US" sz="2800" dirty="0"/>
              <a:t>in which the interactions possess three particular qualities: closeness, equity, and integrity. </a:t>
            </a:r>
            <a:r>
              <a:rPr lang="en-US" sz="2400" i="1" dirty="0" smtClean="0"/>
              <a:t>(Bringle </a:t>
            </a:r>
            <a:r>
              <a:rPr lang="en-US" sz="2400" i="1" dirty="0"/>
              <a:t>et al </a:t>
            </a:r>
            <a:r>
              <a:rPr lang="en-US" sz="2400" i="1" dirty="0" smtClean="0"/>
              <a:t>2009</a:t>
            </a:r>
            <a:r>
              <a:rPr lang="en-US" sz="2400" i="1" dirty="0"/>
              <a:t>)</a:t>
            </a:r>
            <a:endParaRPr lang="en-ZA" sz="2400" i="1" dirty="0"/>
          </a:p>
        </p:txBody>
      </p:sp>
    </p:spTree>
    <p:extLst>
      <p:ext uri="{BB962C8B-B14F-4D97-AF65-F5344CB8AC3E}">
        <p14:creationId xmlns:p14="http://schemas.microsoft.com/office/powerpoint/2010/main" val="32151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r>
              <a:rPr lang="en-US" dirty="0" smtClean="0"/>
              <a:t>What is an appropriate methodology for “Equal </a:t>
            </a:r>
            <a:r>
              <a:rPr lang="en-US" dirty="0"/>
              <a:t>and fair partnerships between HEIs and </a:t>
            </a:r>
            <a:r>
              <a:rPr lang="en-US" dirty="0" smtClean="0"/>
              <a:t>communities” ?</a:t>
            </a:r>
            <a:endParaRPr lang="en-ZA" dirty="0"/>
          </a:p>
        </p:txBody>
      </p:sp>
    </p:spTree>
    <p:extLst>
      <p:ext uri="{BB962C8B-B14F-4D97-AF65-F5344CB8AC3E}">
        <p14:creationId xmlns:p14="http://schemas.microsoft.com/office/powerpoint/2010/main" val="3389085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708400" y="198913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PLAN</a:t>
            </a:r>
          </a:p>
        </p:txBody>
      </p:sp>
      <p:sp>
        <p:nvSpPr>
          <p:cNvPr id="38915" name="Text Box 3"/>
          <p:cNvSpPr txBox="1">
            <a:spLocks noChangeArrowheads="1"/>
          </p:cNvSpPr>
          <p:nvPr/>
        </p:nvSpPr>
        <p:spPr bwMode="auto">
          <a:xfrm>
            <a:off x="1331913" y="3284538"/>
            <a:ext cx="123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REFLECT</a:t>
            </a:r>
          </a:p>
        </p:txBody>
      </p:sp>
      <p:sp>
        <p:nvSpPr>
          <p:cNvPr id="38916" name="Text Box 4"/>
          <p:cNvSpPr txBox="1">
            <a:spLocks noChangeArrowheads="1"/>
          </p:cNvSpPr>
          <p:nvPr/>
        </p:nvSpPr>
        <p:spPr bwMode="auto">
          <a:xfrm>
            <a:off x="5724525" y="3284538"/>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ACT</a:t>
            </a:r>
          </a:p>
        </p:txBody>
      </p:sp>
      <p:sp>
        <p:nvSpPr>
          <p:cNvPr id="38917" name="Text Box 5"/>
          <p:cNvSpPr txBox="1">
            <a:spLocks noChangeArrowheads="1"/>
          </p:cNvSpPr>
          <p:nvPr/>
        </p:nvSpPr>
        <p:spPr bwMode="auto">
          <a:xfrm>
            <a:off x="3419475" y="4652963"/>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OBSERVE</a:t>
            </a:r>
          </a:p>
        </p:txBody>
      </p:sp>
      <p:sp>
        <p:nvSpPr>
          <p:cNvPr id="38918" name="AutoShape 6"/>
          <p:cNvSpPr>
            <a:spLocks noChangeArrowheads="1"/>
          </p:cNvSpPr>
          <p:nvPr/>
        </p:nvSpPr>
        <p:spPr bwMode="auto">
          <a:xfrm rot="5400000">
            <a:off x="5471319" y="2242344"/>
            <a:ext cx="720725" cy="5032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38919" name="AutoShape 7"/>
          <p:cNvSpPr>
            <a:spLocks noChangeArrowheads="1"/>
          </p:cNvSpPr>
          <p:nvPr/>
        </p:nvSpPr>
        <p:spPr bwMode="auto">
          <a:xfrm rot="10800000">
            <a:off x="5435600" y="4365625"/>
            <a:ext cx="720725" cy="5032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38920" name="AutoShape 8"/>
          <p:cNvSpPr>
            <a:spLocks noChangeArrowheads="1"/>
          </p:cNvSpPr>
          <p:nvPr/>
        </p:nvSpPr>
        <p:spPr bwMode="auto">
          <a:xfrm rot="-5400000">
            <a:off x="1726406" y="4329907"/>
            <a:ext cx="720725" cy="5032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38921" name="AutoShape 9"/>
          <p:cNvSpPr>
            <a:spLocks noChangeArrowheads="1"/>
          </p:cNvSpPr>
          <p:nvPr/>
        </p:nvSpPr>
        <p:spPr bwMode="auto">
          <a:xfrm>
            <a:off x="1979613" y="2133600"/>
            <a:ext cx="720725" cy="5032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38922" name="Text Box 10"/>
          <p:cNvSpPr txBox="1">
            <a:spLocks noChangeArrowheads="1"/>
          </p:cNvSpPr>
          <p:nvPr/>
        </p:nvSpPr>
        <p:spPr bwMode="auto">
          <a:xfrm>
            <a:off x="3492500" y="3213100"/>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solidFill>
                  <a:srgbClr val="FF0000"/>
                </a:solidFill>
              </a:rPr>
              <a:t>ProAct</a:t>
            </a:r>
            <a:endParaRPr lang="en-US" sz="2400" b="1" dirty="0">
              <a:solidFill>
                <a:srgbClr val="FF0000"/>
              </a:solidFill>
            </a:endParaRPr>
          </a:p>
        </p:txBody>
      </p:sp>
      <p:sp>
        <p:nvSpPr>
          <p:cNvPr id="38923" name="Text Box 11"/>
          <p:cNvSpPr txBox="1">
            <a:spLocks noChangeArrowheads="1"/>
          </p:cNvSpPr>
          <p:nvPr/>
        </p:nvSpPr>
        <p:spPr bwMode="auto">
          <a:xfrm rot="-2094710">
            <a:off x="2411413" y="2565400"/>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Identify</a:t>
            </a:r>
          </a:p>
        </p:txBody>
      </p:sp>
      <p:sp>
        <p:nvSpPr>
          <p:cNvPr id="38924" name="Text Box 12"/>
          <p:cNvSpPr txBox="1">
            <a:spLocks noChangeArrowheads="1"/>
          </p:cNvSpPr>
          <p:nvPr/>
        </p:nvSpPr>
        <p:spPr bwMode="auto">
          <a:xfrm rot="2658078">
            <a:off x="4716463" y="2636838"/>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Design</a:t>
            </a:r>
          </a:p>
        </p:txBody>
      </p:sp>
      <p:sp>
        <p:nvSpPr>
          <p:cNvPr id="38925" name="Text Box 13"/>
          <p:cNvSpPr txBox="1">
            <a:spLocks noChangeArrowheads="1"/>
          </p:cNvSpPr>
          <p:nvPr/>
        </p:nvSpPr>
        <p:spPr bwMode="auto">
          <a:xfrm rot="-2554243">
            <a:off x="4572000" y="40052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Implement</a:t>
            </a:r>
          </a:p>
        </p:txBody>
      </p:sp>
      <p:sp>
        <p:nvSpPr>
          <p:cNvPr id="38926" name="Text Box 14"/>
          <p:cNvSpPr txBox="1">
            <a:spLocks noChangeArrowheads="1"/>
          </p:cNvSpPr>
          <p:nvPr/>
        </p:nvSpPr>
        <p:spPr bwMode="auto">
          <a:xfrm rot="3209594">
            <a:off x="2248694" y="4094957"/>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Evaluate</a:t>
            </a:r>
          </a:p>
        </p:txBody>
      </p:sp>
      <p:sp>
        <p:nvSpPr>
          <p:cNvPr id="38927" name="AutoShape 15"/>
          <p:cNvSpPr>
            <a:spLocks noChangeArrowheads="1"/>
          </p:cNvSpPr>
          <p:nvPr/>
        </p:nvSpPr>
        <p:spPr bwMode="auto">
          <a:xfrm>
            <a:off x="2447925" y="1233488"/>
            <a:ext cx="720725" cy="5032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38928" name="Text Box 16"/>
          <p:cNvSpPr txBox="1">
            <a:spLocks noChangeArrowheads="1"/>
          </p:cNvSpPr>
          <p:nvPr/>
        </p:nvSpPr>
        <p:spPr bwMode="auto">
          <a:xfrm>
            <a:off x="3708400" y="1125538"/>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00"/>
                </a:solidFill>
              </a:rPr>
              <a:t>FINISH</a:t>
            </a:r>
          </a:p>
        </p:txBody>
      </p:sp>
      <p:sp>
        <p:nvSpPr>
          <p:cNvPr id="38929" name="Text Box 17"/>
          <p:cNvSpPr txBox="1">
            <a:spLocks noChangeArrowheads="1"/>
          </p:cNvSpPr>
          <p:nvPr/>
        </p:nvSpPr>
        <p:spPr bwMode="auto">
          <a:xfrm>
            <a:off x="3203575" y="1628775"/>
            <a:ext cx="21986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(1) Project Charter</a:t>
            </a:r>
          </a:p>
        </p:txBody>
      </p:sp>
      <p:sp>
        <p:nvSpPr>
          <p:cNvPr id="38930" name="Text Box 18"/>
          <p:cNvSpPr txBox="1">
            <a:spLocks noChangeArrowheads="1"/>
          </p:cNvSpPr>
          <p:nvPr/>
        </p:nvSpPr>
        <p:spPr bwMode="auto">
          <a:xfrm>
            <a:off x="6496050" y="3881438"/>
            <a:ext cx="2620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(2) Project Scheduling</a:t>
            </a:r>
          </a:p>
        </p:txBody>
      </p:sp>
      <p:sp>
        <p:nvSpPr>
          <p:cNvPr id="38931" name="Text Box 19"/>
          <p:cNvSpPr txBox="1">
            <a:spLocks noChangeArrowheads="1"/>
          </p:cNvSpPr>
          <p:nvPr/>
        </p:nvSpPr>
        <p:spPr bwMode="auto">
          <a:xfrm>
            <a:off x="3184525" y="5608638"/>
            <a:ext cx="2082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(3) Project Status</a:t>
            </a:r>
          </a:p>
          <a:p>
            <a:pPr eaLnBrk="1" hangingPunct="1"/>
            <a:r>
              <a:rPr lang="en-US" b="1" dirty="0">
                <a:solidFill>
                  <a:srgbClr val="0000CC"/>
                </a:solidFill>
              </a:rPr>
              <a:t>     Report</a:t>
            </a:r>
          </a:p>
        </p:txBody>
      </p:sp>
      <p:sp>
        <p:nvSpPr>
          <p:cNvPr id="38932" name="Text Box 20"/>
          <p:cNvSpPr txBox="1">
            <a:spLocks noChangeArrowheads="1"/>
          </p:cNvSpPr>
          <p:nvPr/>
        </p:nvSpPr>
        <p:spPr bwMode="auto">
          <a:xfrm>
            <a:off x="87313" y="2427288"/>
            <a:ext cx="17478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(4) Scope Change</a:t>
            </a:r>
          </a:p>
          <a:p>
            <a:pPr eaLnBrk="1" hangingPunct="1"/>
            <a:r>
              <a:rPr lang="en-US" b="1" dirty="0">
                <a:solidFill>
                  <a:srgbClr val="0000CC"/>
                </a:solidFill>
              </a:rPr>
              <a:t>    Request</a:t>
            </a:r>
          </a:p>
        </p:txBody>
      </p:sp>
      <p:sp>
        <p:nvSpPr>
          <p:cNvPr id="38933" name="Text Box 21"/>
          <p:cNvSpPr txBox="1">
            <a:spLocks noChangeArrowheads="1"/>
          </p:cNvSpPr>
          <p:nvPr/>
        </p:nvSpPr>
        <p:spPr bwMode="auto">
          <a:xfrm>
            <a:off x="4579938" y="749300"/>
            <a:ext cx="23098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(5) Project Wrap-up</a:t>
            </a:r>
          </a:p>
          <a:p>
            <a:pPr eaLnBrk="1" hangingPunct="1"/>
            <a:r>
              <a:rPr lang="en-US" b="1" dirty="0">
                <a:solidFill>
                  <a:srgbClr val="0000CC"/>
                </a:solidFill>
              </a:rPr>
              <a:t>       Report</a:t>
            </a:r>
          </a:p>
        </p:txBody>
      </p:sp>
      <p:sp>
        <p:nvSpPr>
          <p:cNvPr id="38934" name="Text Box 22"/>
          <p:cNvSpPr txBox="1">
            <a:spLocks noChangeArrowheads="1"/>
          </p:cNvSpPr>
          <p:nvPr/>
        </p:nvSpPr>
        <p:spPr bwMode="auto">
          <a:xfrm>
            <a:off x="7380288" y="771525"/>
            <a:ext cx="16589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CC"/>
                </a:solidFill>
              </a:rPr>
              <a:t>(6)Project                        Lessons</a:t>
            </a:r>
          </a:p>
          <a:p>
            <a:pPr eaLnBrk="1" hangingPunct="1"/>
            <a:r>
              <a:rPr lang="en-US" b="1" dirty="0">
                <a:solidFill>
                  <a:srgbClr val="0000CC"/>
                </a:solidFill>
              </a:rPr>
              <a:t>       Learned</a:t>
            </a:r>
          </a:p>
        </p:txBody>
      </p:sp>
      <p:sp>
        <p:nvSpPr>
          <p:cNvPr id="38935" name="Line 23"/>
          <p:cNvSpPr>
            <a:spLocks noChangeShapeType="1"/>
          </p:cNvSpPr>
          <p:nvPr/>
        </p:nvSpPr>
        <p:spPr bwMode="auto">
          <a:xfrm flipH="1">
            <a:off x="4111625" y="1938338"/>
            <a:ext cx="11113" cy="698500"/>
          </a:xfrm>
          <a:prstGeom prst="line">
            <a:avLst/>
          </a:prstGeom>
          <a:noFill/>
          <a:ln w="127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36" name="Line 24"/>
          <p:cNvSpPr>
            <a:spLocks noChangeShapeType="1"/>
          </p:cNvSpPr>
          <p:nvPr/>
        </p:nvSpPr>
        <p:spPr bwMode="auto">
          <a:xfrm>
            <a:off x="5508625" y="3213100"/>
            <a:ext cx="144463" cy="503238"/>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37" name="Line 25"/>
          <p:cNvSpPr>
            <a:spLocks noChangeShapeType="1"/>
          </p:cNvSpPr>
          <p:nvPr/>
        </p:nvSpPr>
        <p:spPr bwMode="auto">
          <a:xfrm flipH="1">
            <a:off x="3276600" y="4581525"/>
            <a:ext cx="1223963"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38" name="Line 26"/>
          <p:cNvSpPr>
            <a:spLocks noChangeShapeType="1"/>
          </p:cNvSpPr>
          <p:nvPr/>
        </p:nvSpPr>
        <p:spPr bwMode="auto">
          <a:xfrm flipV="1">
            <a:off x="2555875" y="3141663"/>
            <a:ext cx="71438" cy="574675"/>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pic>
        <p:nvPicPr>
          <p:cNvPr id="38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5346700"/>
            <a:ext cx="7445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40" name="TextBox 1"/>
          <p:cNvSpPr txBox="1">
            <a:spLocks noChangeArrowheads="1"/>
          </p:cNvSpPr>
          <p:nvPr/>
        </p:nvSpPr>
        <p:spPr bwMode="auto">
          <a:xfrm>
            <a:off x="903288" y="5357813"/>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rgbClr val="000000"/>
                </a:solidFill>
              </a:rPr>
              <a:t>= Action Research Cycle</a:t>
            </a:r>
            <a:endParaRPr lang="en-ZA" sz="1200" dirty="0">
              <a:solidFill>
                <a:srgbClr val="000000"/>
              </a:solidFill>
            </a:endParaRPr>
          </a:p>
        </p:txBody>
      </p:sp>
      <p:pic>
        <p:nvPicPr>
          <p:cNvPr id="3894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8" y="5929313"/>
            <a:ext cx="703262" cy="8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42" name="TextBox 2"/>
          <p:cNvSpPr txBox="1">
            <a:spLocks noChangeArrowheads="1"/>
          </p:cNvSpPr>
          <p:nvPr/>
        </p:nvSpPr>
        <p:spPr bwMode="auto">
          <a:xfrm>
            <a:off x="900113" y="5834063"/>
            <a:ext cx="215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rgbClr val="000000"/>
                </a:solidFill>
              </a:rPr>
              <a:t>= Project Management Cycle</a:t>
            </a:r>
            <a:endParaRPr lang="en-ZA" sz="1200" dirty="0">
              <a:solidFill>
                <a:srgbClr val="000000"/>
              </a:solidFill>
            </a:endParaRPr>
          </a:p>
        </p:txBody>
      </p:sp>
      <p:sp>
        <p:nvSpPr>
          <p:cNvPr id="38943" name="TextBox 3"/>
          <p:cNvSpPr txBox="1">
            <a:spLocks noChangeArrowheads="1"/>
          </p:cNvSpPr>
          <p:nvPr/>
        </p:nvSpPr>
        <p:spPr bwMode="auto">
          <a:xfrm>
            <a:off x="49213" y="6269038"/>
            <a:ext cx="684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0000FF"/>
                </a:solidFill>
              </a:rPr>
              <a:t>ABC</a:t>
            </a:r>
            <a:endParaRPr lang="en-ZA" b="1" dirty="0">
              <a:solidFill>
                <a:srgbClr val="0000FF"/>
              </a:solidFill>
            </a:endParaRPr>
          </a:p>
        </p:txBody>
      </p:sp>
      <p:sp>
        <p:nvSpPr>
          <p:cNvPr id="38944" name="TextBox 4"/>
          <p:cNvSpPr txBox="1">
            <a:spLocks noChangeArrowheads="1"/>
          </p:cNvSpPr>
          <p:nvPr/>
        </p:nvSpPr>
        <p:spPr bwMode="auto">
          <a:xfrm>
            <a:off x="900113" y="6315075"/>
            <a:ext cx="223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a:solidFill>
                  <a:srgbClr val="000000"/>
                </a:solidFill>
              </a:rPr>
              <a:t>= selected PM tools/templates</a:t>
            </a:r>
            <a:endParaRPr lang="en-ZA" sz="1200" dirty="0">
              <a:solidFill>
                <a:srgbClr val="000000"/>
              </a:solidFill>
            </a:endParaRPr>
          </a:p>
        </p:txBody>
      </p:sp>
      <p:sp>
        <p:nvSpPr>
          <p:cNvPr id="38945" name="TextBox 5"/>
          <p:cNvSpPr txBox="1">
            <a:spLocks noChangeArrowheads="1"/>
          </p:cNvSpPr>
          <p:nvPr/>
        </p:nvSpPr>
        <p:spPr bwMode="auto">
          <a:xfrm>
            <a:off x="7380288" y="6015038"/>
            <a:ext cx="1658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dirty="0">
                <a:solidFill>
                  <a:srgbClr val="000000"/>
                </a:solidFill>
              </a:rPr>
              <a:t>John Boughey</a:t>
            </a:r>
          </a:p>
          <a:p>
            <a:pPr eaLnBrk="1" hangingPunct="1"/>
            <a:r>
              <a:rPr lang="en-US" i="1" dirty="0">
                <a:solidFill>
                  <a:srgbClr val="000000"/>
                </a:solidFill>
              </a:rPr>
              <a:t>      2011</a:t>
            </a:r>
            <a:endParaRPr lang="en-ZA" i="1" dirty="0">
              <a:solidFill>
                <a:srgbClr val="000000"/>
              </a:solidFill>
            </a:endParaRPr>
          </a:p>
        </p:txBody>
      </p:sp>
      <p:sp>
        <p:nvSpPr>
          <p:cNvPr id="38947" name="Line 23"/>
          <p:cNvSpPr>
            <a:spLocks noChangeShapeType="1"/>
          </p:cNvSpPr>
          <p:nvPr/>
        </p:nvSpPr>
        <p:spPr bwMode="auto">
          <a:xfrm>
            <a:off x="3424238" y="2736850"/>
            <a:ext cx="1223962"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48" name="Line 24"/>
          <p:cNvSpPr>
            <a:spLocks noChangeShapeType="1"/>
          </p:cNvSpPr>
          <p:nvPr/>
        </p:nvSpPr>
        <p:spPr bwMode="auto">
          <a:xfrm flipH="1">
            <a:off x="5724525" y="4065588"/>
            <a:ext cx="739775" cy="0"/>
          </a:xfrm>
          <a:prstGeom prst="line">
            <a:avLst/>
          </a:prstGeom>
          <a:noFill/>
          <a:ln w="127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49" name="Line 24"/>
          <p:cNvSpPr>
            <a:spLocks noChangeShapeType="1"/>
          </p:cNvSpPr>
          <p:nvPr/>
        </p:nvSpPr>
        <p:spPr bwMode="auto">
          <a:xfrm flipH="1" flipV="1">
            <a:off x="4044950" y="5040313"/>
            <a:ext cx="0" cy="536575"/>
          </a:xfrm>
          <a:prstGeom prst="line">
            <a:avLst/>
          </a:prstGeom>
          <a:noFill/>
          <a:ln w="127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50" name="Line 24"/>
          <p:cNvSpPr>
            <a:spLocks noChangeShapeType="1"/>
          </p:cNvSpPr>
          <p:nvPr/>
        </p:nvSpPr>
        <p:spPr bwMode="auto">
          <a:xfrm>
            <a:off x="1476375" y="2913063"/>
            <a:ext cx="919163" cy="300037"/>
          </a:xfrm>
          <a:prstGeom prst="line">
            <a:avLst/>
          </a:prstGeom>
          <a:noFill/>
          <a:ln w="127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51" name="Line 24"/>
          <p:cNvSpPr>
            <a:spLocks noChangeShapeType="1"/>
          </p:cNvSpPr>
          <p:nvPr/>
        </p:nvSpPr>
        <p:spPr bwMode="auto">
          <a:xfrm flipV="1">
            <a:off x="4254500" y="1531938"/>
            <a:ext cx="650875" cy="0"/>
          </a:xfrm>
          <a:prstGeom prst="line">
            <a:avLst/>
          </a:prstGeom>
          <a:noFill/>
          <a:ln w="127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52" name="Line 24"/>
          <p:cNvSpPr>
            <a:spLocks noChangeShapeType="1"/>
          </p:cNvSpPr>
          <p:nvPr/>
        </p:nvSpPr>
        <p:spPr bwMode="auto">
          <a:xfrm>
            <a:off x="6361113" y="1535113"/>
            <a:ext cx="601662" cy="0"/>
          </a:xfrm>
          <a:prstGeom prst="line">
            <a:avLst/>
          </a:prstGeom>
          <a:noFill/>
          <a:ln w="127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953" name="TextBox 1"/>
          <p:cNvSpPr txBox="1">
            <a:spLocks noChangeArrowheads="1"/>
          </p:cNvSpPr>
          <p:nvPr/>
        </p:nvSpPr>
        <p:spPr bwMode="auto">
          <a:xfrm>
            <a:off x="1708150" y="252413"/>
            <a:ext cx="62826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err="1" smtClean="0"/>
              <a:t>ProAct</a:t>
            </a:r>
            <a:r>
              <a:rPr lang="en-US" sz="2000" b="1" dirty="0" smtClean="0"/>
              <a:t>: the </a:t>
            </a:r>
            <a:r>
              <a:rPr lang="en-US" sz="2000" b="1" dirty="0"/>
              <a:t>AR and PM cycles, with PM templates</a:t>
            </a:r>
            <a:endParaRPr lang="en-ZA" sz="2000" b="1" dirty="0"/>
          </a:p>
        </p:txBody>
      </p:sp>
    </p:spTree>
    <p:extLst>
      <p:ext uri="{BB962C8B-B14F-4D97-AF65-F5344CB8AC3E}">
        <p14:creationId xmlns:p14="http://schemas.microsoft.com/office/powerpoint/2010/main" val="24494068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5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8945"/>
                                        </p:tgtEl>
                                        <p:attrNameLst>
                                          <p:attrName>style.visibility</p:attrName>
                                        </p:attrNameLst>
                                      </p:cBhvr>
                                      <p:to>
                                        <p:strVal val="visible"/>
                                      </p:to>
                                    </p:set>
                                    <p:animEffect transition="in" filter="fade">
                                      <p:cBhvr>
                                        <p:cTn id="9" dur="500"/>
                                        <p:tgtEl>
                                          <p:spTgt spid="3894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893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894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8914"/>
                                        </p:tgtEl>
                                        <p:attrNameLst>
                                          <p:attrName>style.visibility</p:attrName>
                                        </p:attrNameLst>
                                      </p:cBhvr>
                                      <p:to>
                                        <p:strVal val="visible"/>
                                      </p:to>
                                    </p:set>
                                  </p:childTnLst>
                                </p:cTn>
                              </p:par>
                            </p:childTnLst>
                          </p:cTn>
                        </p:par>
                        <p:par>
                          <p:cTn id="18" fill="hold">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38918"/>
                                        </p:tgtEl>
                                        <p:attrNameLst>
                                          <p:attrName>style.visibility</p:attrName>
                                        </p:attrNameLst>
                                      </p:cBhvr>
                                      <p:to>
                                        <p:strVal val="visible"/>
                                      </p:to>
                                    </p:set>
                                    <p:animEffect transition="in" filter="wipe(up)">
                                      <p:cBhvr>
                                        <p:cTn id="21" dur="500"/>
                                        <p:tgtEl>
                                          <p:spTgt spid="38918"/>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8916"/>
                                        </p:tgtEl>
                                        <p:attrNameLst>
                                          <p:attrName>style.visibility</p:attrName>
                                        </p:attrNameLst>
                                      </p:cBhvr>
                                      <p:to>
                                        <p:strVal val="visible"/>
                                      </p:to>
                                    </p:se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38919"/>
                                        </p:tgtEl>
                                        <p:attrNameLst>
                                          <p:attrName>style.visibility</p:attrName>
                                        </p:attrNameLst>
                                      </p:cBhvr>
                                      <p:to>
                                        <p:strVal val="visible"/>
                                      </p:to>
                                    </p:set>
                                    <p:animEffect transition="in" filter="wipe(up)">
                                      <p:cBhvr>
                                        <p:cTn id="28" dur="500"/>
                                        <p:tgtEl>
                                          <p:spTgt spid="38919"/>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38917"/>
                                        </p:tgtEl>
                                        <p:attrNameLst>
                                          <p:attrName>style.visibility</p:attrName>
                                        </p:attrNameLst>
                                      </p:cBhvr>
                                      <p:to>
                                        <p:strVal val="visible"/>
                                      </p:to>
                                    </p:se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8920"/>
                                        </p:tgtEl>
                                        <p:attrNameLst>
                                          <p:attrName>style.visibility</p:attrName>
                                        </p:attrNameLst>
                                      </p:cBhvr>
                                      <p:to>
                                        <p:strVal val="visible"/>
                                      </p:to>
                                    </p:set>
                                    <p:animEffect transition="in" filter="wipe(down)">
                                      <p:cBhvr>
                                        <p:cTn id="35" dur="500"/>
                                        <p:tgtEl>
                                          <p:spTgt spid="38920"/>
                                        </p:tgtEl>
                                      </p:cBhvr>
                                    </p:animEffec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38915"/>
                                        </p:tgtEl>
                                        <p:attrNameLst>
                                          <p:attrName>style.visibility</p:attrName>
                                        </p:attrNameLst>
                                      </p:cBhvr>
                                      <p:to>
                                        <p:strVal val="visible"/>
                                      </p:to>
                                    </p:se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38921"/>
                                        </p:tgtEl>
                                        <p:attrNameLst>
                                          <p:attrName>style.visibility</p:attrName>
                                        </p:attrNameLst>
                                      </p:cBhvr>
                                      <p:to>
                                        <p:strVal val="visible"/>
                                      </p:to>
                                    </p:set>
                                    <p:animEffect transition="in" filter="wipe(down)">
                                      <p:cBhvr>
                                        <p:cTn id="42" dur="500"/>
                                        <p:tgtEl>
                                          <p:spTgt spid="38921"/>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38927"/>
                                        </p:tgtEl>
                                        <p:attrNameLst>
                                          <p:attrName>style.visibility</p:attrName>
                                        </p:attrNameLst>
                                      </p:cBhvr>
                                      <p:to>
                                        <p:strVal val="visible"/>
                                      </p:to>
                                    </p:set>
                                    <p:animEffect transition="in" filter="wipe(down)">
                                      <p:cBhvr>
                                        <p:cTn id="46" dur="500"/>
                                        <p:tgtEl>
                                          <p:spTgt spid="38927"/>
                                        </p:tgtEl>
                                      </p:cBhvr>
                                    </p:animEffect>
                                  </p:childTnLst>
                                </p:cTn>
                              </p:par>
                            </p:childTnLst>
                          </p:cTn>
                        </p:par>
                        <p:par>
                          <p:cTn id="47" fill="hold">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389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892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8941"/>
                                        </p:tgtEl>
                                        <p:attrNameLst>
                                          <p:attrName>style.visibility</p:attrName>
                                        </p:attrNameLst>
                                      </p:cBhvr>
                                      <p:to>
                                        <p:strVal val="visible"/>
                                      </p:to>
                                    </p:set>
                                  </p:childTnLst>
                                </p:cTn>
                              </p:par>
                            </p:childTnLst>
                          </p:cTn>
                        </p:par>
                        <p:par>
                          <p:cTn id="56" fill="hold">
                            <p:stCondLst>
                              <p:cond delay="0"/>
                            </p:stCondLst>
                            <p:childTnLst>
                              <p:par>
                                <p:cTn id="57" presetID="22" presetClass="entr" presetSubtype="8" fill="hold" grpId="0" nodeType="afterEffect">
                                  <p:stCondLst>
                                    <p:cond delay="0"/>
                                  </p:stCondLst>
                                  <p:childTnLst>
                                    <p:set>
                                      <p:cBhvr>
                                        <p:cTn id="58" dur="1" fill="hold">
                                          <p:stCondLst>
                                            <p:cond delay="0"/>
                                          </p:stCondLst>
                                        </p:cTn>
                                        <p:tgtEl>
                                          <p:spTgt spid="38947"/>
                                        </p:tgtEl>
                                        <p:attrNameLst>
                                          <p:attrName>style.visibility</p:attrName>
                                        </p:attrNameLst>
                                      </p:cBhvr>
                                      <p:to>
                                        <p:strVal val="visible"/>
                                      </p:to>
                                    </p:set>
                                    <p:animEffect transition="in" filter="wipe(left)">
                                      <p:cBhvr>
                                        <p:cTn id="59" dur="500"/>
                                        <p:tgtEl>
                                          <p:spTgt spid="38947"/>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8924"/>
                                        </p:tgtEl>
                                        <p:attrNameLst>
                                          <p:attrName>style.visibility</p:attrName>
                                        </p:attrNameLst>
                                      </p:cBhvr>
                                      <p:to>
                                        <p:strVal val="visible"/>
                                      </p:to>
                                    </p:set>
                                  </p:childTnLst>
                                </p:cTn>
                              </p:par>
                            </p:childTnLst>
                          </p:cTn>
                        </p:par>
                        <p:par>
                          <p:cTn id="63" fill="hold">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38936"/>
                                        </p:tgtEl>
                                        <p:attrNameLst>
                                          <p:attrName>style.visibility</p:attrName>
                                        </p:attrNameLst>
                                      </p:cBhvr>
                                      <p:to>
                                        <p:strVal val="visible"/>
                                      </p:to>
                                    </p:set>
                                    <p:animEffect transition="in" filter="wipe(up)">
                                      <p:cBhvr>
                                        <p:cTn id="66" dur="500"/>
                                        <p:tgtEl>
                                          <p:spTgt spid="38936"/>
                                        </p:tgtEl>
                                      </p:cBhvr>
                                    </p:animEffec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38925"/>
                                        </p:tgtEl>
                                        <p:attrNameLst>
                                          <p:attrName>style.visibility</p:attrName>
                                        </p:attrNameLst>
                                      </p:cBhvr>
                                      <p:to>
                                        <p:strVal val="visible"/>
                                      </p:to>
                                    </p:set>
                                  </p:childTnLst>
                                </p:cTn>
                              </p:par>
                            </p:childTnLst>
                          </p:cTn>
                        </p:par>
                        <p:par>
                          <p:cTn id="70" fill="hold">
                            <p:stCondLst>
                              <p:cond delay="1000"/>
                            </p:stCondLst>
                            <p:childTnLst>
                              <p:par>
                                <p:cTn id="71" presetID="22" presetClass="entr" presetSubtype="2" fill="hold" grpId="0" nodeType="afterEffect">
                                  <p:stCondLst>
                                    <p:cond delay="0"/>
                                  </p:stCondLst>
                                  <p:childTnLst>
                                    <p:set>
                                      <p:cBhvr>
                                        <p:cTn id="72" dur="1" fill="hold">
                                          <p:stCondLst>
                                            <p:cond delay="0"/>
                                          </p:stCondLst>
                                        </p:cTn>
                                        <p:tgtEl>
                                          <p:spTgt spid="38937"/>
                                        </p:tgtEl>
                                        <p:attrNameLst>
                                          <p:attrName>style.visibility</p:attrName>
                                        </p:attrNameLst>
                                      </p:cBhvr>
                                      <p:to>
                                        <p:strVal val="visible"/>
                                      </p:to>
                                    </p:set>
                                    <p:animEffect transition="in" filter="wipe(right)">
                                      <p:cBhvr>
                                        <p:cTn id="73" dur="500"/>
                                        <p:tgtEl>
                                          <p:spTgt spid="38937"/>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38942"/>
                                        </p:tgtEl>
                                        <p:attrNameLst>
                                          <p:attrName>style.visibility</p:attrName>
                                        </p:attrNameLst>
                                      </p:cBhvr>
                                      <p:to>
                                        <p:strVal val="visible"/>
                                      </p:to>
                                    </p:set>
                                  </p:childTnLst>
                                </p:cTn>
                              </p:par>
                            </p:childTnLst>
                          </p:cTn>
                        </p:par>
                        <p:par>
                          <p:cTn id="76" fill="hold">
                            <p:stCondLst>
                              <p:cond delay="1500"/>
                            </p:stCondLst>
                            <p:childTnLst>
                              <p:par>
                                <p:cTn id="77" presetID="1" presetClass="entr" presetSubtype="0" fill="hold" grpId="0" nodeType="afterEffect">
                                  <p:stCondLst>
                                    <p:cond delay="0"/>
                                  </p:stCondLst>
                                  <p:childTnLst>
                                    <p:set>
                                      <p:cBhvr>
                                        <p:cTn id="78" dur="1" fill="hold">
                                          <p:stCondLst>
                                            <p:cond delay="0"/>
                                          </p:stCondLst>
                                        </p:cTn>
                                        <p:tgtEl>
                                          <p:spTgt spid="38926"/>
                                        </p:tgtEl>
                                        <p:attrNameLst>
                                          <p:attrName>style.visibility</p:attrName>
                                        </p:attrNameLst>
                                      </p:cBhvr>
                                      <p:to>
                                        <p:strVal val="visible"/>
                                      </p:to>
                                    </p:set>
                                  </p:childTnLst>
                                </p:cTn>
                              </p:par>
                            </p:childTnLst>
                          </p:cTn>
                        </p:par>
                        <p:par>
                          <p:cTn id="79" fill="hold">
                            <p:stCondLst>
                              <p:cond delay="1500"/>
                            </p:stCondLst>
                            <p:childTnLst>
                              <p:par>
                                <p:cTn id="80" presetID="22" presetClass="entr" presetSubtype="4" fill="hold" grpId="0" nodeType="afterEffect">
                                  <p:stCondLst>
                                    <p:cond delay="0"/>
                                  </p:stCondLst>
                                  <p:childTnLst>
                                    <p:set>
                                      <p:cBhvr>
                                        <p:cTn id="81" dur="1" fill="hold">
                                          <p:stCondLst>
                                            <p:cond delay="0"/>
                                          </p:stCondLst>
                                        </p:cTn>
                                        <p:tgtEl>
                                          <p:spTgt spid="38938"/>
                                        </p:tgtEl>
                                        <p:attrNameLst>
                                          <p:attrName>style.visibility</p:attrName>
                                        </p:attrNameLst>
                                      </p:cBhvr>
                                      <p:to>
                                        <p:strVal val="visible"/>
                                      </p:to>
                                    </p:set>
                                    <p:animEffect transition="in" filter="wipe(down)">
                                      <p:cBhvr>
                                        <p:cTn id="82" dur="500"/>
                                        <p:tgtEl>
                                          <p:spTgt spid="38938"/>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9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944"/>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38929"/>
                                        </p:tgtEl>
                                        <p:attrNameLst>
                                          <p:attrName>style.visibility</p:attrName>
                                        </p:attrNameLst>
                                      </p:cBhvr>
                                      <p:to>
                                        <p:strVal val="visible"/>
                                      </p:to>
                                    </p:set>
                                  </p:childTnLst>
                                </p:cTn>
                              </p:par>
                              <p:par>
                                <p:cTn id="92" presetID="22" presetClass="entr" presetSubtype="1" fill="hold" grpId="0" nodeType="withEffect">
                                  <p:stCondLst>
                                    <p:cond delay="0"/>
                                  </p:stCondLst>
                                  <p:childTnLst>
                                    <p:set>
                                      <p:cBhvr>
                                        <p:cTn id="93" dur="1" fill="hold">
                                          <p:stCondLst>
                                            <p:cond delay="0"/>
                                          </p:stCondLst>
                                        </p:cTn>
                                        <p:tgtEl>
                                          <p:spTgt spid="38935"/>
                                        </p:tgtEl>
                                        <p:attrNameLst>
                                          <p:attrName>style.visibility</p:attrName>
                                        </p:attrNameLst>
                                      </p:cBhvr>
                                      <p:to>
                                        <p:strVal val="visible"/>
                                      </p:to>
                                    </p:set>
                                    <p:animEffect transition="in" filter="wipe(up)">
                                      <p:cBhvr>
                                        <p:cTn id="94" dur="500"/>
                                        <p:tgtEl>
                                          <p:spTgt spid="38935"/>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8930"/>
                                        </p:tgtEl>
                                        <p:attrNameLst>
                                          <p:attrName>style.visibility</p:attrName>
                                        </p:attrNameLst>
                                      </p:cBhvr>
                                      <p:to>
                                        <p:strVal val="visible"/>
                                      </p:to>
                                    </p:set>
                                  </p:childTnLst>
                                </p:cTn>
                              </p:par>
                              <p:par>
                                <p:cTn id="99" presetID="22" presetClass="entr" presetSubtype="2" fill="hold" grpId="0" nodeType="withEffect">
                                  <p:stCondLst>
                                    <p:cond delay="0"/>
                                  </p:stCondLst>
                                  <p:childTnLst>
                                    <p:set>
                                      <p:cBhvr>
                                        <p:cTn id="100" dur="1" fill="hold">
                                          <p:stCondLst>
                                            <p:cond delay="0"/>
                                          </p:stCondLst>
                                        </p:cTn>
                                        <p:tgtEl>
                                          <p:spTgt spid="38948"/>
                                        </p:tgtEl>
                                        <p:attrNameLst>
                                          <p:attrName>style.visibility</p:attrName>
                                        </p:attrNameLst>
                                      </p:cBhvr>
                                      <p:to>
                                        <p:strVal val="visible"/>
                                      </p:to>
                                    </p:set>
                                    <p:animEffect transition="in" filter="wipe(right)">
                                      <p:cBhvr>
                                        <p:cTn id="101" dur="500"/>
                                        <p:tgtEl>
                                          <p:spTgt spid="38948"/>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8931"/>
                                        </p:tgtEl>
                                        <p:attrNameLst>
                                          <p:attrName>style.visibility</p:attrName>
                                        </p:attrNameLst>
                                      </p:cBhvr>
                                      <p:to>
                                        <p:strVal val="visible"/>
                                      </p:to>
                                    </p:set>
                                  </p:childTnLst>
                                </p:cTn>
                              </p:par>
                              <p:par>
                                <p:cTn id="106" presetID="22" presetClass="entr" presetSubtype="4" fill="hold" grpId="0" nodeType="withEffect">
                                  <p:stCondLst>
                                    <p:cond delay="0"/>
                                  </p:stCondLst>
                                  <p:childTnLst>
                                    <p:set>
                                      <p:cBhvr>
                                        <p:cTn id="107" dur="1" fill="hold">
                                          <p:stCondLst>
                                            <p:cond delay="0"/>
                                          </p:stCondLst>
                                        </p:cTn>
                                        <p:tgtEl>
                                          <p:spTgt spid="38949"/>
                                        </p:tgtEl>
                                        <p:attrNameLst>
                                          <p:attrName>style.visibility</p:attrName>
                                        </p:attrNameLst>
                                      </p:cBhvr>
                                      <p:to>
                                        <p:strVal val="visible"/>
                                      </p:to>
                                    </p:set>
                                    <p:animEffect transition="in" filter="wipe(down)">
                                      <p:cBhvr>
                                        <p:cTn id="108" dur="500"/>
                                        <p:tgtEl>
                                          <p:spTgt spid="38949"/>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8932"/>
                                        </p:tgtEl>
                                        <p:attrNameLst>
                                          <p:attrName>style.visibility</p:attrName>
                                        </p:attrNameLst>
                                      </p:cBhvr>
                                      <p:to>
                                        <p:strVal val="visible"/>
                                      </p:to>
                                    </p:set>
                                  </p:childTnLst>
                                </p:cTn>
                              </p:par>
                              <p:par>
                                <p:cTn id="113" presetID="22" presetClass="entr" presetSubtype="8" fill="hold" grpId="0" nodeType="withEffect">
                                  <p:stCondLst>
                                    <p:cond delay="0"/>
                                  </p:stCondLst>
                                  <p:childTnLst>
                                    <p:set>
                                      <p:cBhvr>
                                        <p:cTn id="114" dur="1" fill="hold">
                                          <p:stCondLst>
                                            <p:cond delay="0"/>
                                          </p:stCondLst>
                                        </p:cTn>
                                        <p:tgtEl>
                                          <p:spTgt spid="38950"/>
                                        </p:tgtEl>
                                        <p:attrNameLst>
                                          <p:attrName>style.visibility</p:attrName>
                                        </p:attrNameLst>
                                      </p:cBhvr>
                                      <p:to>
                                        <p:strVal val="visible"/>
                                      </p:to>
                                    </p:set>
                                    <p:animEffect transition="in" filter="wipe(left)">
                                      <p:cBhvr>
                                        <p:cTn id="115" dur="500"/>
                                        <p:tgtEl>
                                          <p:spTgt spid="38950"/>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8933"/>
                                        </p:tgtEl>
                                        <p:attrNameLst>
                                          <p:attrName>style.visibility</p:attrName>
                                        </p:attrNameLst>
                                      </p:cBhvr>
                                      <p:to>
                                        <p:strVal val="visible"/>
                                      </p:to>
                                    </p:set>
                                  </p:childTnLst>
                                </p:cTn>
                              </p:par>
                              <p:par>
                                <p:cTn id="120" presetID="22" presetClass="entr" presetSubtype="8" fill="hold" grpId="0" nodeType="withEffect">
                                  <p:stCondLst>
                                    <p:cond delay="0"/>
                                  </p:stCondLst>
                                  <p:childTnLst>
                                    <p:set>
                                      <p:cBhvr>
                                        <p:cTn id="121" dur="1" fill="hold">
                                          <p:stCondLst>
                                            <p:cond delay="0"/>
                                          </p:stCondLst>
                                        </p:cTn>
                                        <p:tgtEl>
                                          <p:spTgt spid="38951"/>
                                        </p:tgtEl>
                                        <p:attrNameLst>
                                          <p:attrName>style.visibility</p:attrName>
                                        </p:attrNameLst>
                                      </p:cBhvr>
                                      <p:to>
                                        <p:strVal val="visible"/>
                                      </p:to>
                                    </p:set>
                                    <p:animEffect transition="in" filter="wipe(left)">
                                      <p:cBhvr>
                                        <p:cTn id="122" dur="500"/>
                                        <p:tgtEl>
                                          <p:spTgt spid="38951"/>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8934"/>
                                        </p:tgtEl>
                                        <p:attrNameLst>
                                          <p:attrName>style.visibility</p:attrName>
                                        </p:attrNameLst>
                                      </p:cBhvr>
                                      <p:to>
                                        <p:strVal val="visible"/>
                                      </p:to>
                                    </p:set>
                                  </p:childTnLst>
                                </p:cTn>
                              </p:par>
                              <p:par>
                                <p:cTn id="127" presetID="22" presetClass="entr" presetSubtype="8" fill="hold" grpId="0" nodeType="withEffect">
                                  <p:stCondLst>
                                    <p:cond delay="0"/>
                                  </p:stCondLst>
                                  <p:childTnLst>
                                    <p:set>
                                      <p:cBhvr>
                                        <p:cTn id="128" dur="1" fill="hold">
                                          <p:stCondLst>
                                            <p:cond delay="0"/>
                                          </p:stCondLst>
                                        </p:cTn>
                                        <p:tgtEl>
                                          <p:spTgt spid="38952"/>
                                        </p:tgtEl>
                                        <p:attrNameLst>
                                          <p:attrName>style.visibility</p:attrName>
                                        </p:attrNameLst>
                                      </p:cBhvr>
                                      <p:to>
                                        <p:strVal val="visible"/>
                                      </p:to>
                                    </p:set>
                                    <p:animEffect transition="in" filter="wipe(left)">
                                      <p:cBhvr>
                                        <p:cTn id="129" dur="500"/>
                                        <p:tgtEl>
                                          <p:spTgt spid="38952"/>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8922"/>
                                        </p:tgtEl>
                                        <p:attrNameLst>
                                          <p:attrName>style.visibility</p:attrName>
                                        </p:attrNameLst>
                                      </p:cBhvr>
                                      <p:to>
                                        <p:strVal val="visible"/>
                                      </p:to>
                                    </p:set>
                                    <p:animEffect transition="in" filter="fade">
                                      <p:cBhvr>
                                        <p:cTn id="134" dur="1000"/>
                                        <p:tgtEl>
                                          <p:spTgt spid="38922"/>
                                        </p:tgtEl>
                                      </p:cBhvr>
                                    </p:animEffect>
                                    <p:anim calcmode="lin" valueType="num">
                                      <p:cBhvr>
                                        <p:cTn id="135" dur="1000" fill="hold"/>
                                        <p:tgtEl>
                                          <p:spTgt spid="38922"/>
                                        </p:tgtEl>
                                        <p:attrNameLst>
                                          <p:attrName>ppt_x</p:attrName>
                                        </p:attrNameLst>
                                      </p:cBhvr>
                                      <p:tavLst>
                                        <p:tav tm="0">
                                          <p:val>
                                            <p:strVal val="#ppt_x"/>
                                          </p:val>
                                        </p:tav>
                                        <p:tav tm="100000">
                                          <p:val>
                                            <p:strVal val="#ppt_x"/>
                                          </p:val>
                                        </p:tav>
                                      </p:tavLst>
                                    </p:anim>
                                    <p:anim calcmode="lin" valueType="num">
                                      <p:cBhvr>
                                        <p:cTn id="136" dur="1000" fill="hold"/>
                                        <p:tgtEl>
                                          <p:spTgt spid="389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16" grpId="0"/>
      <p:bldP spid="38917" grpId="0"/>
      <p:bldP spid="38918" grpId="0" animBg="1"/>
      <p:bldP spid="38919" grpId="0" animBg="1"/>
      <p:bldP spid="38920" grpId="0" animBg="1"/>
      <p:bldP spid="38921" grpId="0" animBg="1"/>
      <p:bldP spid="38922" grpId="0"/>
      <p:bldP spid="38923" grpId="0"/>
      <p:bldP spid="38924" grpId="0"/>
      <p:bldP spid="38925" grpId="0"/>
      <p:bldP spid="38926" grpId="0"/>
      <p:bldP spid="38927" grpId="0" animBg="1"/>
      <p:bldP spid="38928" grpId="0"/>
      <p:bldP spid="38929" grpId="0"/>
      <p:bldP spid="38930" grpId="0"/>
      <p:bldP spid="38931" grpId="0"/>
      <p:bldP spid="38932" grpId="0"/>
      <p:bldP spid="38933" grpId="0"/>
      <p:bldP spid="38934" grpId="0"/>
      <p:bldP spid="38935" grpId="0" animBg="1"/>
      <p:bldP spid="38936" grpId="0" animBg="1"/>
      <p:bldP spid="38937" grpId="0" animBg="1"/>
      <p:bldP spid="38938" grpId="0" animBg="1"/>
      <p:bldP spid="38940" grpId="0"/>
      <p:bldP spid="38942" grpId="0"/>
      <p:bldP spid="38943" grpId="0"/>
      <p:bldP spid="38944" grpId="0"/>
      <p:bldP spid="38945" grpId="0"/>
      <p:bldP spid="38947" grpId="0" animBg="1"/>
      <p:bldP spid="38948" grpId="0" animBg="1"/>
      <p:bldP spid="38949" grpId="0" animBg="1"/>
      <p:bldP spid="38950" grpId="0" animBg="1"/>
      <p:bldP spid="38951" grpId="0" animBg="1"/>
      <p:bldP spid="38952" grpId="0" animBg="1"/>
      <p:bldP spid="389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3200" dirty="0" err="1" smtClean="0"/>
              <a:t>Sinomonde</a:t>
            </a:r>
            <a:r>
              <a:rPr lang="en-ZA" sz="3200" dirty="0" smtClean="0"/>
              <a:t> Project</a:t>
            </a:r>
            <a:endParaRPr lang="en-ZA" sz="3200" dirty="0"/>
          </a:p>
        </p:txBody>
      </p:sp>
      <p:sp>
        <p:nvSpPr>
          <p:cNvPr id="5" name="Content Placeholder 4"/>
          <p:cNvSpPr>
            <a:spLocks noGrp="1"/>
          </p:cNvSpPr>
          <p:nvPr>
            <p:ph idx="1"/>
          </p:nvPr>
        </p:nvSpPr>
        <p:spPr/>
        <p:txBody>
          <a:bodyPr>
            <a:normAutofit fontScale="92500" lnSpcReduction="20000"/>
          </a:bodyPr>
          <a:lstStyle/>
          <a:p>
            <a:pPr marL="0" indent="0">
              <a:buNone/>
            </a:pPr>
            <a:r>
              <a:rPr lang="en-ZA" i="1" dirty="0" err="1"/>
              <a:t>Sinomonde</a:t>
            </a:r>
            <a:r>
              <a:rPr lang="en-ZA" i="1" dirty="0"/>
              <a:t> </a:t>
            </a:r>
            <a:r>
              <a:rPr lang="en-ZA" dirty="0"/>
              <a:t>(a Xhosa word meaning ‘we have patience’)  is an all-woman vegetable farming Co-operative located in </a:t>
            </a:r>
            <a:r>
              <a:rPr lang="en-ZA" dirty="0" smtClean="0"/>
              <a:t>Mbonambi, in the University of Zululand’s local community.</a:t>
            </a:r>
          </a:p>
          <a:p>
            <a:pPr marL="0" indent="0">
              <a:buNone/>
            </a:pPr>
            <a:r>
              <a:rPr lang="en-ZA" dirty="0" smtClean="0"/>
              <a:t>It is </a:t>
            </a:r>
            <a:r>
              <a:rPr lang="en-ZA" dirty="0"/>
              <a:t>one of the </a:t>
            </a:r>
            <a:r>
              <a:rPr lang="en-ZA" dirty="0" smtClean="0"/>
              <a:t>Community-University Partnership Programme’s (CUPP) </a:t>
            </a:r>
            <a:r>
              <a:rPr lang="en-ZA" dirty="0"/>
              <a:t>projects selected for installation of an organic  </a:t>
            </a:r>
            <a:r>
              <a:rPr lang="en-ZA" dirty="0" err="1"/>
              <a:t>vermiculture</a:t>
            </a:r>
            <a:r>
              <a:rPr lang="en-ZA" dirty="0"/>
              <a:t> (worm farm) unit</a:t>
            </a:r>
            <a:r>
              <a:rPr lang="en-ZA"/>
              <a:t>. </a:t>
            </a:r>
            <a:endParaRPr lang="en-ZA" smtClean="0"/>
          </a:p>
          <a:p>
            <a:pPr marL="0" indent="0">
              <a:buNone/>
            </a:pPr>
            <a:r>
              <a:rPr lang="en-ZA" smtClean="0"/>
              <a:t>The </a:t>
            </a:r>
            <a:r>
              <a:rPr lang="en-ZA" dirty="0"/>
              <a:t>co-operative is currently growing cabbages for their own consumption and for sale through an </a:t>
            </a:r>
            <a:r>
              <a:rPr lang="en-ZA" dirty="0" err="1"/>
              <a:t>MoU</a:t>
            </a:r>
            <a:r>
              <a:rPr lang="en-ZA" dirty="0"/>
              <a:t> with Massmart.</a:t>
            </a:r>
          </a:p>
          <a:p>
            <a:pPr marL="0" indent="0">
              <a:buNone/>
            </a:pPr>
            <a:endParaRPr lang="en-ZA" dirty="0"/>
          </a:p>
        </p:txBody>
      </p:sp>
    </p:spTree>
    <p:extLst>
      <p:ext uri="{BB962C8B-B14F-4D97-AF65-F5344CB8AC3E}">
        <p14:creationId xmlns:p14="http://schemas.microsoft.com/office/powerpoint/2010/main" val="2002273939"/>
      </p:ext>
    </p:extLst>
  </p:cSld>
  <p:clrMapOvr>
    <a:masterClrMapping/>
  </p:clrMapOvr>
  <mc:AlternateContent xmlns:mc="http://schemas.openxmlformats.org/markup-compatibility/2006" xmlns:p14="http://schemas.microsoft.com/office/powerpoint/2010/main">
    <mc:Choice Requires="p14">
      <p:transition p14:dur="10" advClick="0" advTm="20000">
        <p:fade/>
      </p:transition>
    </mc:Choice>
    <mc:Fallback xmlns="">
      <p:transition advClick="0" advTm="2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US" dirty="0"/>
              <a:t>First objective of the project was to use a piece of land to grow produce initially for the consumption of co-op members but, in time, for sale to generate income for co-op members</a:t>
            </a:r>
            <a:endParaRPr lang="en-ZA" dirty="0"/>
          </a:p>
          <a:p>
            <a:endParaRPr lang="en-ZA" dirty="0"/>
          </a:p>
        </p:txBody>
      </p:sp>
    </p:spTree>
    <p:extLst>
      <p:ext uri="{BB962C8B-B14F-4D97-AF65-F5344CB8AC3E}">
        <p14:creationId xmlns:p14="http://schemas.microsoft.com/office/powerpoint/2010/main" val="3367141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US" dirty="0"/>
              <a:t>The choice of organic fertilizer on the land (from a worm farm) stemmed from a general desire to be part of the ‘greening’ of the economy in the fight against global warming. The choice was also affected by health and business issues. Organic food is generally considered to be more healthy, and there is a growing market for food produced in this way.</a:t>
            </a:r>
            <a:endParaRPr lang="en-ZA" dirty="0"/>
          </a:p>
          <a:p>
            <a:endParaRPr lang="en-ZA" dirty="0"/>
          </a:p>
        </p:txBody>
      </p:sp>
    </p:spTree>
    <p:extLst>
      <p:ext uri="{BB962C8B-B14F-4D97-AF65-F5344CB8AC3E}">
        <p14:creationId xmlns:p14="http://schemas.microsoft.com/office/powerpoint/2010/main" val="3323382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US" dirty="0"/>
              <a:t>This is a research project. One of the aims is to see if the production of organic fertilizer is sustainable.</a:t>
            </a:r>
          </a:p>
          <a:p>
            <a:endParaRPr lang="en-ZA" dirty="0"/>
          </a:p>
        </p:txBody>
      </p:sp>
    </p:spTree>
    <p:extLst>
      <p:ext uri="{BB962C8B-B14F-4D97-AF65-F5344CB8AC3E}">
        <p14:creationId xmlns:p14="http://schemas.microsoft.com/office/powerpoint/2010/main" val="4228870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US" dirty="0"/>
              <a:t>A second aim is to ascertain whether the system produces a higher yield of crop, both in size and quantity.</a:t>
            </a:r>
            <a:endParaRPr lang="en-ZA" dirty="0"/>
          </a:p>
          <a:p>
            <a:endParaRPr lang="en-ZA" dirty="0"/>
          </a:p>
        </p:txBody>
      </p:sp>
    </p:spTree>
    <p:extLst>
      <p:ext uri="{BB962C8B-B14F-4D97-AF65-F5344CB8AC3E}">
        <p14:creationId xmlns:p14="http://schemas.microsoft.com/office/powerpoint/2010/main" val="3278401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indent="0">
              <a:buNone/>
            </a:pPr>
            <a:r>
              <a:rPr lang="en-US" dirty="0" smtClean="0"/>
              <a:t>Departing from the original script……………..</a:t>
            </a:r>
            <a:endParaRPr lang="en-ZA" dirty="0"/>
          </a:p>
        </p:txBody>
      </p:sp>
    </p:spTree>
    <p:extLst>
      <p:ext uri="{BB962C8B-B14F-4D97-AF65-F5344CB8AC3E}">
        <p14:creationId xmlns:p14="http://schemas.microsoft.com/office/powerpoint/2010/main" val="267221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Sinomonde</a:t>
            </a:r>
            <a:r>
              <a:rPr lang="en-US" sz="2800" dirty="0" smtClean="0"/>
              <a:t> Agricultural (Primary) Co-operative</a:t>
            </a:r>
            <a:endParaRPr lang="en-ZA" sz="2800" dirty="0"/>
          </a:p>
        </p:txBody>
      </p:sp>
      <p:pic>
        <p:nvPicPr>
          <p:cNvPr id="7170" name="Picture 2" descr="C:\Documents and Settings\John Boughey\My Documents\JB\JB UZ\UZ 2012\COMMUNITY ENGAGEMENT\CUPP\Stakeholders and Partners\Organic Fertlizer Project\Sinomonde\Aug 21st\DSC05384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97925" y="1600200"/>
            <a:ext cx="454814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184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Reflections on the (Participatory) Action Research process</a:t>
            </a:r>
            <a:endParaRPr lang="en-ZA" sz="3200" dirty="0"/>
          </a:p>
        </p:txBody>
      </p:sp>
      <p:sp>
        <p:nvSpPr>
          <p:cNvPr id="3" name="Content Placeholder 2"/>
          <p:cNvSpPr>
            <a:spLocks noGrp="1"/>
          </p:cNvSpPr>
          <p:nvPr>
            <p:ph idx="1"/>
          </p:nvPr>
        </p:nvSpPr>
        <p:spPr/>
        <p:txBody>
          <a:bodyPr>
            <a:normAutofit fontScale="70000" lnSpcReduction="20000"/>
          </a:bodyPr>
          <a:lstStyle/>
          <a:p>
            <a:pPr algn="just"/>
            <a:r>
              <a:rPr lang="en-ZA" dirty="0" smtClean="0"/>
              <a:t>It is important to </a:t>
            </a:r>
            <a:r>
              <a:rPr lang="en-ZA" i="1" u="sng" dirty="0" smtClean="0"/>
              <a:t>consciously</a:t>
            </a:r>
            <a:r>
              <a:rPr lang="en-ZA" dirty="0" smtClean="0"/>
              <a:t> and </a:t>
            </a:r>
            <a:r>
              <a:rPr lang="en-ZA" i="1" u="sng" dirty="0" smtClean="0"/>
              <a:t>systematically</a:t>
            </a:r>
            <a:r>
              <a:rPr lang="en-ZA" dirty="0" smtClean="0"/>
              <a:t> plan, act on that plan and observe how the plan unfolds, reflect on whether it has worked or not, and then change your plan if necessary. </a:t>
            </a:r>
          </a:p>
          <a:p>
            <a:pPr algn="just"/>
            <a:r>
              <a:rPr lang="en-US" dirty="0" smtClean="0"/>
              <a:t>Being </a:t>
            </a:r>
            <a:r>
              <a:rPr lang="en-US" dirty="0"/>
              <a:t>required to consciously and systematically reflect </a:t>
            </a:r>
            <a:r>
              <a:rPr lang="en-US" dirty="0" smtClean="0"/>
              <a:t>helps </a:t>
            </a:r>
            <a:r>
              <a:rPr lang="en-US" dirty="0"/>
              <a:t>us make more thoughtful </a:t>
            </a:r>
            <a:r>
              <a:rPr lang="en-US" dirty="0" smtClean="0"/>
              <a:t>decisions.</a:t>
            </a:r>
            <a:endParaRPr lang="en-ZA" dirty="0"/>
          </a:p>
          <a:p>
            <a:pPr algn="just"/>
            <a:r>
              <a:rPr lang="en-ZA" dirty="0" smtClean="0"/>
              <a:t>Realisation of </a:t>
            </a:r>
            <a:r>
              <a:rPr lang="en-ZA" dirty="0"/>
              <a:t>the importance of identifying and working with other stakeholders, and moving from simple ‘relationships’ to more powerful ‘partnerships’.</a:t>
            </a:r>
          </a:p>
          <a:p>
            <a:pPr algn="just"/>
            <a:r>
              <a:rPr lang="en-ZA" dirty="0" smtClean="0"/>
              <a:t>Nothing goes according to plan! So be prepared to be creative and flexible.</a:t>
            </a:r>
          </a:p>
          <a:p>
            <a:pPr algn="just"/>
            <a:r>
              <a:rPr lang="en-ZA" dirty="0" smtClean="0"/>
              <a:t>As the next slide indicates, the concept of Action Research is best negotiated with non-academics by building from participant conceptions and going back </a:t>
            </a:r>
            <a:r>
              <a:rPr lang="en-ZA" smtClean="0"/>
              <a:t>to pencil-and-paper.</a:t>
            </a:r>
            <a:endParaRPr lang="en-ZA" dirty="0" smtClean="0"/>
          </a:p>
        </p:txBody>
      </p:sp>
    </p:spTree>
    <p:extLst>
      <p:ext uri="{BB962C8B-B14F-4D97-AF65-F5344CB8AC3E}">
        <p14:creationId xmlns:p14="http://schemas.microsoft.com/office/powerpoint/2010/main" val="4115835137"/>
      </p:ext>
    </p:extLst>
  </p:cSld>
  <p:clrMapOvr>
    <a:masterClrMapping/>
  </p:clrMapOvr>
  <mc:AlternateContent xmlns:mc="http://schemas.openxmlformats.org/markup-compatibility/2006" xmlns:p14="http://schemas.microsoft.com/office/powerpoint/2010/main">
    <mc:Choice Requires="p14">
      <p:transition p14:dur="10" advClick="0" advTm="20000">
        <p:fade/>
      </p:transition>
    </mc:Choice>
    <mc:Fallback xmlns="">
      <p:transition advClick="0" advTm="2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John Boughey\My Documents\JB\JB UZ\UZ 2012\COMMUNITY ENGAGEMENT\CUPP\Stakeholders and Partners\Organic Fertlizer Project\Sinomonde\Aug 21st\DSC053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20889"/>
            <a:ext cx="6408712" cy="854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3217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ohn Boughey\My Documents\JB\JB UZ\UZ 2012\COMMUNITY ENGAGEMENT\CUPP\Stakeholders and Partners\Organic Fertlizer Project\Sinomonde\Aug 21st\DSC053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16" y="944599"/>
            <a:ext cx="9070812" cy="519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6968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 funding</a:t>
            </a:r>
            <a:endParaRPr lang="en-ZA" dirty="0"/>
          </a:p>
        </p:txBody>
      </p:sp>
      <p:sp>
        <p:nvSpPr>
          <p:cNvPr id="3" name="Content Placeholder 2"/>
          <p:cNvSpPr>
            <a:spLocks noGrp="1"/>
          </p:cNvSpPr>
          <p:nvPr>
            <p:ph idx="1"/>
          </p:nvPr>
        </p:nvSpPr>
        <p:spPr/>
        <p:txBody>
          <a:bodyPr/>
          <a:lstStyle/>
          <a:p>
            <a:pPr marL="0" indent="0">
              <a:buNone/>
            </a:pPr>
            <a:r>
              <a:rPr lang="en-US" dirty="0" smtClean="0"/>
              <a:t>As a result of a visit by the University to the COP 17 exhibition in Durban (Dec 2010) it was decided to install organic (worm) farms in two of the CUPP projects – one of which was ours, the </a:t>
            </a:r>
            <a:r>
              <a:rPr lang="en-US" dirty="0" err="1" smtClean="0"/>
              <a:t>Sinomonde</a:t>
            </a:r>
            <a:r>
              <a:rPr lang="en-US" dirty="0" smtClean="0"/>
              <a:t>  project.</a:t>
            </a:r>
            <a:endParaRPr lang="en-ZA" dirty="0"/>
          </a:p>
        </p:txBody>
      </p:sp>
    </p:spTree>
    <p:extLst>
      <p:ext uri="{BB962C8B-B14F-4D97-AF65-F5344CB8AC3E}">
        <p14:creationId xmlns:p14="http://schemas.microsoft.com/office/powerpoint/2010/main" val="12091146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John Boughey\My Documents\JB\JB UZ\UZ 2012\COMMUNITY ENGAGEMENT\CUPP\Stakeholders and Partners\Organic Fertlizer Project\Sinomonde\Pics July 20th\DSC04944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604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John Boughey\My Documents\JB\JB UZ\UZ 2012\COMMUNITY ENGAGEMENT\CUPP\Stakeholders and Partners\Organic Fertlizer Project\Sinomonde\Pics July 20th\DSC049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4078"/>
            <a:ext cx="7147639" cy="70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32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Documents and Settings\John Boughey\My Documents\JB\JB UZ\UZ 2012\COMMUNITY ENGAGEMENT\CUPP\Stakeholders and Partners\Organic Fertlizer Project\Sinomonde\Pics July 20th\DSC049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08" y="0"/>
            <a:ext cx="9956575"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98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C:\Documents and Settings\John Boughey\My Documents\JB\JB UZ\UZ 2012\COMMUNITY ENGAGEMENT\CUPP\Stakeholders and Partners\Organic Fertlizer Project\Sinomonde\Pics July 20th\DSC0497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 y="-41051"/>
            <a:ext cx="11187692" cy="745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54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ohn Boughey\My Documents\JB\JB UZ\UZ 2013\Community Engagement\CUPP\Sinomonde\visit Jan 28th\DSC07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653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DZwfsvE98zg/T8GsNM57WdI/AAAAAAAACKc/YjqpZFzVdTY/s1600/africa-politic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6516216" cy="684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19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6655714264\SSA40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542"/>
            <a:ext cx="9115131" cy="607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58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pril photo\SSA407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 y="-1"/>
            <a:ext cx="9151517" cy="610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93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30-May 2013\SSA40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2" y="-10360"/>
            <a:ext cx="9166222" cy="611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23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THANK YOU!</a:t>
            </a:r>
            <a:endParaRPr lang="en-ZA" dirty="0"/>
          </a:p>
        </p:txBody>
      </p:sp>
    </p:spTree>
    <p:extLst>
      <p:ext uri="{BB962C8B-B14F-4D97-AF65-F5344CB8AC3E}">
        <p14:creationId xmlns:p14="http://schemas.microsoft.com/office/powerpoint/2010/main" val="3597514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16632"/>
            <a:ext cx="8229600" cy="504056"/>
          </a:xfrm>
        </p:spPr>
        <p:txBody>
          <a:bodyPr/>
          <a:lstStyle/>
          <a:p>
            <a:r>
              <a:rPr lang="en-US" sz="2400" dirty="0" smtClean="0"/>
              <a:t>Sources/references</a:t>
            </a:r>
          </a:p>
        </p:txBody>
      </p:sp>
      <p:sp>
        <p:nvSpPr>
          <p:cNvPr id="53251" name="Rectangle 3"/>
          <p:cNvSpPr>
            <a:spLocks noGrp="1" noChangeArrowheads="1"/>
          </p:cNvSpPr>
          <p:nvPr>
            <p:ph type="body" idx="1"/>
          </p:nvPr>
        </p:nvSpPr>
        <p:spPr>
          <a:xfrm>
            <a:off x="457200" y="692696"/>
            <a:ext cx="8229600" cy="5976664"/>
          </a:xfrm>
        </p:spPr>
        <p:txBody>
          <a:bodyPr/>
          <a:lstStyle/>
          <a:p>
            <a:pPr algn="just"/>
            <a:endParaRPr lang="en-US" sz="1800" dirty="0" smtClean="0"/>
          </a:p>
          <a:p>
            <a:pPr lvl="0" algn="just"/>
            <a:r>
              <a:rPr lang="en-US" sz="1800" kern="0" dirty="0">
                <a:solidFill>
                  <a:srgbClr val="000000"/>
                </a:solidFill>
              </a:rPr>
              <a:t>The SOFAR model of stakeholder/ constituency interaction, in: “Partnerships in Service Learning and Civic Engagement, Robert Bringle </a:t>
            </a:r>
            <a:r>
              <a:rPr lang="en-US" sz="1800" i="1" kern="0" dirty="0">
                <a:solidFill>
                  <a:srgbClr val="000000"/>
                </a:solidFill>
              </a:rPr>
              <a:t>et al</a:t>
            </a:r>
            <a:r>
              <a:rPr lang="en-US" sz="1800" kern="0" dirty="0">
                <a:solidFill>
                  <a:srgbClr val="000000"/>
                </a:solidFill>
              </a:rPr>
              <a:t>, in: </a:t>
            </a:r>
            <a:r>
              <a:rPr lang="en-US" sz="1800" i="1" kern="0" dirty="0">
                <a:solidFill>
                  <a:srgbClr val="000000"/>
                </a:solidFill>
              </a:rPr>
              <a:t>Partnerships: A Journal of Service Learning and Civic Engagement. </a:t>
            </a:r>
            <a:r>
              <a:rPr lang="en-US" sz="1800" i="1" kern="0" dirty="0" err="1">
                <a:solidFill>
                  <a:srgbClr val="000000"/>
                </a:solidFill>
              </a:rPr>
              <a:t>Vol</a:t>
            </a:r>
            <a:r>
              <a:rPr lang="en-US" sz="1800" i="1" kern="0" dirty="0">
                <a:solidFill>
                  <a:srgbClr val="000000"/>
                </a:solidFill>
              </a:rPr>
              <a:t> 1, No 1, Summer 2009</a:t>
            </a:r>
          </a:p>
          <a:p>
            <a:pPr marL="0" indent="0" algn="just">
              <a:buNone/>
            </a:pPr>
            <a:endParaRPr lang="en-US" sz="1800" dirty="0" smtClean="0"/>
          </a:p>
          <a:p>
            <a:pPr algn="just"/>
            <a:r>
              <a:rPr lang="en-US" sz="1800" dirty="0" smtClean="0"/>
              <a:t>Jules Pretty, 1995, Typology of Participation. Participatory Learning for Sustainable Agriculture in World Development, </a:t>
            </a:r>
            <a:r>
              <a:rPr lang="en-US" sz="1800" dirty="0" err="1" smtClean="0"/>
              <a:t>Vol</a:t>
            </a:r>
            <a:r>
              <a:rPr lang="en-US" sz="1800" dirty="0" smtClean="0"/>
              <a:t> 23, no.8. In “Climate Vulnerability and Capacity Analysis Handbook, CARE, p.21. </a:t>
            </a:r>
            <a:r>
              <a:rPr lang="en-US" sz="1800" dirty="0" smtClean="0">
                <a:hlinkClick r:id="rId2"/>
              </a:rPr>
              <a:t>http://www.careclimatechange.org</a:t>
            </a:r>
            <a:r>
              <a:rPr lang="en-US" sz="1800" dirty="0" smtClean="0"/>
              <a:t> </a:t>
            </a:r>
          </a:p>
          <a:p>
            <a:pPr algn="just"/>
            <a:r>
              <a:rPr lang="en-US" sz="1800" dirty="0" smtClean="0"/>
              <a:t>Meredith, J.R. &amp; Mantel, S.J., 2006, Project Management: A Managerial Approach. John </a:t>
            </a:r>
            <a:r>
              <a:rPr lang="en-US" sz="1800" dirty="0" err="1" smtClean="0"/>
              <a:t>Wilie</a:t>
            </a:r>
            <a:r>
              <a:rPr lang="en-US" sz="1800" dirty="0" smtClean="0"/>
              <a:t> &amp; Sons: New Jersey.</a:t>
            </a:r>
          </a:p>
          <a:p>
            <a:pPr algn="just">
              <a:spcAft>
                <a:spcPts val="900"/>
              </a:spcAft>
            </a:pPr>
            <a:r>
              <a:rPr lang="en-ZA" sz="1800" dirty="0" smtClean="0">
                <a:cs typeface="Times New Roman" pitchFamily="18" charset="0"/>
              </a:rPr>
              <a:t>Wals, A. &amp; </a:t>
            </a:r>
            <a:r>
              <a:rPr lang="en-ZA" sz="1800" dirty="0" err="1" smtClean="0">
                <a:cs typeface="Times New Roman" pitchFamily="18" charset="0"/>
              </a:rPr>
              <a:t>Jickling</a:t>
            </a:r>
            <a:r>
              <a:rPr lang="en-ZA" sz="1800" dirty="0" smtClean="0">
                <a:cs typeface="Times New Roman" pitchFamily="18" charset="0"/>
              </a:rPr>
              <a:t>, B. 2002 ‘Sustainability’ in Higher Education, from doublethink and newspeak to critical thinking and meaningful learning. </a:t>
            </a:r>
            <a:r>
              <a:rPr lang="en-ZA" sz="1800" i="1" dirty="0" smtClean="0">
                <a:cs typeface="Times New Roman" pitchFamily="18" charset="0"/>
              </a:rPr>
              <a:t>Higher Education Policy</a:t>
            </a:r>
            <a:r>
              <a:rPr lang="en-ZA" sz="1800" dirty="0" smtClean="0">
                <a:cs typeface="Times New Roman" pitchFamily="18" charset="0"/>
              </a:rPr>
              <a:t>, 15: 121 – 131.</a:t>
            </a:r>
          </a:p>
          <a:p>
            <a:r>
              <a:rPr lang="en-ZA" sz="1800" dirty="0">
                <a:solidFill>
                  <a:srgbClr val="000000"/>
                </a:solidFill>
                <a:hlinkClick r:id="rId3"/>
              </a:rPr>
              <a:t>http://www.kayoprojectmanagement.com/PM_templates.htm</a:t>
            </a:r>
            <a:endParaRPr lang="en-ZA" sz="1800" dirty="0"/>
          </a:p>
          <a:p>
            <a:r>
              <a:rPr lang="en-ZA" sz="1800" dirty="0">
                <a:hlinkClick r:id="rId4"/>
              </a:rPr>
              <a:t>http://www.projectconnections.com/templates/index.html</a:t>
            </a:r>
            <a:endParaRPr lang="en-ZA" sz="1800" dirty="0"/>
          </a:p>
          <a:p>
            <a:pPr algn="just">
              <a:spcAft>
                <a:spcPts val="900"/>
              </a:spcAft>
            </a:pPr>
            <a:endParaRPr lang="en-ZA" sz="1800" dirty="0" smtClean="0">
              <a:cs typeface="Times New Roman" pitchFamily="18" charset="0"/>
            </a:endParaRPr>
          </a:p>
          <a:p>
            <a:pPr algn="just">
              <a:spcAft>
                <a:spcPts val="900"/>
              </a:spcAft>
            </a:pPr>
            <a:endParaRPr lang="en-ZA" sz="1800" dirty="0" smtClean="0">
              <a:cs typeface="Times New Roman" pitchFamily="18" charset="0"/>
            </a:endParaRPr>
          </a:p>
        </p:txBody>
      </p:sp>
    </p:spTree>
    <p:extLst>
      <p:ext uri="{BB962C8B-B14F-4D97-AF65-F5344CB8AC3E}">
        <p14:creationId xmlns:p14="http://schemas.microsoft.com/office/powerpoint/2010/main" val="378840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6tZ5C8cMQF8/T8Hshr4sB2I/AAAAAAAACNQ/hvPzIAS3EDk/s1600/south-africa-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78"/>
            <a:ext cx="8841656" cy="679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39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Zululand</a:t>
            </a:r>
            <a:endParaRPr lang="en-ZA" dirty="0"/>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945134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Zululand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607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218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Picture 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9396413" cy="704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8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The University of Zululand</a:t>
            </a:r>
          </a:p>
        </p:txBody>
      </p:sp>
      <p:sp>
        <p:nvSpPr>
          <p:cNvPr id="79875" name="Rectangle 3"/>
          <p:cNvSpPr>
            <a:spLocks noGrp="1" noChangeArrowheads="1"/>
          </p:cNvSpPr>
          <p:nvPr>
            <p:ph type="body" idx="1"/>
          </p:nvPr>
        </p:nvSpPr>
        <p:spPr/>
        <p:txBody>
          <a:bodyPr/>
          <a:lstStyle/>
          <a:p>
            <a:pPr>
              <a:lnSpc>
                <a:spcPct val="90000"/>
              </a:lnSpc>
            </a:pPr>
            <a:r>
              <a:rPr lang="en-US" dirty="0"/>
              <a:t>A rural-based campus (1960) </a:t>
            </a:r>
            <a:endParaRPr lang="en-US" dirty="0" smtClean="0"/>
          </a:p>
          <a:p>
            <a:pPr>
              <a:lnSpc>
                <a:spcPct val="90000"/>
              </a:lnSpc>
            </a:pPr>
            <a:r>
              <a:rPr lang="en-US" dirty="0" smtClean="0"/>
              <a:t>A </a:t>
            </a:r>
            <a:r>
              <a:rPr lang="en-US" dirty="0"/>
              <a:t>city campus (2009) </a:t>
            </a:r>
            <a:endParaRPr lang="en-US" dirty="0" smtClean="0"/>
          </a:p>
          <a:p>
            <a:pPr>
              <a:lnSpc>
                <a:spcPct val="90000"/>
              </a:lnSpc>
            </a:pPr>
            <a:r>
              <a:rPr lang="en-US" dirty="0" smtClean="0"/>
              <a:t>16,000+ </a:t>
            </a:r>
            <a:r>
              <a:rPr lang="en-US" dirty="0"/>
              <a:t>students (</a:t>
            </a:r>
            <a:r>
              <a:rPr lang="en-US" dirty="0" smtClean="0"/>
              <a:t>2013)</a:t>
            </a:r>
            <a:endParaRPr lang="en-US" dirty="0"/>
          </a:p>
          <a:p>
            <a:pPr>
              <a:lnSpc>
                <a:spcPct val="90000"/>
              </a:lnSpc>
            </a:pPr>
            <a:r>
              <a:rPr lang="en-US" dirty="0"/>
              <a:t>Four Faculties</a:t>
            </a:r>
          </a:p>
          <a:p>
            <a:pPr lvl="1">
              <a:lnSpc>
                <a:spcPct val="90000"/>
              </a:lnSpc>
            </a:pPr>
            <a:r>
              <a:rPr lang="en-US" dirty="0"/>
              <a:t>Arts</a:t>
            </a:r>
          </a:p>
          <a:p>
            <a:pPr lvl="1">
              <a:lnSpc>
                <a:spcPct val="90000"/>
              </a:lnSpc>
            </a:pPr>
            <a:r>
              <a:rPr lang="en-US" dirty="0"/>
              <a:t>Commerce, Administration &amp; Law</a:t>
            </a:r>
          </a:p>
          <a:p>
            <a:pPr lvl="1">
              <a:lnSpc>
                <a:spcPct val="90000"/>
              </a:lnSpc>
            </a:pPr>
            <a:r>
              <a:rPr lang="en-US" dirty="0"/>
              <a:t>Education</a:t>
            </a:r>
          </a:p>
          <a:p>
            <a:pPr lvl="1">
              <a:lnSpc>
                <a:spcPct val="90000"/>
              </a:lnSpc>
            </a:pPr>
            <a:r>
              <a:rPr lang="en-US" dirty="0"/>
              <a:t>Science &amp; Agriculture</a:t>
            </a:r>
          </a:p>
          <a:p>
            <a:pPr lvl="1">
              <a:lnSpc>
                <a:spcPct val="90000"/>
              </a:lnSpc>
            </a:pPr>
            <a:endParaRPr lang="en-US" dirty="0"/>
          </a:p>
          <a:p>
            <a:pPr lvl="1">
              <a:lnSpc>
                <a:spcPct val="90000"/>
              </a:lnSpc>
            </a:pPr>
            <a:endParaRPr lang="en-US" dirty="0"/>
          </a:p>
        </p:txBody>
      </p:sp>
    </p:spTree>
    <p:extLst>
      <p:ext uri="{BB962C8B-B14F-4D97-AF65-F5344CB8AC3E}">
        <p14:creationId xmlns:p14="http://schemas.microsoft.com/office/powerpoint/2010/main" val="3684706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7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p:txBody>
          <a:bodyPr/>
          <a:lstStyle/>
          <a:p>
            <a:pPr>
              <a:buFontTx/>
              <a:buNone/>
            </a:pPr>
            <a:r>
              <a:rPr lang="en-US" dirty="0" smtClean="0"/>
              <a:t>Equal </a:t>
            </a:r>
            <a:r>
              <a:rPr lang="en-US" dirty="0"/>
              <a:t>and fair partnerships between HEIs and communities, are an effective vehicle for: </a:t>
            </a:r>
          </a:p>
          <a:p>
            <a:r>
              <a:rPr lang="en-US" dirty="0"/>
              <a:t>solving problems </a:t>
            </a:r>
          </a:p>
          <a:p>
            <a:r>
              <a:rPr lang="en-US" dirty="0"/>
              <a:t>facilitating development </a:t>
            </a:r>
          </a:p>
          <a:p>
            <a:r>
              <a:rPr lang="en-US" dirty="0"/>
              <a:t>sharing lessons </a:t>
            </a:r>
          </a:p>
          <a:p>
            <a:r>
              <a:rPr lang="en-US" dirty="0"/>
              <a:t>generating knowledge </a:t>
            </a:r>
          </a:p>
          <a:p>
            <a:r>
              <a:rPr lang="en-US" dirty="0"/>
              <a:t>adopting new techniques and innovations</a:t>
            </a:r>
          </a:p>
          <a:p>
            <a:pPr>
              <a:buFontTx/>
              <a:buNone/>
            </a:pPr>
            <a:endParaRPr lang="en-US" dirty="0"/>
          </a:p>
        </p:txBody>
      </p:sp>
      <p:sp>
        <p:nvSpPr>
          <p:cNvPr id="19460" name="Rectangle 4"/>
          <p:cNvSpPr>
            <a:spLocks noGrp="1" noChangeArrowheads="1"/>
          </p:cNvSpPr>
          <p:nvPr>
            <p:ph type="title"/>
          </p:nvPr>
        </p:nvSpPr>
        <p:spPr/>
        <p:txBody>
          <a:bodyPr/>
          <a:lstStyle/>
          <a:p>
            <a:r>
              <a:rPr lang="en-US" sz="2800" dirty="0" smtClean="0"/>
              <a:t>The Community-University Partnership </a:t>
            </a:r>
            <a:r>
              <a:rPr lang="en-US" sz="2800" dirty="0" err="1" smtClean="0"/>
              <a:t>Programme</a:t>
            </a:r>
            <a:r>
              <a:rPr lang="en-US" sz="2800" dirty="0" smtClean="0"/>
              <a:t> (CUPP)</a:t>
            </a:r>
            <a:endParaRPr lang="en-US" sz="2800" dirty="0"/>
          </a:p>
        </p:txBody>
      </p:sp>
    </p:spTree>
    <p:extLst>
      <p:ext uri="{BB962C8B-B14F-4D97-AF65-F5344CB8AC3E}">
        <p14:creationId xmlns:p14="http://schemas.microsoft.com/office/powerpoint/2010/main" val="28634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1132</Words>
  <Application>Microsoft Office PowerPoint</Application>
  <PresentationFormat>On-screen Show (4:3)</PresentationFormat>
  <Paragraphs>129</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Community-university partnership programmes: being ProActive</vt:lpstr>
      <vt:lpstr>PowerPoint Presentation</vt:lpstr>
      <vt:lpstr>PowerPoint Presentation</vt:lpstr>
      <vt:lpstr>PowerPoint Presentation</vt:lpstr>
      <vt:lpstr>Zululand</vt:lpstr>
      <vt:lpstr>PowerPoint Presentation</vt:lpstr>
      <vt:lpstr>PowerPoint Presentation</vt:lpstr>
      <vt:lpstr>The University of Zululand</vt:lpstr>
      <vt:lpstr>The Community-University Partnership Programme (CUPP)</vt:lpstr>
      <vt:lpstr>A little bit of theory……</vt:lpstr>
      <vt:lpstr>PowerPoint Presentation</vt:lpstr>
      <vt:lpstr>From “Relationships” to “Partnerships”</vt:lpstr>
      <vt:lpstr>PowerPoint Presentation</vt:lpstr>
      <vt:lpstr>PowerPoint Presentation</vt:lpstr>
      <vt:lpstr>Sinomonde Project</vt:lpstr>
      <vt:lpstr>PowerPoint Presentation</vt:lpstr>
      <vt:lpstr>PowerPoint Presentation</vt:lpstr>
      <vt:lpstr>PowerPoint Presentation</vt:lpstr>
      <vt:lpstr>PowerPoint Presentation</vt:lpstr>
      <vt:lpstr>Sinomonde Agricultural (Primary) Co-operative</vt:lpstr>
      <vt:lpstr>Reflections on the (Participatory) Action Research process</vt:lpstr>
      <vt:lpstr>PowerPoint Presentation</vt:lpstr>
      <vt:lpstr>PowerPoint Presentation</vt:lpstr>
      <vt:lpstr>Seed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Sources/references</vt:lpstr>
    </vt:vector>
  </TitlesOfParts>
  <Company>J Boughey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Community-university partnership programmes: being ProActive</dc:title>
  <dc:creator>John Boughey</dc:creator>
  <cp:lastModifiedBy>John Desmond Boughey</cp:lastModifiedBy>
  <cp:revision>60</cp:revision>
  <dcterms:created xsi:type="dcterms:W3CDTF">2013-06-12T16:02:25Z</dcterms:created>
  <dcterms:modified xsi:type="dcterms:W3CDTF">2013-08-26T07:37:59Z</dcterms:modified>
</cp:coreProperties>
</file>