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handoutMasterIdLst>
    <p:handoutMasterId r:id="rId19"/>
  </p:handoutMasterIdLst>
  <p:sldIdLst>
    <p:sldId id="257" r:id="rId2"/>
    <p:sldId id="258" r:id="rId3"/>
    <p:sldId id="261" r:id="rId4"/>
    <p:sldId id="262" r:id="rId5"/>
    <p:sldId id="265" r:id="rId6"/>
    <p:sldId id="280" r:id="rId7"/>
    <p:sldId id="272" r:id="rId8"/>
    <p:sldId id="275" r:id="rId9"/>
    <p:sldId id="271" r:id="rId10"/>
    <p:sldId id="269" r:id="rId11"/>
    <p:sldId id="273" r:id="rId12"/>
    <p:sldId id="276" r:id="rId13"/>
    <p:sldId id="277" r:id="rId14"/>
    <p:sldId id="278" r:id="rId15"/>
    <p:sldId id="279" r:id="rId16"/>
    <p:sldId id="260" r:id="rId17"/>
  </p:sldIdLst>
  <p:sldSz cx="9144000" cy="6858000" type="screen4x3"/>
  <p:notesSz cx="6934200" cy="9220200"/>
  <p:embeddedFontLst>
    <p:embeddedFont>
      <p:font typeface="Times" pitchFamily="18" charset="0"/>
      <p:regular r:id="rId20"/>
      <p:bold r:id="rId21"/>
      <p:italic r:id="rId22"/>
      <p:boldItalic r:id="rId23"/>
    </p:embeddedFont>
    <p:embeddedFont>
      <p:font typeface="Arial Narrow" pitchFamily="34" charset="0"/>
      <p:regular r:id="rId24"/>
      <p:bold r:id="rId25"/>
      <p:italic r:id="rId26"/>
      <p:boldItalic r:id="rId27"/>
    </p:embeddedFon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DB1"/>
    <a:srgbClr val="6782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78857" autoAdjust="0"/>
  </p:normalViewPr>
  <p:slideViewPr>
    <p:cSldViewPr>
      <p:cViewPr varScale="1">
        <p:scale>
          <a:sx n="91" d="100"/>
          <a:sy n="91" d="100"/>
        </p:scale>
        <p:origin x="-22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713" y="-6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CA" dirty="0"/>
          </a:p>
        </p:txBody>
      </p:sp>
      <p:sp>
        <p:nvSpPr>
          <p:cNvPr id="3" name="Date Placeholder 2"/>
          <p:cNvSpPr>
            <a:spLocks noGrp="1"/>
          </p:cNvSpPr>
          <p:nvPr>
            <p:ph type="dt" sz="quarter" idx="1"/>
          </p:nvPr>
        </p:nvSpPr>
        <p:spPr>
          <a:xfrm>
            <a:off x="3927776" y="0"/>
            <a:ext cx="3004820" cy="461010"/>
          </a:xfrm>
          <a:prstGeom prst="rect">
            <a:avLst/>
          </a:prstGeom>
        </p:spPr>
        <p:txBody>
          <a:bodyPr vert="horz" lIns="92307" tIns="46153" rIns="92307" bIns="46153" rtlCol="0"/>
          <a:lstStyle>
            <a:lvl1pPr algn="r">
              <a:defRPr sz="1200"/>
            </a:lvl1pPr>
          </a:lstStyle>
          <a:p>
            <a:fld id="{DEA825FA-CE34-4B82-9E0E-837DEF8D13E3}" type="datetimeFigureOut">
              <a:rPr lang="en-US" smtClean="0"/>
              <a:pPr/>
              <a:t>8/20/2013</a:t>
            </a:fld>
            <a:endParaRPr lang="en-CA" dirty="0"/>
          </a:p>
        </p:txBody>
      </p:sp>
      <p:sp>
        <p:nvSpPr>
          <p:cNvPr id="4" name="Footer Placeholder 3"/>
          <p:cNvSpPr>
            <a:spLocks noGrp="1"/>
          </p:cNvSpPr>
          <p:nvPr>
            <p:ph type="ftr" sz="quarter" idx="2"/>
          </p:nvPr>
        </p:nvSpPr>
        <p:spPr>
          <a:xfrm>
            <a:off x="0" y="8757590"/>
            <a:ext cx="3004820" cy="461010"/>
          </a:xfrm>
          <a:prstGeom prst="rect">
            <a:avLst/>
          </a:prstGeom>
        </p:spPr>
        <p:txBody>
          <a:bodyPr vert="horz" lIns="92307" tIns="46153" rIns="92307" bIns="46153" rtlCol="0" anchor="b"/>
          <a:lstStyle>
            <a:lvl1pPr algn="l">
              <a:defRPr sz="1200"/>
            </a:lvl1pPr>
          </a:lstStyle>
          <a:p>
            <a:r>
              <a:rPr lang="en-US" dirty="0" smtClean="0"/>
              <a:t>www.nlcahr.mun.ca/chrsp</a:t>
            </a:r>
            <a:endParaRPr lang="en-CA" dirty="0"/>
          </a:p>
        </p:txBody>
      </p:sp>
      <p:sp>
        <p:nvSpPr>
          <p:cNvPr id="5" name="Slide Number Placeholder 4"/>
          <p:cNvSpPr>
            <a:spLocks noGrp="1"/>
          </p:cNvSpPr>
          <p:nvPr>
            <p:ph type="sldNum" sz="quarter" idx="3"/>
          </p:nvPr>
        </p:nvSpPr>
        <p:spPr>
          <a:xfrm>
            <a:off x="3927776" y="8757590"/>
            <a:ext cx="3004820" cy="461010"/>
          </a:xfrm>
          <a:prstGeom prst="rect">
            <a:avLst/>
          </a:prstGeom>
        </p:spPr>
        <p:txBody>
          <a:bodyPr vert="horz" lIns="92307" tIns="46153" rIns="92307" bIns="46153" rtlCol="0" anchor="b"/>
          <a:lstStyle>
            <a:lvl1pPr algn="r">
              <a:defRPr sz="1200"/>
            </a:lvl1pPr>
          </a:lstStyle>
          <a:p>
            <a:fld id="{DFA72F14-4185-4A92-96EB-C401A3352386}" type="slidenum">
              <a:rPr lang="en-CA" smtClean="0"/>
              <a:pPr/>
              <a:t>‹#›</a:t>
            </a:fld>
            <a:endParaRPr lang="en-CA" dirty="0"/>
          </a:p>
        </p:txBody>
      </p:sp>
    </p:spTree>
    <p:extLst>
      <p:ext uri="{BB962C8B-B14F-4D97-AF65-F5344CB8AC3E}">
        <p14:creationId xmlns:p14="http://schemas.microsoft.com/office/powerpoint/2010/main" val="3226828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7" tIns="46153" rIns="92307" bIns="46153" rtlCol="0"/>
          <a:lstStyle>
            <a:lvl1pPr algn="l">
              <a:defRPr sz="1200"/>
            </a:lvl1pPr>
          </a:lstStyle>
          <a:p>
            <a:endParaRPr lang="en-CA" dirty="0"/>
          </a:p>
        </p:txBody>
      </p:sp>
      <p:sp>
        <p:nvSpPr>
          <p:cNvPr id="3" name="Date Placeholder 2"/>
          <p:cNvSpPr>
            <a:spLocks noGrp="1"/>
          </p:cNvSpPr>
          <p:nvPr>
            <p:ph type="dt" idx="1"/>
          </p:nvPr>
        </p:nvSpPr>
        <p:spPr>
          <a:xfrm>
            <a:off x="3927776" y="0"/>
            <a:ext cx="3004820" cy="461010"/>
          </a:xfrm>
          <a:prstGeom prst="rect">
            <a:avLst/>
          </a:prstGeom>
        </p:spPr>
        <p:txBody>
          <a:bodyPr vert="horz" lIns="92307" tIns="46153" rIns="92307" bIns="46153" rtlCol="0"/>
          <a:lstStyle>
            <a:lvl1pPr algn="r">
              <a:defRPr sz="1200"/>
            </a:lvl1pPr>
          </a:lstStyle>
          <a:p>
            <a:fld id="{D82E39DF-6914-4957-B426-3815D86A9227}" type="datetimeFigureOut">
              <a:rPr lang="en-US" smtClean="0"/>
              <a:pPr/>
              <a:t>8/20/2013</a:t>
            </a:fld>
            <a:endParaRPr lang="en-CA" dirty="0"/>
          </a:p>
        </p:txBody>
      </p:sp>
      <p:sp>
        <p:nvSpPr>
          <p:cNvPr id="4" name="Slide Image Placeholder 3"/>
          <p:cNvSpPr>
            <a:spLocks noGrp="1" noRot="1" noChangeAspect="1"/>
          </p:cNvSpPr>
          <p:nvPr>
            <p:ph type="sldImg" idx="2"/>
          </p:nvPr>
        </p:nvSpPr>
        <p:spPr>
          <a:xfrm>
            <a:off x="696913" y="614363"/>
            <a:ext cx="2149475" cy="1612900"/>
          </a:xfrm>
          <a:prstGeom prst="rect">
            <a:avLst/>
          </a:prstGeom>
          <a:noFill/>
          <a:ln w="12700">
            <a:solidFill>
              <a:prstClr val="black"/>
            </a:solidFill>
          </a:ln>
        </p:spPr>
        <p:txBody>
          <a:bodyPr vert="horz" lIns="92307" tIns="46153" rIns="92307" bIns="46153" rtlCol="0" anchor="ctr"/>
          <a:lstStyle/>
          <a:p>
            <a:endParaRPr lang="en-CA" dirty="0"/>
          </a:p>
        </p:txBody>
      </p:sp>
      <p:sp>
        <p:nvSpPr>
          <p:cNvPr id="5" name="Notes Placeholder 4"/>
          <p:cNvSpPr>
            <a:spLocks noGrp="1"/>
          </p:cNvSpPr>
          <p:nvPr>
            <p:ph type="body" sz="quarter" idx="3"/>
          </p:nvPr>
        </p:nvSpPr>
        <p:spPr>
          <a:xfrm>
            <a:off x="693420" y="2305051"/>
            <a:ext cx="5547360" cy="6223635"/>
          </a:xfrm>
          <a:prstGeom prst="rect">
            <a:avLst/>
          </a:prstGeom>
        </p:spPr>
        <p:txBody>
          <a:bodyPr vert="horz" lIns="92307" tIns="46153" rIns="92307" bIns="46153" rtlCol="0">
            <a:normAutofit/>
          </a:bodyPr>
          <a:lstStyle/>
          <a:p>
            <a:pPr lvl="0"/>
            <a:r>
              <a:rPr lang="en-US" dirty="0" smtClean="0"/>
              <a:t>Click to edit Master text styles</a:t>
            </a:r>
          </a:p>
          <a:p>
            <a:pPr lvl="1"/>
            <a:r>
              <a:rPr lang="en-US" dirty="0" smtClean="0"/>
              <a:t>Second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7" tIns="46153" rIns="92307" bIns="46153"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307" tIns="46153" rIns="92307" bIns="46153" rtlCol="0" anchor="b"/>
          <a:lstStyle>
            <a:lvl1pPr algn="r">
              <a:defRPr sz="1200"/>
            </a:lvl1pPr>
          </a:lstStyle>
          <a:p>
            <a:fld id="{98C88973-9262-47A0-A366-988518BB3C9D}" type="slidenum">
              <a:rPr lang="en-CA" smtClean="0"/>
              <a:pPr/>
              <a:t>‹#›</a:t>
            </a:fld>
            <a:endParaRPr lang="en-CA" dirty="0"/>
          </a:p>
        </p:txBody>
      </p:sp>
    </p:spTree>
    <p:extLst>
      <p:ext uri="{BB962C8B-B14F-4D97-AF65-F5344CB8AC3E}">
        <p14:creationId xmlns:p14="http://schemas.microsoft.com/office/powerpoint/2010/main" val="1677724730"/>
      </p:ext>
    </p:extLst>
  </p:cSld>
  <p:clrMap bg1="lt1" tx1="dk1" bg2="lt2" tx2="dk2" accent1="accent1" accent2="accent2" accent3="accent3" accent4="accent4" accent5="accent5" accent6="accent6" hlink="hlink" folHlink="folHlink"/>
  <p:notesStyle>
    <a:lvl1pPr marL="0" algn="l" defTabSz="914400" rtl="0" eaLnBrk="1" latinLnBrk="0" hangingPunct="1">
      <a:buFont typeface="Arial" pitchFamily="34" charset="0"/>
      <a:buChar char="•"/>
      <a:defRPr sz="1200" kern="1200">
        <a:solidFill>
          <a:schemeClr val="tx1"/>
        </a:solidFill>
        <a:latin typeface="+mj-lt"/>
        <a:ea typeface="+mn-ea"/>
        <a:cs typeface="+mn-cs"/>
      </a:defRPr>
    </a:lvl1pPr>
    <a:lvl2pPr marL="457200" algn="l" defTabSz="914400" rtl="0" eaLnBrk="1" latinLnBrk="0" hangingPunct="1">
      <a:buFont typeface="Arial" pitchFamily="34" charset="0"/>
      <a:buChar char="•"/>
      <a:defRPr sz="1200" kern="1200">
        <a:solidFill>
          <a:schemeClr val="tx1"/>
        </a:solidFill>
        <a:latin typeface="+mj-lt"/>
        <a:ea typeface="+mn-ea"/>
        <a:cs typeface="+mn-cs"/>
      </a:defRPr>
    </a:lvl2pPr>
    <a:lvl3pPr marL="914400" algn="l" defTabSz="914400" rtl="0" eaLnBrk="1" latinLnBrk="0" hangingPunct="1">
      <a:buFont typeface="Arial" pitchFamily="34" charset="0"/>
      <a:buChar char="•"/>
      <a:defRPr sz="1200" kern="1200">
        <a:solidFill>
          <a:schemeClr val="tx1"/>
        </a:solidFill>
        <a:latin typeface="+mj-lt"/>
        <a:ea typeface="+mn-ea"/>
        <a:cs typeface="+mn-cs"/>
      </a:defRPr>
    </a:lvl3pPr>
    <a:lvl4pPr marL="1371600" algn="l" defTabSz="914400" rtl="0" eaLnBrk="1" latinLnBrk="0" hangingPunct="1">
      <a:buFont typeface="Arial" pitchFamily="34" charset="0"/>
      <a:buChar char="•"/>
      <a:defRPr sz="1200" kern="1200">
        <a:solidFill>
          <a:schemeClr val="tx1"/>
        </a:solidFill>
        <a:latin typeface="+mj-lt"/>
        <a:ea typeface="+mn-ea"/>
        <a:cs typeface="+mn-cs"/>
      </a:defRPr>
    </a:lvl4pPr>
    <a:lvl5pPr marL="1828800" algn="l" defTabSz="914400" rtl="0" eaLnBrk="1" latinLnBrk="0" hangingPunct="1">
      <a:buFont typeface="Arial" pitchFamily="34" charset="0"/>
      <a:buChar char="•"/>
      <a:defRPr sz="1200" kern="1200">
        <a:solidFill>
          <a:schemeClr val="tx1"/>
        </a:solidFill>
        <a:latin typeface="+mj-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Good morning.  My name is Rob Kean and I’m here to speak to you today on behalf of the Newfoundland and Labrador Centre</a:t>
            </a:r>
            <a:r>
              <a:rPr lang="en-US" baseline="0" dirty="0" smtClean="0"/>
              <a:t> for Applied Health Research.  Over the next ten minutes or so, I’d like to tell you a little bit about our project on acute care services for seniors.</a:t>
            </a:r>
            <a:endParaRPr lang="en-US"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i="0" u="none" strike="noStrike" kern="1200" baseline="0" dirty="0" smtClean="0">
                <a:solidFill>
                  <a:schemeClr val="tx1"/>
                </a:solidFill>
                <a:latin typeface="+mj-lt"/>
                <a:ea typeface="+mn-ea"/>
                <a:cs typeface="+mn-cs"/>
              </a:rPr>
              <a:t>After synthesizing the available high-level research evidence, we arrived at the following key messages:</a:t>
            </a:r>
          </a:p>
          <a:p>
            <a:pPr>
              <a:buNone/>
            </a:pPr>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1. Models of care show promise when concentrated in self-contained units possessing specialized gerontological expertise and interdisciplinary knowledge, but there is less evidence in our synthesis to suggest that these models can be delivered successfully outside of such units.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2. Models of care delivered outside of specialized geriatric units require professional staff with enhanced training and skill sets, as well as careful reallocation of existing hospital resources.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3. Models of care are more successful when they incorporate a collaborative interprofessional team approach, though the literature provides little direction as to the most effective ways to configure such teams. </a:t>
            </a:r>
          </a:p>
        </p:txBody>
      </p:sp>
      <p:sp>
        <p:nvSpPr>
          <p:cNvPr id="4" name="Slide Number Placeholder 3"/>
          <p:cNvSpPr>
            <a:spLocks noGrp="1"/>
          </p:cNvSpPr>
          <p:nvPr>
            <p:ph type="sldNum" sz="quarter" idx="10"/>
          </p:nvPr>
        </p:nvSpPr>
        <p:spPr/>
        <p:txBody>
          <a:bodyPr/>
          <a:lstStyle/>
          <a:p>
            <a:fld id="{98C88973-9262-47A0-A366-988518BB3C9D}" type="slidenum">
              <a:rPr lang="en-CA" smtClean="0"/>
              <a:pPr/>
              <a:t>12</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i="0" u="none" strike="noStrike" kern="1200" baseline="0" dirty="0" smtClean="0">
                <a:solidFill>
                  <a:schemeClr val="tx1"/>
                </a:solidFill>
                <a:latin typeface="+mj-lt"/>
                <a:ea typeface="+mn-ea"/>
                <a:cs typeface="+mn-cs"/>
              </a:rPr>
              <a:t>4. Geriatric assessment in its different variants is central to positive outcomes in inpatient hospital units by contributing to individual function and broader system outcomes such as shorter stays and fewer hospital readmissions.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5. Enhanced discharge planning contributes to positive patient satisfaction outcomes, improved quality of life, and more efficient use of hospital resources.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6. No single intervention demonstrated unqualified effectiveness across all settings, but there were some suggestions as to which intervention or program/service characteristics might produce positive effects for older patients in certain acute care settings.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7. Relational aspects of care delivery such as good communication between staff, older patients, and family members, and effective teamwork with minimal conflict and stress are important. </a:t>
            </a:r>
          </a:p>
        </p:txBody>
      </p:sp>
      <p:sp>
        <p:nvSpPr>
          <p:cNvPr id="4" name="Slide Number Placeholder 3"/>
          <p:cNvSpPr>
            <a:spLocks noGrp="1"/>
          </p:cNvSpPr>
          <p:nvPr>
            <p:ph type="sldNum" sz="quarter" idx="10"/>
          </p:nvPr>
        </p:nvSpPr>
        <p:spPr/>
        <p:txBody>
          <a:bodyPr/>
          <a:lstStyle/>
          <a:p>
            <a:fld id="{98C88973-9262-47A0-A366-988518BB3C9D}" type="slidenum">
              <a:rPr lang="en-CA" smtClean="0"/>
              <a:pPr/>
              <a:t>13</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b="0" i="0" u="none" strike="noStrike" kern="1200" baseline="0" dirty="0" smtClean="0">
                <a:solidFill>
                  <a:srgbClr val="C00000"/>
                </a:solidFill>
                <a:latin typeface="+mj-lt"/>
                <a:ea typeface="+mn-ea"/>
                <a:cs typeface="+mn-cs"/>
              </a:rPr>
              <a:t>With the synthesis complete, we then proceeded to contextualize the synthesis findings.  The ‘Implications for Decision Makers’ you see here were derived largely from our own analysis of administrative data and our interviews with the clini</a:t>
            </a:r>
            <a:r>
              <a:rPr lang="en-US" sz="1200" b="0" i="0" u="none" strike="noStrike" kern="1200" baseline="0" dirty="0" smtClean="0">
                <a:solidFill>
                  <a:schemeClr val="tx1"/>
                </a:solidFill>
                <a:latin typeface="+mj-lt"/>
                <a:ea typeface="+mn-ea"/>
                <a:cs typeface="+mn-cs"/>
              </a:rPr>
              <a:t>cians, administrators, and decision makers on the project team, most of whom currently work within the provincial health system.</a:t>
            </a:r>
            <a:r>
              <a:rPr lang="en-US" sz="1200" b="0" i="1" u="none" strike="noStrike" kern="1200" baseline="0" dirty="0" smtClean="0">
                <a:solidFill>
                  <a:schemeClr val="tx1"/>
                </a:solidFill>
                <a:latin typeface="+mj-lt"/>
                <a:ea typeface="+mn-ea"/>
                <a:cs typeface="+mn-cs"/>
              </a:rPr>
              <a:t> </a:t>
            </a:r>
            <a:r>
              <a:rPr lang="en-US" sz="1200" b="0" i="0" u="none" strike="noStrike" kern="1200" baseline="0" dirty="0" smtClean="0">
                <a:solidFill>
                  <a:schemeClr val="tx1"/>
                </a:solidFill>
                <a:latin typeface="+mj-lt"/>
                <a:ea typeface="+mn-ea"/>
                <a:cs typeface="+mn-cs"/>
              </a:rPr>
              <a:t>These are not recommendations; rather, they should be regarded as considerations that decision makers may wish to bear in mind as they contemplate the local relevance and applicability of the key messages discussed previously.</a:t>
            </a:r>
            <a:endParaRPr lang="en-US" sz="1200" b="0" i="0" u="none" strike="noStrike" kern="1200" baseline="0" dirty="0" smtClean="0">
              <a:solidFill>
                <a:srgbClr val="C00000"/>
              </a:solidFill>
              <a:latin typeface="+mj-lt"/>
              <a:ea typeface="+mn-ea"/>
              <a:cs typeface="+mn-cs"/>
            </a:endParaRPr>
          </a:p>
          <a:p>
            <a:pPr marL="0" indent="0">
              <a:buNone/>
            </a:pPr>
            <a:endParaRPr lang="en-US" sz="1200" b="0" i="0" u="none" strike="noStrike" kern="1200" baseline="0" dirty="0" smtClean="0">
              <a:solidFill>
                <a:srgbClr val="C00000"/>
              </a:solidFill>
              <a:latin typeface="+mj-lt"/>
              <a:ea typeface="+mn-ea"/>
              <a:cs typeface="+mn-cs"/>
            </a:endParaRPr>
          </a:p>
          <a:p>
            <a:pPr marL="228600" indent="-228600">
              <a:buNone/>
            </a:pPr>
            <a:r>
              <a:rPr lang="en-US" sz="1200" b="0" i="0" u="none" strike="noStrike" kern="1200" baseline="0" dirty="0" smtClean="0">
                <a:solidFill>
                  <a:schemeClr val="tx1"/>
                </a:solidFill>
                <a:latin typeface="+mj-lt"/>
                <a:ea typeface="+mn-ea"/>
                <a:cs typeface="+mn-cs"/>
              </a:rPr>
              <a:t>1. Two of the highest quality reviews in our synthesis compared interventions delivered in self-contained units possessing specialized gerontological expertise with interventions delivered outside of such units. These reviews found evidence for the effectiveness of the former but not of the latter. This suggests that RHAs may wish to carefully evaluate the available evidence on the benefits and costs of such units and on how they function within the broader hospital environment, in order to determine whether or not this would be a viable and useful option within their jurisdictions.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2</a:t>
            </a:r>
            <a:r>
              <a:rPr lang="en-US" sz="1200" b="0" i="0" u="none" strike="noStrike" kern="1200" baseline="0" dirty="0" smtClean="0">
                <a:solidFill>
                  <a:srgbClr val="FFFF00"/>
                </a:solidFill>
                <a:latin typeface="+mj-lt"/>
                <a:ea typeface="+mn-ea"/>
                <a:cs typeface="+mn-cs"/>
              </a:rPr>
              <a:t>. Allocating space within designated hospitals for the intake, assessment, and triage of older patients could potentially fill a key gap in the province’s acute care infrastructure. At present, EDs within the province’s larger hospitals are not designed to facilitate comprehensive geriatric assessment and care planning.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3. One of the biggest impediments to the delivery of age-friendly acute care in Newfoundland and Labrador is a lack of a provider workforce with a basic grounding in principles of geriatric care; this deficit in basic geriatric education extends to all provider groups and all areas of the province.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4. Given point #1, RHAs may wish to consider establishing formal standards for elements of hospital care that are especially relevant to older adults. Implementing formal protocols in association with those standards could help to ensure that front-line providers are knowledgeable in the principles of high quality geriatric care.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5. APNs trained in gerontology may be able to help RHAs implement protocols for improving the quality of geriatric care in hospitals, thereby making their organizations more responsive to older patients’ unique needs. Strategically positioned APNs can have positive and far-reaching effects on staff learning, organizational expertise, and hospital policy.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6. Decision makers would also be well-advised to find training methods that fit into employees’ tight schedules. Educational initiatives that draw staff away from their units for extended periods of time would be particularly problematic for the smaller, more remote sites of services, which tend to operate with only a small number of core staff. In particular, decision makers may wish to look for online curriculum packages that have been found effective elsewhere in increasing hospital staff’s knowledge of geriatrics.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7. Older adults are particularly ill-served by fragmented and ad hoc approaches to care. Initiatives that encourage patient care teams to communicate across professional boundaries and work more effectively toward shared patient care goals may be of significant benefit to older patients.</a:t>
            </a:r>
          </a:p>
        </p:txBody>
      </p:sp>
      <p:sp>
        <p:nvSpPr>
          <p:cNvPr id="4" name="Slide Number Placeholder 3"/>
          <p:cNvSpPr>
            <a:spLocks noGrp="1"/>
          </p:cNvSpPr>
          <p:nvPr>
            <p:ph type="sldNum" sz="quarter" idx="10"/>
          </p:nvPr>
        </p:nvSpPr>
        <p:spPr/>
        <p:txBody>
          <a:bodyPr/>
          <a:lstStyle/>
          <a:p>
            <a:fld id="{98C88973-9262-47A0-A366-988518BB3C9D}" type="slidenum">
              <a:rPr lang="en-CA" smtClean="0"/>
              <a:pPr/>
              <a:t>14</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b="0" i="0" u="none" strike="noStrike" kern="1200" baseline="0" dirty="0" smtClean="0">
                <a:solidFill>
                  <a:schemeClr val="tx1"/>
                </a:solidFill>
                <a:latin typeface="+mj-lt"/>
                <a:ea typeface="+mn-ea"/>
                <a:cs typeface="+mn-cs"/>
              </a:rPr>
              <a:t>8. Acute care facilities in all regions may wish to consider assigning responsibility for assessment of older patients to specially-trained personnel equipped with a validated geriatric assessment tool. The tools and procedures currently in place in the Emergency Department, such as the Canadian Triage Acuity Scale, may not address the full range of variables and risk factors relevant to older patients.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9. The province-wide shortage of allied health personnel compromises discharge planning processes and undermines interprofessional collaboration. The input of allied health professionals – and, in particular, physiotherapists and occupational therapists – is important for ensuring a successful transition from the hospital unit to the home setting. </a:t>
            </a:r>
          </a:p>
          <a:p>
            <a:endParaRPr lang="en-US" sz="1200" b="0" i="0" u="none" strike="noStrike" kern="1200" baseline="0" dirty="0" smtClean="0">
              <a:solidFill>
                <a:schemeClr val="tx1"/>
              </a:solidFill>
              <a:latin typeface="+mj-lt"/>
              <a:ea typeface="+mn-ea"/>
              <a:cs typeface="+mn-cs"/>
            </a:endParaRPr>
          </a:p>
          <a:p>
            <a:pPr>
              <a:buNone/>
            </a:pPr>
            <a:r>
              <a:rPr lang="en-US" sz="1200" b="0" i="0" u="none" strike="noStrike" kern="1200" baseline="0" dirty="0" smtClean="0">
                <a:solidFill>
                  <a:schemeClr val="tx1"/>
                </a:solidFill>
                <a:latin typeface="+mj-lt"/>
                <a:ea typeface="+mn-ea"/>
                <a:cs typeface="+mn-cs"/>
              </a:rPr>
              <a:t>10. Effective discharge planning on acute units would seem to require augmentation of post-acute care services, particularly in regions outside Eastern Health. Gaps in the post-acute service continuum are stranding older patients in acute care units, which are not always equipped to provide intensive rehabilitation and other forms of post-acute care. </a:t>
            </a:r>
          </a:p>
        </p:txBody>
      </p:sp>
      <p:sp>
        <p:nvSpPr>
          <p:cNvPr id="4" name="Slide Number Placeholder 3"/>
          <p:cNvSpPr>
            <a:spLocks noGrp="1"/>
          </p:cNvSpPr>
          <p:nvPr>
            <p:ph type="sldNum" sz="quarter" idx="10"/>
          </p:nvPr>
        </p:nvSpPr>
        <p:spPr/>
        <p:txBody>
          <a:bodyPr/>
          <a:lstStyle/>
          <a:p>
            <a:fld id="{98C88973-9262-47A0-A366-988518BB3C9D}" type="slidenum">
              <a:rPr lang="en-CA" smtClean="0"/>
              <a:pPr/>
              <a:t>15</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Hopefully that gives you some sense of the acute care situation in NL</a:t>
            </a:r>
            <a:r>
              <a:rPr lang="en-US" baseline="0" dirty="0" smtClean="0"/>
              <a:t> as it concerns older patients, and I’d be happy to field any questions you might have</a:t>
            </a:r>
            <a:endParaRPr lang="en-US"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16</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7176" indent="-237176">
              <a:spcBef>
                <a:spcPct val="0"/>
              </a:spcBef>
              <a:spcAft>
                <a:spcPct val="25000"/>
              </a:spcAft>
              <a:buClr>
                <a:schemeClr val="folHlink"/>
              </a:buClr>
              <a:buSzPct val="70000"/>
              <a:buNone/>
            </a:pPr>
            <a:r>
              <a:rPr lang="en-US" sz="3300" dirty="0" smtClean="0"/>
              <a:t>…and over the years</a:t>
            </a:r>
            <a:r>
              <a:rPr lang="en-US" sz="3300" baseline="0" dirty="0" smtClean="0"/>
              <a:t> we have come to enjoy a very productive relationship with the Department and the health system more generally.</a:t>
            </a:r>
            <a:endParaRPr lang="en-US" sz="3300" dirty="0" smtClean="0"/>
          </a:p>
        </p:txBody>
      </p:sp>
      <p:sp>
        <p:nvSpPr>
          <p:cNvPr id="4" name="Slide Number Placeholder 3"/>
          <p:cNvSpPr>
            <a:spLocks noGrp="1"/>
          </p:cNvSpPr>
          <p:nvPr>
            <p:ph type="sldNum" sz="quarter" idx="10"/>
          </p:nvPr>
        </p:nvSpPr>
        <p:spPr/>
        <p:txBody>
          <a:bodyPr/>
          <a:lstStyle/>
          <a:p>
            <a:fld id="{98C88973-9262-47A0-A366-988518BB3C9D}" type="slidenum">
              <a:rPr lang="en-CA" smtClean="0"/>
              <a:pPr/>
              <a:t>3</a:t>
            </a:fld>
            <a:endParaRPr lang="en-CA" dirty="0"/>
          </a:p>
        </p:txBody>
      </p:sp>
    </p:spTree>
    <p:extLst>
      <p:ext uri="{BB962C8B-B14F-4D97-AF65-F5344CB8AC3E}">
        <p14:creationId xmlns:p14="http://schemas.microsoft.com/office/powerpoint/2010/main" val="201202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Essentially our mission is to support the development and use of applied health research, and by </a:t>
            </a:r>
            <a:r>
              <a:rPr lang="en-US" i="1" baseline="0" dirty="0" smtClean="0"/>
              <a:t>applied  </a:t>
            </a:r>
            <a:r>
              <a:rPr lang="en-US" i="0" baseline="0" dirty="0" smtClean="0"/>
              <a:t>health research we essentially mean research into health services, technology, and policy, </a:t>
            </a:r>
            <a:r>
              <a:rPr lang="en-US" i="1" baseline="0" dirty="0" smtClean="0"/>
              <a:t>not</a:t>
            </a:r>
            <a:r>
              <a:rPr lang="en-US" i="0" baseline="0" dirty="0" smtClean="0"/>
              <a:t> biomedical or drug research</a:t>
            </a:r>
          </a:p>
          <a:p>
            <a:pPr>
              <a:buNone/>
            </a:pPr>
            <a:endParaRPr lang="en-US" i="0" baseline="0" dirty="0" smtClean="0"/>
          </a:p>
          <a:p>
            <a:r>
              <a:rPr lang="en-US" i="0" baseline="0" dirty="0" smtClean="0"/>
              <a:t> we have various programs for pursuing these goals, but today I’m only going to be telling you about one of these…</a:t>
            </a:r>
            <a:endParaRPr lang="en-US"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4</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‘CHRSP’ stands</a:t>
            </a:r>
            <a:r>
              <a:rPr lang="en-US" baseline="0" dirty="0" smtClean="0"/>
              <a:t> for Contextualized Health Research Synthesis Program.  </a:t>
            </a:r>
          </a:p>
          <a:p>
            <a:pPr>
              <a:buNone/>
            </a:pPr>
            <a:endParaRPr lang="en-US" baseline="0" dirty="0" smtClean="0"/>
          </a:p>
          <a:p>
            <a:r>
              <a:rPr lang="en-US" baseline="0" dirty="0" smtClean="0"/>
              <a:t> In a nutshell, what we do in CHRSP is prepare meta-reviews – that is, reviews of systematic reviews &amp; HTAs – on topics identified by health system decision makers.  The ‘C’ in CHRSP refers to contextualization, which is our process for assessing review findings in terms of their relevance to </a:t>
            </a:r>
            <a:r>
              <a:rPr lang="en-US" dirty="0" smtClean="0"/>
              <a:t>the requirements, resources, and circumstances of Newfoundland and Labrador.  I’ll speak about this a little bit</a:t>
            </a:r>
            <a:r>
              <a:rPr lang="en-US" baseline="0" dirty="0" smtClean="0"/>
              <a:t> more in a moment.</a:t>
            </a:r>
            <a:endParaRPr lang="en-US" dirty="0" smtClean="0"/>
          </a:p>
        </p:txBody>
      </p:sp>
      <p:sp>
        <p:nvSpPr>
          <p:cNvPr id="4" name="Slide Number Placeholder 3"/>
          <p:cNvSpPr>
            <a:spLocks noGrp="1"/>
          </p:cNvSpPr>
          <p:nvPr>
            <p:ph type="sldNum" sz="quarter" idx="10"/>
          </p:nvPr>
        </p:nvSpPr>
        <p:spPr/>
        <p:txBody>
          <a:bodyPr/>
          <a:lstStyle/>
          <a:p>
            <a:fld id="{98C88973-9262-47A0-A366-988518BB3C9D}" type="slidenum">
              <a:rPr lang="en-CA" smtClean="0"/>
              <a:pPr/>
              <a:t>5</a:t>
            </a:fld>
            <a:endParaRPr lang="en-CA" dirty="0"/>
          </a:p>
        </p:txBody>
      </p:sp>
    </p:spTree>
    <p:extLst>
      <p:ext uri="{BB962C8B-B14F-4D97-AF65-F5344CB8AC3E}">
        <p14:creationId xmlns:p14="http://schemas.microsoft.com/office/powerpoint/2010/main" val="342175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Over the years we’ve worked out a regular process for identifying</a:t>
            </a:r>
            <a:r>
              <a:rPr lang="en-CA" baseline="0" dirty="0" smtClean="0"/>
              <a:t> the topics that are of greatest concern to health system decision makers. </a:t>
            </a:r>
            <a:r>
              <a:rPr lang="en-CA" dirty="0" smtClean="0"/>
              <a:t>The first step in the CHRSP project cycle involves</a:t>
            </a:r>
            <a:r>
              <a:rPr lang="en-CA" baseline="0" dirty="0" smtClean="0"/>
              <a:t> soliciting topic suggestions from senior-level executives within each of the province’s 4 Regional Health Authorities, as well as the provincial Department of Health and Community Services.  We distribute an electronic topic submission form to executives within each organization, they canvass their middle managers &amp; front-line staff, &amp; we compile all the suggestions from the various organizations into one master list.  Our most recent round of topic selection netted a total of 26 potential topics </a:t>
            </a:r>
          </a:p>
          <a:p>
            <a:pPr>
              <a:buNone/>
            </a:pPr>
            <a:endParaRPr lang="en-CA" baseline="0" dirty="0" smtClean="0"/>
          </a:p>
          <a:p>
            <a:r>
              <a:rPr lang="en-CA" sz="1200" kern="1200" dirty="0" smtClean="0">
                <a:solidFill>
                  <a:schemeClr val="tx1"/>
                </a:solidFill>
                <a:latin typeface="+mj-lt"/>
                <a:ea typeface="+mn-ea"/>
                <a:cs typeface="+mn-cs"/>
              </a:rPr>
              <a:t> Working</a:t>
            </a:r>
            <a:r>
              <a:rPr lang="en-CA" sz="1200" kern="1200" baseline="0" dirty="0" smtClean="0">
                <a:solidFill>
                  <a:schemeClr val="tx1"/>
                </a:solidFill>
                <a:latin typeface="+mj-lt"/>
                <a:ea typeface="+mn-ea"/>
                <a:cs typeface="+mn-cs"/>
              </a:rPr>
              <a:t> with our system partners, we rank each of the topics on this ‘long list’ according to their importance to the health system.  On this basis, we generally select </a:t>
            </a:r>
            <a:r>
              <a:rPr lang="en-CA" sz="1200" kern="1200" dirty="0" smtClean="0">
                <a:solidFill>
                  <a:schemeClr val="tx1"/>
                </a:solidFill>
                <a:latin typeface="+mj-lt"/>
                <a:ea typeface="+mn-ea"/>
                <a:cs typeface="+mn-cs"/>
              </a:rPr>
              <a:t>3 or 4 topics per year and it takes us about 9 months to prepare a</a:t>
            </a:r>
            <a:r>
              <a:rPr lang="en-CA" sz="1200" kern="1200" baseline="0" dirty="0" smtClean="0">
                <a:solidFill>
                  <a:schemeClr val="tx1"/>
                </a:solidFill>
                <a:latin typeface="+mj-lt"/>
                <a:ea typeface="+mn-ea"/>
                <a:cs typeface="+mn-cs"/>
              </a:rPr>
              <a:t> contextualized synthesis on each one.</a:t>
            </a:r>
            <a:endParaRPr lang="en-CA" baseline="0" dirty="0" smtClean="0"/>
          </a:p>
          <a:p>
            <a:pPr>
              <a:buNone/>
            </a:pPr>
            <a:endParaRPr lang="en-CA" baseline="0" dirty="0" smtClean="0"/>
          </a:p>
          <a:p>
            <a:r>
              <a:rPr lang="en-CA" baseline="0" dirty="0" smtClean="0"/>
              <a:t> As you might imagine, a number of the suggested research questions this time around were about aging, including this one on the subject of </a:t>
            </a:r>
            <a:r>
              <a:rPr lang="en-US" dirty="0" smtClean="0"/>
              <a:t>best practices for ensuring an age friendly acute care environment</a:t>
            </a:r>
          </a:p>
          <a:p>
            <a:pPr>
              <a:buNone/>
            </a:pPr>
            <a:endParaRPr lang="en-US" dirty="0" smtClean="0"/>
          </a:p>
          <a:p>
            <a:r>
              <a:rPr lang="en-US" dirty="0" smtClean="0"/>
              <a:t> As it happens, this topic received the highest ranking in our 2011 topic selection process; that is to say, our system partners identified it as being the most important of the topics on our list</a:t>
            </a:r>
          </a:p>
          <a:p>
            <a:endParaRPr lang="en-CA" dirty="0" smtClean="0"/>
          </a:p>
          <a:p>
            <a:pPr>
              <a:buNone/>
            </a:pPr>
            <a:endParaRPr lang="en-US" dirty="0"/>
          </a:p>
        </p:txBody>
      </p:sp>
      <p:sp>
        <p:nvSpPr>
          <p:cNvPr id="4" name="Slide Number Placeholder 3"/>
          <p:cNvSpPr>
            <a:spLocks noGrp="1"/>
          </p:cNvSpPr>
          <p:nvPr>
            <p:ph type="sldNum" sz="quarter" idx="10"/>
          </p:nvPr>
        </p:nvSpPr>
        <p:spPr/>
        <p:txBody>
          <a:bodyPr/>
          <a:lstStyle/>
          <a:p>
            <a:fld id="{54FED182-1E1C-4CA0-9D0D-CDE2EEA7267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r>
              <a:rPr lang="en-US" dirty="0" smtClean="0"/>
              <a:t>The next step in the process involved assembling a research team.</a:t>
            </a:r>
            <a:r>
              <a:rPr lang="en-US" baseline="0" dirty="0" smtClean="0"/>
              <a:t>  We were very fortunate to have Dr. Belinda Parke of the University of Alberta join the project team in the capacity of academic Team Leader.  Dr. Parke oversaw all aspects of the project, and assumed the lead role in the synthesis of the evidence</a:t>
            </a:r>
          </a:p>
          <a:p>
            <a:pPr>
              <a:buNone/>
            </a:pPr>
            <a:endParaRPr lang="en-US" baseline="0" dirty="0" smtClean="0"/>
          </a:p>
          <a:p>
            <a:r>
              <a:rPr lang="en-US" baseline="0" dirty="0" smtClean="0"/>
              <a:t> For each project we also invite a decision-maker at the executive level (i.e. CEO or DM) to serve as our System Leader or System Expert.  Karen McGrath of Central Health kindly agreed to serve in this capacity.  The project team also includes senior decision-makers from other regions of the province, as well as local research experts. These t</a:t>
            </a:r>
            <a:r>
              <a:rPr lang="en-US" b="0" u="none" baseline="0" dirty="0" smtClean="0"/>
              <a:t>eam members help us in a number of areas: 	</a:t>
            </a:r>
          </a:p>
          <a:p>
            <a:pPr>
              <a:buNone/>
            </a:pPr>
            <a:r>
              <a:rPr lang="en-US" b="0" u="none" baseline="0" dirty="0" smtClean="0"/>
              <a:t>	(a) they helped us to refine the research question, </a:t>
            </a:r>
          </a:p>
          <a:p>
            <a:pPr lvl="1">
              <a:buNone/>
            </a:pPr>
            <a:r>
              <a:rPr lang="en-US" b="0" u="none" baseline="0" dirty="0" smtClean="0"/>
              <a:t>	(b) they supplied contextual data, and </a:t>
            </a:r>
          </a:p>
          <a:p>
            <a:pPr lvl="1">
              <a:buNone/>
            </a:pPr>
            <a:r>
              <a:rPr lang="en-US" b="0" u="none" baseline="0" dirty="0" smtClean="0"/>
              <a:t>	(c) they provided feedback on successive drafts of the report.</a:t>
            </a:r>
            <a:endParaRPr lang="en-US" baseline="0" dirty="0" smtClean="0"/>
          </a:p>
        </p:txBody>
      </p:sp>
      <p:sp>
        <p:nvSpPr>
          <p:cNvPr id="4" name="Slide Number Placeholder 3"/>
          <p:cNvSpPr>
            <a:spLocks noGrp="1"/>
          </p:cNvSpPr>
          <p:nvPr>
            <p:ph type="sldNum" sz="quarter" idx="10"/>
          </p:nvPr>
        </p:nvSpPr>
        <p:spPr/>
        <p:txBody>
          <a:bodyPr/>
          <a:lstStyle/>
          <a:p>
            <a:fld id="{98C88973-9262-47A0-A366-988518BB3C9D}" type="slidenum">
              <a:rPr lang="en-CA" smtClean="0"/>
              <a:pPr/>
              <a:t>7</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first challenge involved transforming the topic originally suggested by our system partners into a researchable question.  </a:t>
            </a:r>
            <a:r>
              <a:rPr lang="en-CA" baseline="0" dirty="0" smtClean="0"/>
              <a:t>“</a:t>
            </a:r>
            <a:r>
              <a:rPr lang="en-US" dirty="0" smtClean="0"/>
              <a:t>What are the barriers faced by the aging population in our acute care facilities and what are the best practices for ensuring that we have an age friendly acute care environment?” ultimately became…</a:t>
            </a:r>
            <a:endParaRPr lang="en-US"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8</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r>
              <a:rPr lang="en-US" dirty="0" smtClean="0"/>
              <a:t>“What programs and/or services are associated with improved outcomes for older adult inpatients admitted to general (i.e. non-specialized) acute care units?”</a:t>
            </a:r>
          </a:p>
          <a:p>
            <a:pPr>
              <a:buNone/>
            </a:pPr>
            <a:endParaRPr lang="en-US" dirty="0" smtClean="0"/>
          </a:p>
          <a:p>
            <a:pPr>
              <a:buNone/>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[Only bother with this bit below if someone asks why “general” acute]</a:t>
            </a:r>
          </a:p>
          <a:p>
            <a:pPr>
              <a:buNone/>
            </a:pPr>
            <a:endParaRPr lang="en-US" dirty="0" smtClean="0"/>
          </a:p>
          <a:p>
            <a:r>
              <a:rPr lang="en-US" dirty="0" smtClean="0"/>
              <a:t> And by “general acute care” we are referring to two particular types of hospital setting: the emergency department and/or general medical/surgery wards.  On the basis of consultations with our health system partners, we decided to restrict our focus to these settings.  Our reasons were twofold.  In the first place, we decided that specialized geriatric units were more likely to have figured out how to deliver acute care to seniors, and therefore the need for age-friendly care was likely greater in the more generic settings.  But perhaps more importantly, there are a great many regions within Newfoundland and Labrador where the availability of specialized geriatric settings and services simply cannot be taken for granted.  </a:t>
            </a:r>
          </a:p>
          <a:p>
            <a:endParaRPr lang="en-US"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9</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81189" indent="-181189">
              <a:defRPr/>
            </a:pPr>
            <a:r>
              <a:rPr lang="en-US" dirty="0" smtClean="0"/>
              <a:t>Why we</a:t>
            </a:r>
            <a:r>
              <a:rPr lang="en-US" baseline="0" dirty="0" smtClean="0"/>
              <a:t> contextualize: m</a:t>
            </a:r>
            <a:r>
              <a:rPr lang="en-US" dirty="0" smtClean="0"/>
              <a:t>uch peer-reviewed</a:t>
            </a:r>
            <a:r>
              <a:rPr lang="en-US" baseline="0" dirty="0" smtClean="0"/>
              <a:t> research is conducted in densely populated urban environments where certain things can generally be taken for granted…</a:t>
            </a:r>
            <a:endParaRPr lang="en-US" dirty="0" smtClean="0"/>
          </a:p>
          <a:p>
            <a:pPr marL="642722" lvl="1" indent="-181189">
              <a:buFont typeface="Wingdings" pitchFamily="2" charset="2"/>
              <a:buChar char="Ø"/>
              <a:defRPr/>
            </a:pPr>
            <a:r>
              <a:rPr lang="en-US" dirty="0" smtClean="0"/>
              <a:t>High, consistent, and geographically-concentrated demand for service</a:t>
            </a:r>
          </a:p>
          <a:p>
            <a:pPr marL="642722" lvl="1" indent="-181189">
              <a:buFont typeface="Wingdings" pitchFamily="2" charset="2"/>
              <a:buChar char="Ø"/>
              <a:defRPr/>
            </a:pPr>
            <a:r>
              <a:rPr lang="en-US" dirty="0" smtClean="0"/>
              <a:t>Relatively young, healthy populations</a:t>
            </a:r>
          </a:p>
          <a:p>
            <a:pPr marL="642722" lvl="1" indent="-181189">
              <a:buFont typeface="Wingdings" pitchFamily="2" charset="2"/>
              <a:buChar char="Ø"/>
              <a:defRPr/>
            </a:pPr>
            <a:r>
              <a:rPr lang="en-US" dirty="0" smtClean="0"/>
              <a:t>A large tax base and relatively well-resourced governments</a:t>
            </a:r>
          </a:p>
          <a:p>
            <a:pPr marL="642722" lvl="1" indent="-181189">
              <a:buFont typeface="Wingdings" pitchFamily="2" charset="2"/>
              <a:buChar char="Ø"/>
              <a:defRPr/>
            </a:pPr>
            <a:r>
              <a:rPr lang="en-US" dirty="0" smtClean="0"/>
              <a:t>Close proximity of specialized services, expertise, and supplies</a:t>
            </a:r>
          </a:p>
          <a:p>
            <a:pPr marL="642722" lvl="1" indent="-181189">
              <a:buFont typeface="Wingdings" pitchFamily="2" charset="2"/>
              <a:buChar char="Ø"/>
              <a:defRPr/>
            </a:pPr>
            <a:r>
              <a:rPr lang="en-US" dirty="0" smtClean="0"/>
              <a:t>Deep pools of highly skilled labour</a:t>
            </a:r>
          </a:p>
          <a:p>
            <a:pPr marL="181189" indent="-181189">
              <a:buNone/>
              <a:defRPr/>
            </a:pPr>
            <a:endParaRPr lang="en-US" dirty="0" smtClean="0"/>
          </a:p>
          <a:p>
            <a:pPr marL="181189" indent="-181189">
              <a:defRPr/>
            </a:pPr>
            <a:r>
              <a:rPr lang="en-US" dirty="0" smtClean="0"/>
              <a:t>Contextualization involves suspending many of the assumptions that are implicitly built in to peer-reviewed research. </a:t>
            </a:r>
          </a:p>
          <a:p>
            <a:pPr marL="181189" indent="-181189">
              <a:defRPr/>
            </a:pPr>
            <a:endParaRPr lang="en-US" dirty="0" smtClean="0"/>
          </a:p>
          <a:p>
            <a:pPr marL="181189" indent="-181189">
              <a:defRPr/>
            </a:pPr>
            <a:r>
              <a:rPr lang="en-US" dirty="0" smtClean="0"/>
              <a:t>Over the course of several projects, we have identified a number of </a:t>
            </a:r>
            <a:r>
              <a:rPr lang="en-US" b="0" u="none" dirty="0" smtClean="0"/>
              <a:t>aspects of the NL context that tend to </a:t>
            </a:r>
            <a:r>
              <a:rPr lang="en-US" b="0" u="none" baseline="0" dirty="0" smtClean="0"/>
              <a:t>vary </a:t>
            </a:r>
            <a:r>
              <a:rPr lang="en-US" b="0" i="0" u="none" baseline="0" dirty="0" smtClean="0"/>
              <a:t>from the kinds of contexts in which much peer-reviewed research is conducted.  Our contextual analysis essentially involves asking ourselves how the synthesis findings are likely to play out given this set of factors.  Procedurally that involves team meetings, primary data collection (from entities like CIHI &amp; NLCHI), and key informant interviews.</a:t>
            </a:r>
            <a:endParaRPr lang="en-US" dirty="0" smtClean="0"/>
          </a:p>
          <a:p>
            <a:pPr marL="181189" indent="-181189">
              <a:defRPr/>
            </a:pPr>
            <a:endParaRPr lang="en-US" dirty="0" smtClean="0"/>
          </a:p>
          <a:p>
            <a:pPr marL="181189" indent="-181189">
              <a:buNone/>
              <a:defRPr/>
            </a:pPr>
            <a:endParaRPr lang="en-US" dirty="0" smtClean="0"/>
          </a:p>
          <a:p>
            <a:pPr marL="181189" indent="-181189">
              <a:buNone/>
              <a:defRPr/>
            </a:pPr>
            <a:r>
              <a:rPr lang="en-US" dirty="0" smtClean="0"/>
              <a:t>[Only bother with the notes below if someone asks a specific question about the contextualization factors]</a:t>
            </a:r>
          </a:p>
          <a:p>
            <a:pPr marL="181189" indent="-181189">
              <a:buNone/>
              <a:defRPr/>
            </a:pPr>
            <a:endParaRPr lang="en-US" dirty="0" smtClean="0"/>
          </a:p>
          <a:p>
            <a:pPr marL="181189" indent="-181189">
              <a:buNone/>
              <a:defRPr/>
            </a:pPr>
            <a:r>
              <a:rPr lang="en-US" b="1" dirty="0" smtClean="0"/>
              <a:t>Client-related factors</a:t>
            </a:r>
          </a:p>
          <a:p>
            <a:pPr marL="181189" indent="-181189">
              <a:defRPr/>
            </a:pPr>
            <a:r>
              <a:rPr lang="en-US" dirty="0" smtClean="0"/>
              <a:t>Characteristics of the client population (e.g., age, co-morbidities, ethnicity)</a:t>
            </a:r>
          </a:p>
          <a:p>
            <a:pPr marL="642722" lvl="1" indent="-181189">
              <a:buFont typeface="Wingdings" pitchFamily="2" charset="2"/>
              <a:buChar char="Ø"/>
              <a:defRPr/>
            </a:pPr>
            <a:r>
              <a:rPr lang="en-US" dirty="0" smtClean="0"/>
              <a:t>May introduce special needs/risk factors</a:t>
            </a:r>
          </a:p>
          <a:p>
            <a:pPr marL="642722" lvl="1" indent="-181189">
              <a:buFont typeface="Wingdings" pitchFamily="2" charset="2"/>
              <a:buChar char="Ø"/>
              <a:defRPr/>
            </a:pPr>
            <a:r>
              <a:rPr lang="en-US" dirty="0" smtClean="0"/>
              <a:t>May limit the effectiveness of services/treatments</a:t>
            </a:r>
          </a:p>
          <a:p>
            <a:pPr marL="181189" indent="-181189">
              <a:defRPr/>
            </a:pPr>
            <a:r>
              <a:rPr lang="en-US" dirty="0" smtClean="0"/>
              <a:t>Density &amp; spread of client population</a:t>
            </a:r>
          </a:p>
          <a:p>
            <a:pPr marL="642722" lvl="1" indent="-181189">
              <a:buFont typeface="Wingdings" pitchFamily="2" charset="2"/>
              <a:buChar char="Ø"/>
              <a:defRPr/>
            </a:pPr>
            <a:r>
              <a:rPr lang="en-US" dirty="0" smtClean="0"/>
              <a:t>Accessibility of services</a:t>
            </a:r>
          </a:p>
          <a:p>
            <a:pPr marL="642722" lvl="1" indent="-181189">
              <a:buFont typeface="Wingdings" pitchFamily="2" charset="2"/>
              <a:buChar char="Ø"/>
              <a:defRPr/>
            </a:pPr>
            <a:r>
              <a:rPr lang="en-US" dirty="0" smtClean="0"/>
              <a:t>Is there a ‘critical mass’ that will enable staff to maintain levels of competence?</a:t>
            </a:r>
          </a:p>
          <a:p>
            <a:pPr marL="181189" indent="-181189">
              <a:defRPr/>
            </a:pPr>
            <a:r>
              <a:rPr lang="en-US" dirty="0" smtClean="0"/>
              <a:t>Level of demand for service</a:t>
            </a:r>
          </a:p>
          <a:p>
            <a:pPr marL="642722" lvl="1" indent="-181189">
              <a:buFont typeface="Wingdings" pitchFamily="2" charset="2"/>
              <a:buChar char="Ø"/>
              <a:defRPr/>
            </a:pPr>
            <a:r>
              <a:rPr lang="en-US" dirty="0" smtClean="0"/>
              <a:t>Current and projects</a:t>
            </a:r>
          </a:p>
          <a:p>
            <a:pPr marL="181189" indent="-181189">
              <a:defRPr/>
            </a:pPr>
            <a:endParaRPr lang="en-US" dirty="0" smtClean="0"/>
          </a:p>
          <a:p>
            <a:pPr marL="181189" indent="-181189">
              <a:buNone/>
              <a:defRPr/>
            </a:pPr>
            <a:r>
              <a:rPr lang="en-US" b="1" dirty="0" smtClean="0"/>
              <a:t>Human resource factors</a:t>
            </a:r>
          </a:p>
          <a:p>
            <a:pPr marL="181189" indent="-181189">
              <a:defRPr/>
            </a:pPr>
            <a:r>
              <a:rPr lang="en-US" dirty="0" smtClean="0"/>
              <a:t>Staffing</a:t>
            </a:r>
          </a:p>
          <a:p>
            <a:pPr marL="642722" lvl="1" indent="-181189">
              <a:buFont typeface="Wingdings" pitchFamily="2" charset="2"/>
              <a:buChar char="Ø"/>
              <a:defRPr/>
            </a:pPr>
            <a:r>
              <a:rPr lang="en-US" dirty="0" smtClean="0"/>
              <a:t>May not be al local supply of all necessary personnel</a:t>
            </a:r>
          </a:p>
          <a:p>
            <a:pPr marL="642722" lvl="1" indent="-181189">
              <a:buFont typeface="Wingdings" pitchFamily="2" charset="2"/>
              <a:buChar char="Ø"/>
              <a:defRPr/>
            </a:pPr>
            <a:r>
              <a:rPr lang="en-US" dirty="0" smtClean="0"/>
              <a:t>Challenges associated with recruitment of personnel from outside the province</a:t>
            </a:r>
          </a:p>
          <a:p>
            <a:pPr marL="181189" indent="-181189">
              <a:defRPr/>
            </a:pPr>
            <a:r>
              <a:rPr lang="en-US" dirty="0" smtClean="0"/>
              <a:t>Retention</a:t>
            </a:r>
          </a:p>
          <a:p>
            <a:pPr marL="642722" lvl="1" indent="-181189">
              <a:buFont typeface="Wingdings" pitchFamily="2" charset="2"/>
              <a:buChar char="Ø"/>
              <a:defRPr/>
            </a:pPr>
            <a:r>
              <a:rPr lang="en-US" dirty="0" smtClean="0"/>
              <a:t>Availability of peer support and consultation</a:t>
            </a:r>
          </a:p>
          <a:p>
            <a:pPr marL="642722" lvl="1" indent="-181189">
              <a:buFont typeface="Wingdings" pitchFamily="2" charset="2"/>
              <a:buChar char="Ø"/>
              <a:defRPr/>
            </a:pPr>
            <a:r>
              <a:rPr lang="en-US" dirty="0" smtClean="0"/>
              <a:t>Workloads and schedules</a:t>
            </a:r>
          </a:p>
          <a:p>
            <a:pPr marL="642722" lvl="1" indent="-181189">
              <a:buFont typeface="Wingdings" pitchFamily="2" charset="2"/>
              <a:buChar char="Ø"/>
              <a:defRPr/>
            </a:pPr>
            <a:r>
              <a:rPr lang="en-US" dirty="0" smtClean="0"/>
              <a:t>Avoiding social isolation</a:t>
            </a:r>
          </a:p>
          <a:p>
            <a:pPr marL="181189" indent="-181189">
              <a:defRPr/>
            </a:pPr>
            <a:r>
              <a:rPr lang="en-US" dirty="0" smtClean="0"/>
              <a:t>Training</a:t>
            </a:r>
          </a:p>
          <a:p>
            <a:pPr marL="642722" lvl="1" indent="-181189">
              <a:buFont typeface="Wingdings" pitchFamily="2" charset="2"/>
              <a:buChar char="Ø"/>
              <a:defRPr/>
            </a:pPr>
            <a:r>
              <a:rPr lang="en-US" dirty="0" smtClean="0"/>
              <a:t>Access to opportunities for continuing education and professional development</a:t>
            </a:r>
          </a:p>
          <a:p>
            <a:pPr marL="642722" lvl="1" indent="-181189">
              <a:buFont typeface="Wingdings" pitchFamily="2" charset="2"/>
              <a:buChar char="Ø"/>
              <a:defRPr/>
            </a:pPr>
            <a:r>
              <a:rPr lang="en-US" dirty="0" smtClean="0"/>
              <a:t>Maintaining levels of competence</a:t>
            </a:r>
          </a:p>
          <a:p>
            <a:pPr marL="181189" indent="-181189">
              <a:buNone/>
              <a:defRPr/>
            </a:pPr>
            <a:endParaRPr lang="en-US" dirty="0" smtClean="0"/>
          </a:p>
          <a:p>
            <a:pPr marL="181189" indent="-181189">
              <a:buNone/>
              <a:defRPr/>
            </a:pPr>
            <a:r>
              <a:rPr lang="en-US" b="1" dirty="0" smtClean="0"/>
              <a:t>Economic factors</a:t>
            </a:r>
          </a:p>
          <a:p>
            <a:pPr marL="181189" indent="-181189">
              <a:defRPr/>
            </a:pPr>
            <a:r>
              <a:rPr lang="en-US" dirty="0" smtClean="0"/>
              <a:t>Existing infrastructure</a:t>
            </a:r>
          </a:p>
          <a:p>
            <a:pPr marL="642722" lvl="1" indent="-181189">
              <a:buFont typeface="Wingdings" pitchFamily="2" charset="2"/>
              <a:buChar char="Ø"/>
              <a:defRPr/>
            </a:pPr>
            <a:r>
              <a:rPr lang="en-US" dirty="0" smtClean="0"/>
              <a:t>Availability of sites that meet technological/logistical requirements</a:t>
            </a:r>
          </a:p>
          <a:p>
            <a:pPr marL="642722" lvl="1" indent="-181189">
              <a:buFont typeface="Wingdings" pitchFamily="2" charset="2"/>
              <a:buChar char="Ø"/>
              <a:defRPr/>
            </a:pPr>
            <a:r>
              <a:rPr lang="en-US" dirty="0" smtClean="0"/>
              <a:t>Availability of support/follow-up services</a:t>
            </a:r>
          </a:p>
          <a:p>
            <a:pPr marL="642722" lvl="1" indent="-181189">
              <a:buFont typeface="Wingdings" pitchFamily="2" charset="2"/>
              <a:buChar char="Ø"/>
              <a:defRPr/>
            </a:pPr>
            <a:r>
              <a:rPr lang="en-US" dirty="0" smtClean="0"/>
              <a:t>Availability of needed inputs and supplies</a:t>
            </a:r>
          </a:p>
          <a:p>
            <a:pPr marL="642722" lvl="1" indent="-181189">
              <a:buFont typeface="Wingdings" pitchFamily="2" charset="2"/>
              <a:buChar char="Ø"/>
              <a:defRPr/>
            </a:pPr>
            <a:r>
              <a:rPr lang="en-US" dirty="0" smtClean="0"/>
              <a:t>Proximity and access to academic and research environments</a:t>
            </a:r>
          </a:p>
          <a:p>
            <a:pPr marL="181189" indent="-181189">
              <a:defRPr/>
            </a:pPr>
            <a:r>
              <a:rPr lang="en-US" dirty="0" smtClean="0"/>
              <a:t>Financial</a:t>
            </a:r>
          </a:p>
          <a:p>
            <a:pPr marL="642722" lvl="1" indent="-181189">
              <a:buFont typeface="Wingdings" pitchFamily="2" charset="2"/>
              <a:buChar char="Ø"/>
              <a:defRPr/>
            </a:pPr>
            <a:r>
              <a:rPr lang="en-US" dirty="0" smtClean="0"/>
              <a:t>Cost as a % of scarce public monies</a:t>
            </a:r>
          </a:p>
          <a:p>
            <a:pPr marL="642722" lvl="1" indent="-181189">
              <a:buFont typeface="Wingdings" pitchFamily="2" charset="2"/>
              <a:buChar char="Ø"/>
              <a:defRPr/>
            </a:pPr>
            <a:r>
              <a:rPr lang="en-US" dirty="0" smtClean="0"/>
              <a:t>Costs of shipping/travel to and from the island, remote areas of the province</a:t>
            </a:r>
          </a:p>
          <a:p>
            <a:pPr marL="642722" lvl="1" indent="-181189">
              <a:buFont typeface="Wingdings" pitchFamily="2" charset="2"/>
              <a:buChar char="Ø"/>
              <a:defRPr/>
            </a:pPr>
            <a:r>
              <a:rPr lang="en-US" dirty="0" smtClean="0"/>
              <a:t>Sustainability </a:t>
            </a:r>
            <a:endParaRPr lang="en-US" i="0" dirty="0" smtClean="0"/>
          </a:p>
          <a:p>
            <a:endParaRPr lang="en-US" dirty="0"/>
          </a:p>
        </p:txBody>
      </p:sp>
      <p:sp>
        <p:nvSpPr>
          <p:cNvPr id="4" name="Slide Number Placeholder 3"/>
          <p:cNvSpPr>
            <a:spLocks noGrp="1"/>
          </p:cNvSpPr>
          <p:nvPr>
            <p:ph type="sldNum" sz="quarter" idx="10"/>
          </p:nvPr>
        </p:nvSpPr>
        <p:spPr/>
        <p:txBody>
          <a:bodyPr/>
          <a:lstStyle/>
          <a:p>
            <a:fld id="{98C88973-9262-47A0-A366-988518BB3C9D}" type="slidenum">
              <a:rPr lang="en-CA" smtClean="0"/>
              <a:pPr/>
              <a:t>11</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457200" y="1905000"/>
            <a:ext cx="8229600" cy="1371600"/>
          </a:xfrm>
          <a:prstGeom prst="rect">
            <a:avLst/>
          </a:prstGeom>
        </p:spPr>
        <p:txBody>
          <a:bodyPr vert="horz" lIns="91440" tIns="45720" rIns="91440" bIns="45720" rtlCol="0" anchor="ctr">
            <a:normAutofit/>
          </a:bodyPr>
          <a:lstStyle>
            <a:lvl1pPr>
              <a:defRPr sz="6000">
                <a:latin typeface="+mj-lt"/>
              </a:defRPr>
            </a:lvl1pPr>
          </a:lstStyle>
          <a:p>
            <a:r>
              <a:rPr lang="en-US" dirty="0" smtClean="0"/>
              <a:t>Click To Edit Title</a:t>
            </a:r>
            <a:endParaRPr lang="en-CA" dirty="0"/>
          </a:p>
        </p:txBody>
      </p:sp>
      <p:sp>
        <p:nvSpPr>
          <p:cNvPr id="9" name="Text Placeholder 2"/>
          <p:cNvSpPr>
            <a:spLocks noGrp="1"/>
          </p:cNvSpPr>
          <p:nvPr>
            <p:ph idx="1" hasCustomPrompt="1"/>
          </p:nvPr>
        </p:nvSpPr>
        <p:spPr>
          <a:xfrm>
            <a:off x="457200" y="3200400"/>
            <a:ext cx="8229600" cy="1295400"/>
          </a:xfrm>
          <a:prstGeom prst="rect">
            <a:avLst/>
          </a:prstGeom>
        </p:spPr>
        <p:txBody>
          <a:bodyPr vert="horz" lIns="91440" tIns="45720" rIns="91440" bIns="45720" rtlCol="0">
            <a:normAutofit/>
          </a:bodyPr>
          <a:lstStyle>
            <a:lvl1pPr>
              <a:buNone/>
              <a:defRPr sz="4000" b="0">
                <a:solidFill>
                  <a:srgbClr val="67827F"/>
                </a:solidFill>
                <a:latin typeface="+mj-lt"/>
              </a:defRPr>
            </a:lvl1pPr>
          </a:lstStyle>
          <a:p>
            <a:pPr lvl="0"/>
            <a:r>
              <a:rPr lang="en-US" dirty="0" smtClean="0"/>
              <a:t>Click to edit authors</a:t>
            </a:r>
          </a:p>
        </p:txBody>
      </p:sp>
      <p:sp>
        <p:nvSpPr>
          <p:cNvPr id="11" name="Text Placeholder 10"/>
          <p:cNvSpPr>
            <a:spLocks noGrp="1"/>
          </p:cNvSpPr>
          <p:nvPr>
            <p:ph type="body" sz="quarter" idx="10" hasCustomPrompt="1"/>
          </p:nvPr>
        </p:nvSpPr>
        <p:spPr>
          <a:xfrm>
            <a:off x="457200" y="4648200"/>
            <a:ext cx="8153400" cy="685800"/>
          </a:xfrm>
        </p:spPr>
        <p:txBody>
          <a:bodyPr>
            <a:normAutofit/>
          </a:bodyPr>
          <a:lstStyle>
            <a:lvl1pPr>
              <a:buNone/>
              <a:defRPr sz="2800" baseline="0">
                <a:solidFill>
                  <a:srgbClr val="427DB1"/>
                </a:solidFill>
                <a:latin typeface="+mn-lt"/>
              </a:defRPr>
            </a:lvl1pPr>
            <a:lvl3pPr>
              <a:buNone/>
              <a:defRPr/>
            </a:lvl3pPr>
          </a:lstStyle>
          <a:p>
            <a:pPr lvl="0"/>
            <a:r>
              <a:rPr lang="en-US" dirty="0" smtClean="0"/>
              <a:t>Click to enter date and event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nd Bulle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b="1">
                <a:solidFill>
                  <a:srgbClr val="427DB1"/>
                </a:solidFill>
              </a:defRPr>
            </a:lvl1pPr>
          </a:lstStyle>
          <a:p>
            <a:r>
              <a:rPr lang="en-US" dirty="0" smtClean="0"/>
              <a:t>Heading</a:t>
            </a:r>
            <a:endParaRPr lang="en-CA" dirty="0"/>
          </a:p>
        </p:txBody>
      </p:sp>
      <p:sp>
        <p:nvSpPr>
          <p:cNvPr id="3" name="Content Placeholder 2"/>
          <p:cNvSpPr>
            <a:spLocks noGrp="1"/>
          </p:cNvSpPr>
          <p:nvPr>
            <p:ph idx="1" hasCustomPrompt="1"/>
          </p:nvPr>
        </p:nvSpPr>
        <p:spPr/>
        <p:txBody>
          <a:bodyPr/>
          <a:lstStyle>
            <a:lvl1pPr>
              <a:buClr>
                <a:srgbClr val="427DB1"/>
              </a:buClr>
              <a:defRPr sz="3800" baseline="0"/>
            </a:lvl1pPr>
            <a:lvl2pPr>
              <a:buClr>
                <a:srgbClr val="67827F"/>
              </a:buClr>
              <a:buFont typeface="Arial" pitchFamily="34" charset="0"/>
              <a:buChar char="•"/>
              <a:defRPr sz="3600"/>
            </a:lvl2pPr>
            <a:lvl3pPr>
              <a:buClr>
                <a:schemeClr val="accent5">
                  <a:lumMod val="75000"/>
                </a:schemeClr>
              </a:buClr>
              <a:buSzPct val="96000"/>
              <a:buFont typeface="Courier New" pitchFamily="49" charset="0"/>
              <a:buChar char="o"/>
              <a:defRPr sz="3200"/>
            </a:lvl3pPr>
          </a:lstStyle>
          <a:p>
            <a:pPr lvl="0"/>
            <a:r>
              <a:rPr lang="en-US" dirty="0" smtClean="0"/>
              <a:t>Bullet first level</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and foot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solidFill>
                  <a:srgbClr val="67827F"/>
                </a:solidFill>
              </a:defRPr>
            </a:lvl1pPr>
          </a:lstStyle>
          <a:p>
            <a:r>
              <a:rPr lang="en-US" dirty="0" smtClean="0"/>
              <a:t>www.nlcahr.mun.ca/chrsp</a:t>
            </a:r>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ing with log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descr="1NLCAHR Logo.jpg"/>
          <p:cNvPicPr>
            <a:picLocks noChangeAspect="1"/>
          </p:cNvPicPr>
          <p:nvPr userDrawn="1"/>
        </p:nvPicPr>
        <p:blipFill>
          <a:blip r:embed="rId3" cstate="print"/>
          <a:stretch>
            <a:fillRect/>
          </a:stretch>
        </p:blipFill>
        <p:spPr>
          <a:xfrm>
            <a:off x="1447800" y="2438400"/>
            <a:ext cx="6305057" cy="260012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1434D5-DE91-4573-83DC-29B0E4401C4B}" type="datetimeFigureOut">
              <a:rPr lang="en-US" smtClean="0"/>
              <a:pPr/>
              <a:t>8/20/2013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14FDBF-19F7-4A6D-A4AC-8EDF5926C468}" type="slidenum">
              <a:rPr lang="en-US" smtClean="0"/>
              <a:pPr/>
              <a:t>‹#›</a:t>
            </a:fld>
            <a:endParaRPr lang="en-US" dirty="0"/>
          </a:p>
        </p:txBody>
      </p:sp>
    </p:spTree>
    <p:extLst>
      <p:ext uri="{BB962C8B-B14F-4D97-AF65-F5344CB8AC3E}">
        <p14:creationId xmlns:p14="http://schemas.microsoft.com/office/powerpoint/2010/main" val="37786698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60" r:id="rId6"/>
  </p:sldLayoutIdLst>
  <p:txStyles>
    <p:titleStyle>
      <a:lvl1pPr algn="l" defTabSz="914400" rtl="0" eaLnBrk="1" latinLnBrk="0" hangingPunct="1">
        <a:spcBef>
          <a:spcPct val="0"/>
        </a:spcBef>
        <a:buNone/>
        <a:defRPr sz="4800" b="1" kern="1200">
          <a:solidFill>
            <a:srgbClr val="427DB1"/>
          </a:solidFill>
          <a:latin typeface="+mj-lt"/>
          <a:ea typeface="+mj-ea"/>
          <a:cs typeface="+mj-cs"/>
        </a:defRPr>
      </a:lvl1pPr>
    </p:titleStyle>
    <p:bodyStyle>
      <a:lvl1pPr marL="342900" indent="-342900" algn="l" defTabSz="914400" rtl="0" eaLnBrk="1" latinLnBrk="0" hangingPunct="1">
        <a:spcBef>
          <a:spcPct val="20000"/>
        </a:spcBef>
        <a:buClr>
          <a:srgbClr val="67827F"/>
        </a:buClr>
        <a:buFont typeface="Arial" pitchFamily="34" charset="0"/>
        <a:buChar char="•"/>
        <a:defRPr sz="3800" kern="1200">
          <a:solidFill>
            <a:schemeClr val="tx1"/>
          </a:solidFill>
          <a:latin typeface="+mn-lt"/>
          <a:ea typeface="+mn-ea"/>
          <a:cs typeface="+mn-cs"/>
        </a:defRPr>
      </a:lvl1pPr>
      <a:lvl2pPr marL="742950" indent="-285750" algn="l" defTabSz="914400" rtl="0" eaLnBrk="1" latinLnBrk="0" hangingPunct="1">
        <a:spcBef>
          <a:spcPct val="20000"/>
        </a:spcBef>
        <a:buClr>
          <a:srgbClr val="427DB1"/>
        </a:buClr>
        <a:buFont typeface="Arial" pitchFamily="34" charset="0"/>
        <a:buChar char="•"/>
        <a:defRPr sz="3600" kern="1200">
          <a:solidFill>
            <a:schemeClr val="tx1"/>
          </a:solidFill>
          <a:latin typeface="+mn-lt"/>
          <a:ea typeface="+mn-ea"/>
          <a:cs typeface="+mn-cs"/>
        </a:defRPr>
      </a:lvl2pPr>
      <a:lvl3pPr marL="1143000" indent="-228600" algn="l" defTabSz="914400" rtl="0" eaLnBrk="1" latinLnBrk="0" hangingPunct="1">
        <a:spcBef>
          <a:spcPct val="20000"/>
        </a:spcBef>
        <a:buClr>
          <a:srgbClr val="427DB1"/>
        </a:buClr>
        <a:buSzPct val="95000"/>
        <a:buFont typeface="Courier New" pitchFamily="49" charset="0"/>
        <a:buChar char="o"/>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800" dirty="0" smtClean="0"/>
              <a:t>Age-Friendly Acute Care in Newfoundland and Labrador</a:t>
            </a:r>
            <a:endParaRPr lang="en-CA" sz="4800" dirty="0"/>
          </a:p>
        </p:txBody>
      </p:sp>
      <p:sp>
        <p:nvSpPr>
          <p:cNvPr id="3" name="Content Placeholder 2"/>
          <p:cNvSpPr>
            <a:spLocks noGrp="1"/>
          </p:cNvSpPr>
          <p:nvPr>
            <p:ph idx="1"/>
          </p:nvPr>
        </p:nvSpPr>
        <p:spPr>
          <a:xfrm>
            <a:off x="457200" y="3200400"/>
            <a:ext cx="6096000" cy="762000"/>
          </a:xfrm>
        </p:spPr>
        <p:txBody>
          <a:bodyPr>
            <a:normAutofit fontScale="85000" lnSpcReduction="20000"/>
          </a:bodyPr>
          <a:lstStyle/>
          <a:p>
            <a:r>
              <a:rPr lang="en-CA" sz="2800" dirty="0" smtClean="0"/>
              <a:t>Belinda Parke, Stephen Bornstein, Rob Kean, </a:t>
            </a:r>
          </a:p>
          <a:p>
            <a:r>
              <a:rPr lang="en-CA" sz="2800" dirty="0" smtClean="0"/>
              <a:t>Meagan Mackenzie, Karen McGrath</a:t>
            </a:r>
            <a:endParaRPr lang="en-CA" sz="2800" dirty="0"/>
          </a:p>
        </p:txBody>
      </p:sp>
      <p:sp>
        <p:nvSpPr>
          <p:cNvPr id="4" name="Text Placeholder 3"/>
          <p:cNvSpPr>
            <a:spLocks noGrp="1"/>
          </p:cNvSpPr>
          <p:nvPr>
            <p:ph type="body" sz="quarter" idx="10"/>
          </p:nvPr>
        </p:nvSpPr>
        <p:spPr>
          <a:xfrm>
            <a:off x="495300" y="3962400"/>
            <a:ext cx="5486400" cy="685800"/>
          </a:xfrm>
        </p:spPr>
        <p:txBody>
          <a:bodyPr>
            <a:normAutofit/>
          </a:bodyPr>
          <a:lstStyle/>
          <a:p>
            <a:r>
              <a:rPr lang="en-CA" dirty="0" err="1" smtClean="0">
                <a:solidFill>
                  <a:schemeClr val="accent6">
                    <a:lumMod val="10000"/>
                  </a:schemeClr>
                </a:solidFill>
              </a:rPr>
              <a:t>CUExpo</a:t>
            </a:r>
            <a:r>
              <a:rPr lang="en-CA" dirty="0" smtClean="0">
                <a:solidFill>
                  <a:schemeClr val="accent6">
                    <a:lumMod val="10000"/>
                  </a:schemeClr>
                </a:solidFill>
              </a:rPr>
              <a:t> 2013 | June 14, 2013</a:t>
            </a:r>
          </a:p>
        </p:txBody>
      </p:sp>
      <p:sp>
        <p:nvSpPr>
          <p:cNvPr id="5" name="TextBox 4"/>
          <p:cNvSpPr txBox="1"/>
          <p:nvPr/>
        </p:nvSpPr>
        <p:spPr>
          <a:xfrm>
            <a:off x="533400" y="4648200"/>
            <a:ext cx="5715000" cy="1323439"/>
          </a:xfrm>
          <a:prstGeom prst="rect">
            <a:avLst/>
          </a:prstGeom>
          <a:noFill/>
        </p:spPr>
        <p:txBody>
          <a:bodyPr wrap="square" rtlCol="0">
            <a:spAutoFit/>
          </a:bodyPr>
          <a:lstStyle/>
          <a:p>
            <a:endParaRPr lang="en-US" sz="1600" dirty="0" smtClean="0"/>
          </a:p>
          <a:p>
            <a:r>
              <a:rPr lang="en-US" sz="1600" dirty="0" smtClean="0"/>
              <a:t>Presenters: </a:t>
            </a:r>
          </a:p>
          <a:p>
            <a:r>
              <a:rPr lang="en-US" sz="1600" b="1" dirty="0" smtClean="0"/>
              <a:t>Rob Kean</a:t>
            </a:r>
            <a:r>
              <a:rPr lang="en-US" sz="1600" dirty="0" smtClean="0"/>
              <a:t>, Research Officer, Contextualized Health Research Synthesis Program (CHRSP)</a:t>
            </a:r>
          </a:p>
          <a:p>
            <a:r>
              <a:rPr lang="en-US" sz="1600" b="1" dirty="0" smtClean="0"/>
              <a:t>Dr. Roger Butler</a:t>
            </a:r>
            <a:r>
              <a:rPr lang="en-US" sz="1600" dirty="0" smtClean="0"/>
              <a:t>, Ross Family Medicine Centre</a:t>
            </a:r>
            <a:endParaRPr lang="en-US" sz="16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0510">
            <a:off x="6111601" y="3670581"/>
            <a:ext cx="2540015" cy="20703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ok.jpg"/>
          <p:cNvPicPr>
            <a:picLocks noChangeAspect="1"/>
          </p:cNvPicPr>
          <p:nvPr/>
        </p:nvPicPr>
        <p:blipFill>
          <a:blip r:embed="rId2" cstate="print">
            <a:clrChange>
              <a:clrFrom>
                <a:srgbClr val="FCFCFC"/>
              </a:clrFrom>
              <a:clrTo>
                <a:srgbClr val="FCFCFC">
                  <a:alpha val="0"/>
                </a:srgbClr>
              </a:clrTo>
            </a:clrChange>
          </a:blip>
          <a:stretch>
            <a:fillRect/>
          </a:stretch>
        </p:blipFill>
        <p:spPr>
          <a:xfrm>
            <a:off x="20102" y="381000"/>
            <a:ext cx="3713698" cy="5562600"/>
          </a:xfrm>
          <a:prstGeom prst="rect">
            <a:avLst/>
          </a:prstGeom>
        </p:spPr>
      </p:pic>
      <p:sp>
        <p:nvSpPr>
          <p:cNvPr id="3" name="Content Placeholder 2"/>
          <p:cNvSpPr>
            <a:spLocks noGrp="1"/>
          </p:cNvSpPr>
          <p:nvPr>
            <p:ph idx="1"/>
          </p:nvPr>
        </p:nvSpPr>
        <p:spPr>
          <a:xfrm>
            <a:off x="2667000" y="1295400"/>
            <a:ext cx="6400800" cy="4525963"/>
          </a:xfrm>
        </p:spPr>
        <p:txBody>
          <a:bodyPr>
            <a:normAutofit/>
          </a:bodyPr>
          <a:lstStyle/>
          <a:p>
            <a:pPr>
              <a:buNone/>
            </a:pPr>
            <a:r>
              <a:rPr lang="en-US" sz="3600" b="1" dirty="0" smtClean="0">
                <a:solidFill>
                  <a:schemeClr val="accent6">
                    <a:lumMod val="10000"/>
                  </a:schemeClr>
                </a:solidFill>
              </a:rPr>
              <a:t>Remaining steps:</a:t>
            </a:r>
          </a:p>
          <a:p>
            <a:r>
              <a:rPr lang="en-US" sz="3600" dirty="0" smtClean="0"/>
              <a:t>Design search strategy</a:t>
            </a:r>
          </a:p>
          <a:p>
            <a:r>
              <a:rPr lang="en-US" sz="3600" dirty="0" smtClean="0"/>
              <a:t>Establish selection criteria</a:t>
            </a:r>
          </a:p>
          <a:p>
            <a:r>
              <a:rPr lang="en-US" sz="3600" dirty="0" smtClean="0"/>
              <a:t>Extract data</a:t>
            </a:r>
          </a:p>
          <a:p>
            <a:r>
              <a:rPr lang="en-US" sz="3600" dirty="0" smtClean="0"/>
              <a:t>Synthesize the evidence</a:t>
            </a:r>
          </a:p>
          <a:p>
            <a:r>
              <a:rPr lang="en-US" sz="3600" dirty="0" smtClean="0"/>
              <a:t>Contextualize synthesis findings</a:t>
            </a:r>
          </a:p>
          <a:p>
            <a:endParaRPr lang="en-US" sz="3600" dirty="0"/>
          </a:p>
        </p:txBody>
      </p:sp>
      <p:sp>
        <p:nvSpPr>
          <p:cNvPr id="6" name="Title 1"/>
          <p:cNvSpPr txBox="1">
            <a:spLocks/>
          </p:cNvSpPr>
          <p:nvPr/>
        </p:nvSpPr>
        <p:spPr>
          <a:xfrm>
            <a:off x="838200" y="762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rgbClr val="427DB1"/>
                </a:solidFill>
                <a:latin typeface="+mj-lt"/>
                <a:ea typeface="+mj-ea"/>
                <a:cs typeface="+mj-cs"/>
              </a:defRPr>
            </a:lvl1pPr>
          </a:lstStyle>
          <a:p>
            <a:r>
              <a:rPr lang="en-US" dirty="0" smtClean="0"/>
              <a:t>CHRSP: Age-Friendly Acute Care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CHRSP: Contextualization</a:t>
            </a:r>
            <a:endParaRPr lang="en-US" dirty="0"/>
          </a:p>
        </p:txBody>
      </p:sp>
      <p:graphicFrame>
        <p:nvGraphicFramePr>
          <p:cNvPr id="10" name="Content Placeholder 9"/>
          <p:cNvGraphicFramePr>
            <a:graphicFrameLocks noGrp="1" noChangeAspect="1"/>
          </p:cNvGraphicFramePr>
          <p:nvPr>
            <p:ph idx="1"/>
            <p:extLst>
              <p:ext uri="{D42A27DB-BD31-4B8C-83A1-F6EECF244321}">
                <p14:modId xmlns:p14="http://schemas.microsoft.com/office/powerpoint/2010/main" val="2314253142"/>
              </p:ext>
            </p:extLst>
          </p:nvPr>
        </p:nvGraphicFramePr>
        <p:xfrm>
          <a:off x="381000" y="914400"/>
          <a:ext cx="7586663" cy="4572000"/>
        </p:xfrm>
        <a:graphic>
          <a:graphicData uri="http://schemas.openxmlformats.org/presentationml/2006/ole">
            <mc:AlternateContent xmlns:mc="http://schemas.openxmlformats.org/markup-compatibility/2006">
              <mc:Choice xmlns:v="urn:schemas-microsoft-com:vml" Requires="v">
                <p:oleObj spid="_x0000_s29734" name="Document" r:id="rId5" imgW="7830407" imgH="4580553" progId="Word.Document.12">
                  <p:embed/>
                </p:oleObj>
              </mc:Choice>
              <mc:Fallback>
                <p:oleObj name="Document" r:id="rId5" imgW="7830407" imgH="4580553" progId="Word.Document.12">
                  <p:embed/>
                  <p:pic>
                    <p:nvPicPr>
                      <p:cNvPr id="0" name="Picture 14"/>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914400"/>
                        <a:ext cx="7586663" cy="4572000"/>
                      </a:xfrm>
                      <a:prstGeom prst="rect">
                        <a:avLst/>
                      </a:prstGeom>
                      <a:noFill/>
                      <a:extLst/>
                    </p:spPr>
                  </p:pic>
                </p:oleObj>
              </mc:Fallback>
            </mc:AlternateContent>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90543">
            <a:off x="5562600" y="2525436"/>
            <a:ext cx="3060192" cy="321460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Age-Friendly Acute Care in NL: </a:t>
            </a:r>
            <a:br>
              <a:rPr lang="en-US" dirty="0" smtClean="0"/>
            </a:br>
            <a:r>
              <a:rPr lang="en-US" dirty="0" smtClean="0">
                <a:solidFill>
                  <a:schemeClr val="accent6">
                    <a:lumMod val="10000"/>
                  </a:schemeClr>
                </a:solidFill>
              </a:rPr>
              <a:t>Key Messages</a:t>
            </a:r>
            <a:endParaRPr lang="en-US" dirty="0">
              <a:solidFill>
                <a:schemeClr val="accent6">
                  <a:lumMod val="10000"/>
                </a:schemeClr>
              </a:solidFill>
            </a:endParaRPr>
          </a:p>
        </p:txBody>
      </p:sp>
      <p:sp>
        <p:nvSpPr>
          <p:cNvPr id="3" name="Content Placeholder 2"/>
          <p:cNvSpPr>
            <a:spLocks noGrp="1"/>
          </p:cNvSpPr>
          <p:nvPr>
            <p:ph idx="1"/>
          </p:nvPr>
        </p:nvSpPr>
        <p:spPr>
          <a:xfrm>
            <a:off x="4038601" y="1828800"/>
            <a:ext cx="4800599" cy="3429000"/>
          </a:xfrm>
        </p:spPr>
        <p:txBody>
          <a:bodyPr>
            <a:normAutofit fontScale="92500" lnSpcReduction="20000"/>
          </a:bodyPr>
          <a:lstStyle/>
          <a:p>
            <a:r>
              <a:rPr lang="en-US" sz="3600" dirty="0" smtClean="0"/>
              <a:t>Geriatric units vs. units for all adult age groups</a:t>
            </a:r>
          </a:p>
          <a:p>
            <a:r>
              <a:rPr lang="en-US" sz="3600" dirty="0" smtClean="0"/>
              <a:t>Need for enhanced training &amp; skill sets</a:t>
            </a:r>
          </a:p>
          <a:p>
            <a:r>
              <a:rPr lang="en-US" sz="3600" dirty="0" smtClean="0"/>
              <a:t>Value of interprofessional collaboration</a:t>
            </a:r>
          </a:p>
        </p:txBody>
      </p:sp>
      <p:pic>
        <p:nvPicPr>
          <p:cNvPr id="31748" name="Picture 4" descr="geriatrics - nice old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3581400" cy="31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9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1489" y="1493837"/>
            <a:ext cx="4201511" cy="4525963"/>
          </a:xfrm>
        </p:spPr>
        <p:txBody>
          <a:bodyPr>
            <a:normAutofit fontScale="85000" lnSpcReduction="20000"/>
          </a:bodyPr>
          <a:lstStyle/>
          <a:p>
            <a:r>
              <a:rPr lang="en-US" sz="3600" dirty="0" smtClean="0"/>
              <a:t>Geriatric assessment central to positive outcomes</a:t>
            </a:r>
          </a:p>
          <a:p>
            <a:r>
              <a:rPr lang="en-US" sz="3600" dirty="0" smtClean="0"/>
              <a:t>Enhanced discharge planning further contributes to positive outcomes</a:t>
            </a:r>
          </a:p>
          <a:p>
            <a:r>
              <a:rPr lang="en-US" sz="3600" dirty="0" smtClean="0"/>
              <a:t>Relational aspects of care delivery are important</a:t>
            </a:r>
            <a:endParaRPr lang="en-US" sz="3600" dirty="0"/>
          </a:p>
        </p:txBody>
      </p:sp>
      <p:sp>
        <p:nvSpPr>
          <p:cNvPr id="5" name="Title 1"/>
          <p:cNvSpPr>
            <a:spLocks noGrp="1"/>
          </p:cNvSpPr>
          <p:nvPr>
            <p:ph type="title"/>
          </p:nvPr>
        </p:nvSpPr>
        <p:spPr>
          <a:xfrm>
            <a:off x="457200" y="274638"/>
            <a:ext cx="8229600" cy="1143000"/>
          </a:xfrm>
        </p:spPr>
        <p:txBody>
          <a:bodyPr>
            <a:normAutofit fontScale="90000"/>
          </a:bodyPr>
          <a:lstStyle/>
          <a:p>
            <a:r>
              <a:rPr lang="en-US" dirty="0" smtClean="0"/>
              <a:t>Age-Friendly Acute Care in NL: </a:t>
            </a:r>
            <a:br>
              <a:rPr lang="en-US" dirty="0" smtClean="0"/>
            </a:br>
            <a:r>
              <a:rPr lang="en-US" dirty="0" smtClean="0">
                <a:solidFill>
                  <a:schemeClr val="accent6">
                    <a:lumMod val="10000"/>
                  </a:schemeClr>
                </a:solidFill>
              </a:rPr>
              <a:t>Key Messages</a:t>
            </a:r>
            <a:endParaRPr lang="en-US" dirty="0">
              <a:solidFill>
                <a:schemeClr val="accent6">
                  <a:lumMod val="10000"/>
                </a:schemeClr>
              </a:solidFill>
            </a:endParaRPr>
          </a:p>
        </p:txBody>
      </p:sp>
      <p:pic>
        <p:nvPicPr>
          <p:cNvPr id="32771" name="Picture 3" descr="http://www.beneaththecover.com/wp-content/uploads/2011/08/nice_old_lady.bmp.scaled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905000"/>
            <a:ext cx="41147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7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Age-Friendly Acute Care in NL: </a:t>
            </a:r>
            <a:r>
              <a:rPr lang="en-US" dirty="0" smtClean="0">
                <a:solidFill>
                  <a:schemeClr val="accent6">
                    <a:lumMod val="10000"/>
                  </a:schemeClr>
                </a:solidFill>
              </a:rPr>
              <a:t>Implications for Decision Makers</a:t>
            </a:r>
            <a:endParaRPr lang="en-US" dirty="0">
              <a:solidFill>
                <a:schemeClr val="accent6">
                  <a:lumMod val="10000"/>
                </a:schemeClr>
              </a:solidFill>
            </a:endParaRPr>
          </a:p>
        </p:txBody>
      </p:sp>
      <p:sp>
        <p:nvSpPr>
          <p:cNvPr id="3" name="Content Placeholder 2"/>
          <p:cNvSpPr>
            <a:spLocks noGrp="1"/>
          </p:cNvSpPr>
          <p:nvPr>
            <p:ph idx="1"/>
          </p:nvPr>
        </p:nvSpPr>
        <p:spPr>
          <a:xfrm>
            <a:off x="3200400" y="1600200"/>
            <a:ext cx="5638800" cy="4525963"/>
          </a:xfrm>
        </p:spPr>
        <p:txBody>
          <a:bodyPr>
            <a:normAutofit fontScale="77500" lnSpcReduction="20000"/>
          </a:bodyPr>
          <a:lstStyle/>
          <a:p>
            <a:r>
              <a:rPr lang="en-US" sz="3600" dirty="0" smtClean="0"/>
              <a:t>Specialized geriatric units – e.g. ACE units – are probably worth a close look</a:t>
            </a:r>
          </a:p>
          <a:p>
            <a:r>
              <a:rPr lang="en-US" sz="3600" dirty="0" smtClean="0"/>
              <a:t>Older patients may benefit from dedicated space within hospital EDs</a:t>
            </a:r>
          </a:p>
          <a:p>
            <a:r>
              <a:rPr lang="en-US" sz="3600" dirty="0" smtClean="0"/>
              <a:t>Significant deficit in basic geriatric education</a:t>
            </a:r>
          </a:p>
          <a:p>
            <a:r>
              <a:rPr lang="en-US" sz="3600" dirty="0" smtClean="0"/>
              <a:t>Older patients would also benefit from enhanced communication across professional boundaries</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6400"/>
            <a:ext cx="3200400" cy="4142075"/>
          </a:xfrm>
          <a:prstGeom prst="rect">
            <a:avLst/>
          </a:prstGeom>
        </p:spPr>
      </p:pic>
    </p:spTree>
    <p:extLst>
      <p:ext uri="{BB962C8B-B14F-4D97-AF65-F5344CB8AC3E}">
        <p14:creationId xmlns:p14="http://schemas.microsoft.com/office/powerpoint/2010/main" val="2688018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Age-Friendly Acute Care in NL: </a:t>
            </a:r>
            <a:r>
              <a:rPr lang="en-US" dirty="0" smtClean="0">
                <a:solidFill>
                  <a:schemeClr val="accent6">
                    <a:lumMod val="10000"/>
                  </a:schemeClr>
                </a:solidFill>
              </a:rPr>
              <a:t>Implications for Decision Makers</a:t>
            </a:r>
            <a:endParaRPr lang="en-US" dirty="0">
              <a:solidFill>
                <a:schemeClr val="accent6">
                  <a:lumMod val="10000"/>
                </a:schemeClr>
              </a:solidFill>
            </a:endParaRPr>
          </a:p>
        </p:txBody>
      </p:sp>
      <p:sp>
        <p:nvSpPr>
          <p:cNvPr id="3" name="Content Placeholder 2"/>
          <p:cNvSpPr>
            <a:spLocks noGrp="1"/>
          </p:cNvSpPr>
          <p:nvPr>
            <p:ph idx="1"/>
          </p:nvPr>
        </p:nvSpPr>
        <p:spPr>
          <a:xfrm>
            <a:off x="3124200" y="1524000"/>
            <a:ext cx="5867400" cy="4525963"/>
          </a:xfrm>
        </p:spPr>
        <p:txBody>
          <a:bodyPr>
            <a:normAutofit fontScale="92500" lnSpcReduction="10000"/>
          </a:bodyPr>
          <a:lstStyle/>
          <a:p>
            <a:r>
              <a:rPr lang="en-US" sz="3600" dirty="0" smtClean="0"/>
              <a:t>Validated geriatric assessment tools probably worth a close look</a:t>
            </a:r>
          </a:p>
          <a:p>
            <a:r>
              <a:rPr lang="en-US" sz="3600" dirty="0" smtClean="0"/>
              <a:t>Province-wide shortage of allied health personnel – particularly OT &amp; PT – a serious issue</a:t>
            </a:r>
          </a:p>
          <a:p>
            <a:r>
              <a:rPr lang="en-US" sz="3600" dirty="0" smtClean="0"/>
              <a:t>Need for augmentation of post-acute services</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752600"/>
            <a:ext cx="2575560" cy="3962400"/>
          </a:xfrm>
          <a:prstGeom prst="rect">
            <a:avLst/>
          </a:prstGeom>
        </p:spPr>
      </p:pic>
    </p:spTree>
    <p:extLst>
      <p:ext uri="{BB962C8B-B14F-4D97-AF65-F5344CB8AC3E}">
        <p14:creationId xmlns:p14="http://schemas.microsoft.com/office/powerpoint/2010/main" val="1977081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NLCAHR 2010 Clear.jpg"/>
          <p:cNvPicPr>
            <a:picLocks noChangeAspect="1"/>
          </p:cNvPicPr>
          <p:nvPr/>
        </p:nvPicPr>
        <p:blipFill>
          <a:blip r:embed="rId3" cstate="print"/>
          <a:stretch>
            <a:fillRect/>
          </a:stretch>
        </p:blipFill>
        <p:spPr>
          <a:xfrm>
            <a:off x="1447800" y="1704720"/>
            <a:ext cx="6324600" cy="414221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411738.JPG"/>
          <p:cNvPicPr>
            <a:picLocks noChangeAspect="1"/>
          </p:cNvPicPr>
          <p:nvPr/>
        </p:nvPicPr>
        <p:blipFill>
          <a:blip r:embed="rId2" cstate="print"/>
          <a:stretch>
            <a:fillRect/>
          </a:stretch>
        </p:blipFill>
        <p:spPr>
          <a:xfrm>
            <a:off x="0" y="0"/>
            <a:ext cx="9565742" cy="6324600"/>
          </a:xfrm>
          <a:prstGeom prst="flowChartDocument">
            <a:avLst/>
          </a:prstGeom>
          <a:effectLst>
            <a:softEdge rad="317500"/>
          </a:effectLst>
        </p:spPr>
      </p:pic>
      <p:sp>
        <p:nvSpPr>
          <p:cNvPr id="2" name="Title 1"/>
          <p:cNvSpPr>
            <a:spLocks noGrp="1"/>
          </p:cNvSpPr>
          <p:nvPr>
            <p:ph type="title"/>
          </p:nvPr>
        </p:nvSpPr>
        <p:spPr>
          <a:xfrm rot="21090799">
            <a:off x="572686" y="237197"/>
            <a:ext cx="8229600" cy="1143000"/>
          </a:xfrm>
        </p:spPr>
        <p:txBody>
          <a:bodyPr>
            <a:normAutofit/>
          </a:bodyPr>
          <a:lstStyle/>
          <a:p>
            <a:r>
              <a:rPr lang="en-CA" dirty="0" smtClean="0"/>
              <a:t>Presentation Outline</a:t>
            </a:r>
            <a:endParaRPr lang="en-CA" dirty="0"/>
          </a:p>
        </p:txBody>
      </p:sp>
      <p:sp>
        <p:nvSpPr>
          <p:cNvPr id="3" name="Content Placeholder 2"/>
          <p:cNvSpPr>
            <a:spLocks noGrp="1"/>
          </p:cNvSpPr>
          <p:nvPr>
            <p:ph idx="1"/>
          </p:nvPr>
        </p:nvSpPr>
        <p:spPr>
          <a:xfrm rot="21068672">
            <a:off x="2926606" y="2145524"/>
            <a:ext cx="5338987" cy="3024151"/>
          </a:xfrm>
          <a:prstGeom prst="trapezoid">
            <a:avLst/>
          </a:prstGeom>
        </p:spPr>
        <p:txBody>
          <a:bodyPr>
            <a:normAutofit/>
          </a:bodyPr>
          <a:lstStyle/>
          <a:p>
            <a:r>
              <a:rPr lang="en-CA" sz="2800" dirty="0" smtClean="0"/>
              <a:t>What is NLCAHR?</a:t>
            </a:r>
          </a:p>
          <a:p>
            <a:r>
              <a:rPr lang="en-CA" sz="2800" dirty="0" smtClean="0"/>
              <a:t>How we came to be interested in this topic</a:t>
            </a:r>
          </a:p>
          <a:p>
            <a:r>
              <a:rPr lang="en-CA" sz="2800" dirty="0" smtClean="0"/>
              <a:t>How we’ve researched it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9-19 at 7.04.0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2066">
            <a:off x="4157749" y="3788970"/>
            <a:ext cx="4222707" cy="20633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76200"/>
            <a:ext cx="8229600" cy="1143000"/>
          </a:xfrm>
        </p:spPr>
        <p:txBody>
          <a:bodyPr/>
          <a:lstStyle/>
          <a:p>
            <a:r>
              <a:rPr lang="en-CA" dirty="0" smtClean="0"/>
              <a:t>About us</a:t>
            </a:r>
            <a:endParaRPr lang="en-CA" dirty="0"/>
          </a:p>
        </p:txBody>
      </p:sp>
      <p:sp>
        <p:nvSpPr>
          <p:cNvPr id="3" name="Content Placeholder 2"/>
          <p:cNvSpPr>
            <a:spLocks noGrp="1"/>
          </p:cNvSpPr>
          <p:nvPr>
            <p:ph idx="1"/>
          </p:nvPr>
        </p:nvSpPr>
        <p:spPr>
          <a:xfrm>
            <a:off x="457200" y="1143000"/>
            <a:ext cx="8382000" cy="2544763"/>
          </a:xfrm>
        </p:spPr>
        <p:txBody>
          <a:bodyPr>
            <a:normAutofit/>
          </a:bodyPr>
          <a:lstStyle/>
          <a:p>
            <a:r>
              <a:rPr lang="en-CA" sz="3200" dirty="0" smtClean="0"/>
              <a:t>Administered by Memorial University’s    Faculty of Medicine</a:t>
            </a:r>
          </a:p>
          <a:p>
            <a:r>
              <a:rPr lang="en-CA" sz="3200" dirty="0" smtClean="0"/>
              <a:t>Funded primarily through the Department of Health and Community Services</a:t>
            </a:r>
          </a:p>
        </p:txBody>
      </p:sp>
      <p:pic>
        <p:nvPicPr>
          <p:cNvPr id="5" name="Picture 4" descr="1 NLCAHR 2010 Clear.jpg"/>
          <p:cNvPicPr>
            <a:picLocks noChangeAspect="1"/>
          </p:cNvPicPr>
          <p:nvPr/>
        </p:nvPicPr>
        <p:blipFill>
          <a:blip r:embed="rId4" cstate="print"/>
          <a:stretch>
            <a:fillRect/>
          </a:stretch>
        </p:blipFill>
        <p:spPr>
          <a:xfrm>
            <a:off x="762000" y="3505200"/>
            <a:ext cx="3118104" cy="20421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439369.JPG"/>
          <p:cNvPicPr>
            <a:picLocks noChangeAspect="1"/>
          </p:cNvPicPr>
          <p:nvPr/>
        </p:nvPicPr>
        <p:blipFill>
          <a:blip r:embed="rId3" cstate="print"/>
          <a:stretch>
            <a:fillRect/>
          </a:stretch>
        </p:blipFill>
        <p:spPr>
          <a:xfrm>
            <a:off x="6600371" y="2133600"/>
            <a:ext cx="2543629" cy="3810000"/>
          </a:xfrm>
          <a:prstGeom prst="rect">
            <a:avLst/>
          </a:prstGeom>
        </p:spPr>
      </p:pic>
      <p:sp>
        <p:nvSpPr>
          <p:cNvPr id="2" name="Title 1"/>
          <p:cNvSpPr>
            <a:spLocks noGrp="1"/>
          </p:cNvSpPr>
          <p:nvPr>
            <p:ph type="title"/>
          </p:nvPr>
        </p:nvSpPr>
        <p:spPr/>
        <p:txBody>
          <a:bodyPr/>
          <a:lstStyle/>
          <a:p>
            <a:r>
              <a:rPr lang="en-CA" dirty="0" smtClean="0"/>
              <a:t>About us</a:t>
            </a:r>
            <a:endParaRPr lang="en-US" dirty="0"/>
          </a:p>
        </p:txBody>
      </p:sp>
      <p:sp>
        <p:nvSpPr>
          <p:cNvPr id="3" name="Content Placeholder 2"/>
          <p:cNvSpPr>
            <a:spLocks noGrp="1"/>
          </p:cNvSpPr>
          <p:nvPr>
            <p:ph idx="1"/>
          </p:nvPr>
        </p:nvSpPr>
        <p:spPr>
          <a:xfrm>
            <a:off x="685800" y="1219200"/>
            <a:ext cx="8229600" cy="4525963"/>
          </a:xfrm>
        </p:spPr>
        <p:txBody>
          <a:bodyPr>
            <a:normAutofit fontScale="92500" lnSpcReduction="20000"/>
          </a:bodyPr>
          <a:lstStyle/>
          <a:p>
            <a:pPr marL="0" indent="0">
              <a:buNone/>
            </a:pPr>
            <a:r>
              <a:rPr lang="en-US" sz="3600" dirty="0" smtClean="0"/>
              <a:t>Mission:</a:t>
            </a:r>
          </a:p>
          <a:p>
            <a:pPr marL="0" indent="0">
              <a:lnSpc>
                <a:spcPct val="120000"/>
              </a:lnSpc>
              <a:spcBef>
                <a:spcPts val="0"/>
              </a:spcBef>
              <a:buNone/>
            </a:pPr>
            <a:r>
              <a:rPr lang="en-US" sz="3600" i="1" dirty="0" smtClean="0"/>
              <a:t>	to contribute to the effectiveness of the 	health system of Newfoundland and 	Labrador and to the physical, </a:t>
            </a:r>
          </a:p>
          <a:p>
            <a:pPr marL="0" indent="0">
              <a:lnSpc>
                <a:spcPct val="120000"/>
              </a:lnSpc>
              <a:spcBef>
                <a:spcPts val="0"/>
              </a:spcBef>
              <a:buNone/>
            </a:pPr>
            <a:r>
              <a:rPr lang="en-US" sz="3600" i="1" dirty="0" smtClean="0"/>
              <a:t>	social, and psychological </a:t>
            </a:r>
          </a:p>
          <a:p>
            <a:pPr marL="0" indent="0">
              <a:lnSpc>
                <a:spcPct val="120000"/>
              </a:lnSpc>
              <a:spcBef>
                <a:spcPts val="0"/>
              </a:spcBef>
              <a:buNone/>
            </a:pPr>
            <a:r>
              <a:rPr lang="en-US" sz="3600" i="1" dirty="0" smtClean="0"/>
              <a:t>	health and well-being of the </a:t>
            </a:r>
          </a:p>
          <a:p>
            <a:pPr marL="0" indent="0">
              <a:lnSpc>
                <a:spcPct val="120000"/>
              </a:lnSpc>
              <a:spcBef>
                <a:spcPts val="0"/>
              </a:spcBef>
              <a:buNone/>
            </a:pPr>
            <a:r>
              <a:rPr lang="en-US" sz="3600" i="1" dirty="0" smtClean="0"/>
              <a:t>	population by supporting the </a:t>
            </a:r>
          </a:p>
          <a:p>
            <a:pPr marL="0" indent="0">
              <a:lnSpc>
                <a:spcPct val="120000"/>
              </a:lnSpc>
              <a:spcBef>
                <a:spcPts val="0"/>
              </a:spcBef>
              <a:buNone/>
            </a:pPr>
            <a:r>
              <a:rPr lang="en-US" sz="3600" i="1" dirty="0" smtClean="0"/>
              <a:t>	development and use of </a:t>
            </a:r>
          </a:p>
          <a:p>
            <a:pPr marL="0" indent="0">
              <a:lnSpc>
                <a:spcPct val="120000"/>
              </a:lnSpc>
              <a:spcBef>
                <a:spcPts val="0"/>
              </a:spcBef>
              <a:buNone/>
            </a:pPr>
            <a:r>
              <a:rPr lang="en-US" sz="3600" b="1" i="1" dirty="0" smtClean="0"/>
              <a:t>	applied</a:t>
            </a:r>
            <a:r>
              <a:rPr lang="en-US" sz="3600" i="1" dirty="0" smtClean="0"/>
              <a:t> health research</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anned CHRSP reports.jpg"/>
          <p:cNvPicPr>
            <a:picLocks noChangeAspect="1"/>
          </p:cNvPicPr>
          <p:nvPr/>
        </p:nvPicPr>
        <p:blipFill>
          <a:blip r:embed="rId3" cstate="print"/>
          <a:stretch>
            <a:fillRect/>
          </a:stretch>
        </p:blipFill>
        <p:spPr>
          <a:xfrm rot="1222108">
            <a:off x="3635701" y="1385580"/>
            <a:ext cx="5153252" cy="3864939"/>
          </a:xfrm>
          <a:prstGeom prst="rect">
            <a:avLst/>
          </a:prstGeom>
        </p:spPr>
      </p:pic>
      <p:sp>
        <p:nvSpPr>
          <p:cNvPr id="2" name="Title 1"/>
          <p:cNvSpPr>
            <a:spLocks noGrp="1"/>
          </p:cNvSpPr>
          <p:nvPr>
            <p:ph type="title"/>
          </p:nvPr>
        </p:nvSpPr>
        <p:spPr/>
        <p:txBody>
          <a:bodyPr/>
          <a:lstStyle/>
          <a:p>
            <a:r>
              <a:rPr lang="en-CA" dirty="0" smtClean="0"/>
              <a:t>CHRSP</a:t>
            </a:r>
            <a:endParaRPr lang="en-CA" dirty="0"/>
          </a:p>
        </p:txBody>
      </p:sp>
      <p:sp>
        <p:nvSpPr>
          <p:cNvPr id="3" name="Content Placeholder 2"/>
          <p:cNvSpPr>
            <a:spLocks noGrp="1"/>
          </p:cNvSpPr>
          <p:nvPr>
            <p:ph idx="1"/>
          </p:nvPr>
        </p:nvSpPr>
        <p:spPr>
          <a:xfrm>
            <a:off x="457200" y="1600200"/>
            <a:ext cx="5029200" cy="4525963"/>
          </a:xfrm>
        </p:spPr>
        <p:txBody>
          <a:bodyPr>
            <a:normAutofit/>
          </a:bodyPr>
          <a:lstStyle/>
          <a:p>
            <a:r>
              <a:rPr lang="en-CA" sz="3600" b="1" dirty="0" smtClean="0"/>
              <a:t>C</a:t>
            </a:r>
            <a:r>
              <a:rPr lang="en-CA" sz="3600" dirty="0" smtClean="0"/>
              <a:t>ontextualized</a:t>
            </a:r>
          </a:p>
          <a:p>
            <a:r>
              <a:rPr lang="en-CA" sz="3600" b="1" dirty="0" smtClean="0"/>
              <a:t>H</a:t>
            </a:r>
            <a:r>
              <a:rPr lang="en-CA" sz="3600" dirty="0" smtClean="0"/>
              <a:t>ealth </a:t>
            </a:r>
          </a:p>
          <a:p>
            <a:r>
              <a:rPr lang="en-CA" sz="3600" b="1" dirty="0" smtClean="0"/>
              <a:t>R</a:t>
            </a:r>
            <a:r>
              <a:rPr lang="en-CA" sz="3600" dirty="0" smtClean="0"/>
              <a:t>esearch</a:t>
            </a:r>
          </a:p>
          <a:p>
            <a:r>
              <a:rPr lang="en-CA" sz="3600" b="1" dirty="0" smtClean="0"/>
              <a:t>S</a:t>
            </a:r>
            <a:r>
              <a:rPr lang="en-CA" sz="3600" dirty="0" smtClean="0"/>
              <a:t>ynthesis</a:t>
            </a:r>
          </a:p>
          <a:p>
            <a:r>
              <a:rPr lang="en-CA" sz="3600" b="1" dirty="0" smtClean="0"/>
              <a:t>P</a:t>
            </a:r>
            <a:r>
              <a:rPr lang="en-CA" sz="3600" dirty="0" smtClean="0"/>
              <a:t>rogram</a:t>
            </a:r>
          </a:p>
        </p:txBody>
      </p:sp>
    </p:spTree>
    <p:extLst>
      <p:ext uri="{BB962C8B-B14F-4D97-AF65-F5344CB8AC3E}">
        <p14:creationId xmlns:p14="http://schemas.microsoft.com/office/powerpoint/2010/main" val="27967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9" name="Group 1068"/>
          <p:cNvGrpSpPr/>
          <p:nvPr/>
        </p:nvGrpSpPr>
        <p:grpSpPr>
          <a:xfrm>
            <a:off x="304800" y="990600"/>
            <a:ext cx="1143000" cy="1143000"/>
            <a:chOff x="304800" y="990600"/>
            <a:chExt cx="1143000" cy="1143000"/>
          </a:xfrm>
        </p:grpSpPr>
        <p:pic>
          <p:nvPicPr>
            <p:cNvPr id="6" name="Picture 5" descr="Actions-go-next-view-page-icon.png"/>
            <p:cNvPicPr>
              <a:picLocks noChangeAspect="1"/>
            </p:cNvPicPr>
            <p:nvPr/>
          </p:nvPicPr>
          <p:blipFill>
            <a:blip r:embed="rId3" cstate="print"/>
            <a:stretch>
              <a:fillRect/>
            </a:stretch>
          </p:blipFill>
          <p:spPr>
            <a:xfrm>
              <a:off x="304800" y="990600"/>
              <a:ext cx="1143000" cy="1143000"/>
            </a:xfrm>
            <a:prstGeom prst="rect">
              <a:avLst/>
            </a:prstGeom>
          </p:spPr>
        </p:pic>
        <p:cxnSp>
          <p:nvCxnSpPr>
            <p:cNvPr id="3" name="Straight Connector 2"/>
            <p:cNvCxnSpPr/>
            <p:nvPr/>
          </p:nvCxnSpPr>
          <p:spPr>
            <a:xfrm>
              <a:off x="457200" y="1143000"/>
              <a:ext cx="5334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0" y="1295400"/>
              <a:ext cx="457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 y="14478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16002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4737" y="1752600"/>
              <a:ext cx="402162" cy="171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 y="1905000"/>
              <a:ext cx="3810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141068" y="1219200"/>
              <a:ext cx="154332"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219200" y="1371600"/>
              <a:ext cx="76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257300" y="1524000"/>
              <a:ext cx="381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1143000" y="1676400"/>
              <a:ext cx="1524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028700" y="1828800"/>
              <a:ext cx="266700" cy="855"/>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6300" y="1981200"/>
              <a:ext cx="2667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p:nvGrpSpPr>
        <p:grpSpPr>
          <a:xfrm>
            <a:off x="326077" y="5715000"/>
            <a:ext cx="1143000" cy="1143000"/>
            <a:chOff x="304800" y="990600"/>
            <a:chExt cx="1143000" cy="1143000"/>
          </a:xfrm>
        </p:grpSpPr>
        <p:pic>
          <p:nvPicPr>
            <p:cNvPr id="159" name="Picture 158" descr="Actions-go-next-view-page-icon.png"/>
            <p:cNvPicPr>
              <a:picLocks noChangeAspect="1"/>
            </p:cNvPicPr>
            <p:nvPr/>
          </p:nvPicPr>
          <p:blipFill>
            <a:blip r:embed="rId3" cstate="print"/>
            <a:stretch>
              <a:fillRect/>
            </a:stretch>
          </p:blipFill>
          <p:spPr>
            <a:xfrm>
              <a:off x="304800" y="990600"/>
              <a:ext cx="1143000" cy="1143000"/>
            </a:xfrm>
            <a:prstGeom prst="rect">
              <a:avLst/>
            </a:prstGeom>
          </p:spPr>
        </p:pic>
        <p:cxnSp>
          <p:nvCxnSpPr>
            <p:cNvPr id="160" name="Straight Connector 159"/>
            <p:cNvCxnSpPr/>
            <p:nvPr/>
          </p:nvCxnSpPr>
          <p:spPr>
            <a:xfrm>
              <a:off x="457200" y="1143000"/>
              <a:ext cx="5334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57200" y="1295400"/>
              <a:ext cx="457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57200" y="14478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57200" y="16002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464737" y="1752600"/>
              <a:ext cx="402162" cy="171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57200" y="1905000"/>
              <a:ext cx="3810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1141068" y="1219200"/>
              <a:ext cx="154332"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1219200" y="1371600"/>
              <a:ext cx="76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1257300" y="1524000"/>
              <a:ext cx="381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1143000" y="1676400"/>
              <a:ext cx="1524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1028700" y="1828800"/>
              <a:ext cx="266700" cy="855"/>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76300" y="1981200"/>
              <a:ext cx="2667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285750" y="4533900"/>
            <a:ext cx="1143000" cy="1143000"/>
            <a:chOff x="304800" y="990600"/>
            <a:chExt cx="1143000" cy="1143000"/>
          </a:xfrm>
        </p:grpSpPr>
        <p:pic>
          <p:nvPicPr>
            <p:cNvPr id="145" name="Picture 144" descr="Actions-go-next-view-page-icon.png"/>
            <p:cNvPicPr>
              <a:picLocks noChangeAspect="1"/>
            </p:cNvPicPr>
            <p:nvPr/>
          </p:nvPicPr>
          <p:blipFill>
            <a:blip r:embed="rId3" cstate="print"/>
            <a:stretch>
              <a:fillRect/>
            </a:stretch>
          </p:blipFill>
          <p:spPr>
            <a:xfrm>
              <a:off x="304800" y="990600"/>
              <a:ext cx="1143000" cy="1143000"/>
            </a:xfrm>
            <a:prstGeom prst="rect">
              <a:avLst/>
            </a:prstGeom>
          </p:spPr>
        </p:pic>
        <p:cxnSp>
          <p:nvCxnSpPr>
            <p:cNvPr id="146" name="Straight Connector 145"/>
            <p:cNvCxnSpPr/>
            <p:nvPr/>
          </p:nvCxnSpPr>
          <p:spPr>
            <a:xfrm>
              <a:off x="457200" y="1143000"/>
              <a:ext cx="5334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57200" y="1295400"/>
              <a:ext cx="457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57200" y="14478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57200" y="16002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464737" y="1752600"/>
              <a:ext cx="402162" cy="171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57200" y="1905000"/>
              <a:ext cx="3810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1141068" y="1219200"/>
              <a:ext cx="154332"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219200" y="1371600"/>
              <a:ext cx="76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257300" y="1524000"/>
              <a:ext cx="381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143000" y="1676400"/>
              <a:ext cx="1524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1028700" y="1828800"/>
              <a:ext cx="266700" cy="855"/>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876300" y="1981200"/>
              <a:ext cx="2667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30" name="Group 129"/>
          <p:cNvGrpSpPr/>
          <p:nvPr/>
        </p:nvGrpSpPr>
        <p:grpSpPr>
          <a:xfrm>
            <a:off x="304800" y="3366462"/>
            <a:ext cx="1143000" cy="1143000"/>
            <a:chOff x="304800" y="990600"/>
            <a:chExt cx="1143000" cy="1143000"/>
          </a:xfrm>
        </p:grpSpPr>
        <p:pic>
          <p:nvPicPr>
            <p:cNvPr id="131" name="Picture 130" descr="Actions-go-next-view-page-icon.png"/>
            <p:cNvPicPr>
              <a:picLocks noChangeAspect="1"/>
            </p:cNvPicPr>
            <p:nvPr/>
          </p:nvPicPr>
          <p:blipFill>
            <a:blip r:embed="rId3" cstate="print"/>
            <a:stretch>
              <a:fillRect/>
            </a:stretch>
          </p:blipFill>
          <p:spPr>
            <a:xfrm>
              <a:off x="304800" y="990600"/>
              <a:ext cx="1143000" cy="1143000"/>
            </a:xfrm>
            <a:prstGeom prst="rect">
              <a:avLst/>
            </a:prstGeom>
          </p:spPr>
        </p:pic>
        <p:cxnSp>
          <p:nvCxnSpPr>
            <p:cNvPr id="132" name="Straight Connector 131"/>
            <p:cNvCxnSpPr/>
            <p:nvPr/>
          </p:nvCxnSpPr>
          <p:spPr>
            <a:xfrm>
              <a:off x="457200" y="1143000"/>
              <a:ext cx="5334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457200" y="1295400"/>
              <a:ext cx="457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457200" y="14478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57200" y="16002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464737" y="1752600"/>
              <a:ext cx="402162" cy="171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457200" y="1905000"/>
              <a:ext cx="3810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141068" y="1219200"/>
              <a:ext cx="154332"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219200" y="1371600"/>
              <a:ext cx="76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1257300" y="1524000"/>
              <a:ext cx="381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1143000" y="1676400"/>
              <a:ext cx="1524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1028700" y="1828800"/>
              <a:ext cx="266700" cy="855"/>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876300" y="1981200"/>
              <a:ext cx="2667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295399" y="2171700"/>
            <a:ext cx="1143000" cy="1143000"/>
            <a:chOff x="304800" y="990600"/>
            <a:chExt cx="1143000" cy="1143000"/>
          </a:xfrm>
        </p:grpSpPr>
        <p:pic>
          <p:nvPicPr>
            <p:cNvPr id="117" name="Picture 116" descr="Actions-go-next-view-page-icon.png"/>
            <p:cNvPicPr>
              <a:picLocks noChangeAspect="1"/>
            </p:cNvPicPr>
            <p:nvPr/>
          </p:nvPicPr>
          <p:blipFill>
            <a:blip r:embed="rId3" cstate="print"/>
            <a:stretch>
              <a:fillRect/>
            </a:stretch>
          </p:blipFill>
          <p:spPr>
            <a:xfrm>
              <a:off x="304800" y="990600"/>
              <a:ext cx="1143000" cy="1143000"/>
            </a:xfrm>
            <a:prstGeom prst="rect">
              <a:avLst/>
            </a:prstGeom>
          </p:spPr>
        </p:pic>
        <p:cxnSp>
          <p:nvCxnSpPr>
            <p:cNvPr id="118" name="Straight Connector 117"/>
            <p:cNvCxnSpPr/>
            <p:nvPr/>
          </p:nvCxnSpPr>
          <p:spPr>
            <a:xfrm>
              <a:off x="457200" y="1143000"/>
              <a:ext cx="5334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57200" y="1295400"/>
              <a:ext cx="457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57200" y="14478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57200" y="1600200"/>
              <a:ext cx="4572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464737" y="1752600"/>
              <a:ext cx="402162" cy="171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57200" y="1905000"/>
              <a:ext cx="3810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1141068" y="1219200"/>
              <a:ext cx="154332"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219200" y="1371600"/>
              <a:ext cx="76200" cy="0"/>
            </a:xfrm>
            <a:prstGeom prst="line">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257300" y="1524000"/>
              <a:ext cx="381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43000" y="1676400"/>
              <a:ext cx="152400" cy="0"/>
            </a:xfrm>
            <a:prstGeom prst="line">
              <a:avLst/>
            </a:prstGeom>
            <a:ln w="28575">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V="1">
              <a:off x="1028700" y="1828800"/>
              <a:ext cx="266700" cy="855"/>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76300" y="1981200"/>
              <a:ext cx="266700" cy="0"/>
            </a:xfrm>
            <a:prstGeom prst="line">
              <a:avLst/>
            </a:prstGeom>
            <a:ln w="28575">
              <a:solidFill>
                <a:schemeClr val="tx1">
                  <a:lumMod val="50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4495800" y="609600"/>
            <a:ext cx="4419600" cy="5909310"/>
          </a:xfrm>
          <a:prstGeom prst="rect">
            <a:avLst/>
          </a:prstGeom>
          <a:solidFill>
            <a:schemeClr val="accent5">
              <a:lumMod val="75000"/>
            </a:schemeClr>
          </a:solidFill>
        </p:spPr>
        <p:txBody>
          <a:bodyPr wrap="square" rtlCol="0">
            <a:spAutoFit/>
          </a:bodyPr>
          <a:lstStyle/>
          <a:p>
            <a:pPr algn="ctr"/>
            <a:endParaRPr lang="en-US" dirty="0" smtClean="0"/>
          </a:p>
          <a:p>
            <a:pPr algn="ctr"/>
            <a:r>
              <a:rPr lang="en-US" dirty="0" smtClean="0"/>
              <a:t>Selecting the topic &amp; research question</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4" name="TextBox 3"/>
          <p:cNvSpPr txBox="1"/>
          <p:nvPr/>
        </p:nvSpPr>
        <p:spPr>
          <a:xfrm>
            <a:off x="228600" y="71735"/>
            <a:ext cx="9144000" cy="461665"/>
          </a:xfrm>
          <a:prstGeom prst="rect">
            <a:avLst/>
          </a:prstGeom>
          <a:noFill/>
        </p:spPr>
        <p:txBody>
          <a:bodyPr wrap="square" rtlCol="0">
            <a:spAutoFit/>
          </a:bodyPr>
          <a:lstStyle/>
          <a:p>
            <a:r>
              <a:rPr lang="en-US" sz="2400" b="1" dirty="0" smtClean="0">
                <a:solidFill>
                  <a:schemeClr val="tx2"/>
                </a:solidFill>
              </a:rPr>
              <a:t>CHRSP Topic Selection Process</a:t>
            </a:r>
            <a:endParaRPr lang="en-US" sz="2400" b="1" dirty="0">
              <a:solidFill>
                <a:schemeClr val="tx2"/>
              </a:solidFill>
            </a:endParaRPr>
          </a:p>
        </p:txBody>
      </p:sp>
      <p:pic>
        <p:nvPicPr>
          <p:cNvPr id="13" name="Picture 12" descr="EasternHealth.jpg"/>
          <p:cNvPicPr>
            <a:picLocks noChangeAspect="1"/>
          </p:cNvPicPr>
          <p:nvPr/>
        </p:nvPicPr>
        <p:blipFill>
          <a:blip r:embed="rId4" cstate="print"/>
          <a:stretch>
            <a:fillRect/>
          </a:stretch>
        </p:blipFill>
        <p:spPr>
          <a:xfrm>
            <a:off x="228600" y="1199661"/>
            <a:ext cx="681169" cy="582195"/>
          </a:xfrm>
          <a:prstGeom prst="rect">
            <a:avLst/>
          </a:prstGeom>
          <a:ln w="28575">
            <a:solidFill>
              <a:schemeClr val="accent2"/>
            </a:solidFill>
          </a:ln>
          <a:effectLst>
            <a:outerShdw blurRad="292100" dist="139700" dir="2700000" algn="tl" rotWithShape="0">
              <a:srgbClr val="333333">
                <a:alpha val="65000"/>
              </a:srgbClr>
            </a:outerShdw>
          </a:effectLst>
        </p:spPr>
      </p:pic>
      <p:sp>
        <p:nvSpPr>
          <p:cNvPr id="21" name="TextBox 20"/>
          <p:cNvSpPr txBox="1"/>
          <p:nvPr/>
        </p:nvSpPr>
        <p:spPr>
          <a:xfrm>
            <a:off x="228600" y="528935"/>
            <a:ext cx="3962400" cy="510778"/>
          </a:xfrm>
          <a:prstGeom prst="round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200" dirty="0" smtClean="0">
                <a:solidFill>
                  <a:schemeClr val="accent6">
                    <a:lumMod val="10000"/>
                  </a:schemeClr>
                </a:solidFill>
              </a:rPr>
              <a:t>Health system partners &amp; CHRSP Champions solicit CHRSP topic submissions from within their organizations</a:t>
            </a:r>
            <a:endParaRPr lang="en-US" sz="1200" dirty="0">
              <a:solidFill>
                <a:schemeClr val="accent6">
                  <a:lumMod val="10000"/>
                </a:schemeClr>
              </a:solidFill>
            </a:endParaRPr>
          </a:p>
        </p:txBody>
      </p:sp>
      <p:pic>
        <p:nvPicPr>
          <p:cNvPr id="26" name="Picture 25" descr="Capture.JPG"/>
          <p:cNvPicPr>
            <a:picLocks noChangeAspect="1"/>
          </p:cNvPicPr>
          <p:nvPr/>
        </p:nvPicPr>
        <p:blipFill>
          <a:blip r:embed="rId5" cstate="print"/>
          <a:stretch>
            <a:fillRect/>
          </a:stretch>
        </p:blipFill>
        <p:spPr>
          <a:xfrm>
            <a:off x="228601" y="2414017"/>
            <a:ext cx="685800" cy="562233"/>
          </a:xfrm>
          <a:prstGeom prst="rect">
            <a:avLst/>
          </a:prstGeom>
          <a:ln w="28575">
            <a:solidFill>
              <a:schemeClr val="accent2"/>
            </a:solidFill>
          </a:ln>
          <a:effectLst>
            <a:outerShdw blurRad="292100" dist="139700" dir="2700000" algn="tl" rotWithShape="0">
              <a:srgbClr val="333333">
                <a:alpha val="65000"/>
              </a:srgbClr>
            </a:outerShdw>
          </a:effectLst>
        </p:spPr>
      </p:pic>
      <p:pic>
        <p:nvPicPr>
          <p:cNvPr id="27" name="Picture 26" descr="Capture.JPG"/>
          <p:cNvPicPr>
            <a:picLocks noChangeAspect="1"/>
          </p:cNvPicPr>
          <p:nvPr/>
        </p:nvPicPr>
        <p:blipFill>
          <a:blip r:embed="rId6" cstate="print"/>
          <a:stretch>
            <a:fillRect/>
          </a:stretch>
        </p:blipFill>
        <p:spPr>
          <a:xfrm>
            <a:off x="228600" y="3620765"/>
            <a:ext cx="670957" cy="552650"/>
          </a:xfrm>
          <a:prstGeom prst="rect">
            <a:avLst/>
          </a:prstGeom>
          <a:ln w="28575">
            <a:solidFill>
              <a:schemeClr val="accent2"/>
            </a:solidFill>
          </a:ln>
          <a:effectLst>
            <a:outerShdw blurRad="292100" dist="139700" dir="2700000" algn="tl" rotWithShape="0">
              <a:srgbClr val="333333">
                <a:alpha val="65000"/>
              </a:srgbClr>
            </a:outerShdw>
          </a:effectLst>
        </p:spPr>
      </p:pic>
      <p:pic>
        <p:nvPicPr>
          <p:cNvPr id="28" name="Picture 27" descr="Capture.JPG"/>
          <p:cNvPicPr>
            <a:picLocks noChangeAspect="1"/>
          </p:cNvPicPr>
          <p:nvPr/>
        </p:nvPicPr>
        <p:blipFill>
          <a:blip r:embed="rId7" cstate="print"/>
          <a:stretch>
            <a:fillRect/>
          </a:stretch>
        </p:blipFill>
        <p:spPr>
          <a:xfrm>
            <a:off x="228601" y="4762500"/>
            <a:ext cx="681168" cy="597487"/>
          </a:xfrm>
          <a:prstGeom prst="rect">
            <a:avLst/>
          </a:prstGeom>
          <a:ln w="28575">
            <a:solidFill>
              <a:schemeClr val="accent2"/>
            </a:solidFill>
          </a:ln>
          <a:effectLst>
            <a:outerShdw blurRad="292100" dist="139700" dir="2700000" algn="tl" rotWithShape="0">
              <a:srgbClr val="333333">
                <a:alpha val="65000"/>
              </a:srgbClr>
            </a:outerShdw>
          </a:effectLst>
        </p:spPr>
      </p:pic>
      <p:sp>
        <p:nvSpPr>
          <p:cNvPr id="35" name="Oval 34"/>
          <p:cNvSpPr/>
          <p:nvPr/>
        </p:nvSpPr>
        <p:spPr>
          <a:xfrm>
            <a:off x="6705600" y="952499"/>
            <a:ext cx="1371600" cy="1372455"/>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6">
                    <a:lumMod val="10000"/>
                  </a:schemeClr>
                </a:solidFill>
              </a:rPr>
              <a:t>CHRSP Project Team</a:t>
            </a:r>
            <a:endParaRPr lang="en-US" sz="1200" b="1" dirty="0">
              <a:solidFill>
                <a:schemeClr val="accent6">
                  <a:lumMod val="10000"/>
                </a:schemeClr>
              </a:solidFill>
            </a:endParaRPr>
          </a:p>
        </p:txBody>
      </p:sp>
      <p:sp>
        <p:nvSpPr>
          <p:cNvPr id="37" name="TextBox 36"/>
          <p:cNvSpPr txBox="1"/>
          <p:nvPr/>
        </p:nvSpPr>
        <p:spPr>
          <a:xfrm>
            <a:off x="4572000" y="2770525"/>
            <a:ext cx="1600200" cy="34778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CA" sz="1100" dirty="0" smtClean="0">
                <a:solidFill>
                  <a:schemeClr val="bg2"/>
                </a:solidFill>
              </a:rPr>
              <a:t>From the shortlist, Health System Partners collaborate to identify the Research Questions  that will form the basis of the next CHRSP projects.   For Age-Friendly Acute Care, the Original Research Question was:</a:t>
            </a:r>
          </a:p>
          <a:p>
            <a:endParaRPr lang="en-CA" sz="1100" b="1" dirty="0" smtClean="0">
              <a:solidFill>
                <a:schemeClr val="bg2"/>
              </a:solidFill>
            </a:endParaRPr>
          </a:p>
          <a:p>
            <a:r>
              <a:rPr lang="en-CA" sz="1100" b="1" i="1" dirty="0" smtClean="0">
                <a:solidFill>
                  <a:schemeClr val="bg2"/>
                </a:solidFill>
              </a:rPr>
              <a:t>“</a:t>
            </a:r>
            <a:r>
              <a:rPr lang="en-CA" sz="1100" dirty="0">
                <a:solidFill>
                  <a:schemeClr val="bg2"/>
                </a:solidFill>
              </a:rPr>
              <a:t>“</a:t>
            </a:r>
            <a:r>
              <a:rPr lang="en-US" sz="1100" i="1" dirty="0">
                <a:solidFill>
                  <a:schemeClr val="bg2"/>
                </a:solidFill>
              </a:rPr>
              <a:t>What are the barriers faced by the aging population in our acute care facilities and what are the best practices for ensuring that we have an age friendly acute care environment?</a:t>
            </a:r>
            <a:r>
              <a:rPr lang="en-US" sz="1100" dirty="0">
                <a:solidFill>
                  <a:schemeClr val="bg2"/>
                </a:solidFill>
              </a:rPr>
              <a:t>”</a:t>
            </a:r>
          </a:p>
          <a:p>
            <a:endParaRPr lang="en-US" sz="1100" i="1" dirty="0">
              <a:solidFill>
                <a:schemeClr val="bg2"/>
              </a:solidFill>
            </a:endParaRPr>
          </a:p>
        </p:txBody>
      </p:sp>
      <p:pic>
        <p:nvPicPr>
          <p:cNvPr id="42" name="Picture 41" descr="CHRSP Submission Template - HBOT - 2009-2010.jpg"/>
          <p:cNvPicPr>
            <a:picLocks noChangeAspect="1"/>
          </p:cNvPicPr>
          <p:nvPr/>
        </p:nvPicPr>
        <p:blipFill>
          <a:blip r:embed="rId8" cstate="print"/>
          <a:stretch>
            <a:fillRect/>
          </a:stretch>
        </p:blipFill>
        <p:spPr>
          <a:xfrm>
            <a:off x="6096000" y="2895600"/>
            <a:ext cx="2701637" cy="3496235"/>
          </a:xfrm>
          <a:prstGeom prst="rect">
            <a:avLst/>
          </a:prstGeom>
        </p:spPr>
      </p:pic>
      <p:sp>
        <p:nvSpPr>
          <p:cNvPr id="43" name="Oval 42"/>
          <p:cNvSpPr/>
          <p:nvPr/>
        </p:nvSpPr>
        <p:spPr>
          <a:xfrm>
            <a:off x="5372100" y="914400"/>
            <a:ext cx="1485900" cy="1410555"/>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Health System Partners</a:t>
            </a:r>
            <a:endParaRPr lang="en-US" sz="1200" b="1" dirty="0"/>
          </a:p>
        </p:txBody>
      </p:sp>
      <p:sp>
        <p:nvSpPr>
          <p:cNvPr id="46" name="Rectangle 45"/>
          <p:cNvSpPr/>
          <p:nvPr/>
        </p:nvSpPr>
        <p:spPr>
          <a:xfrm>
            <a:off x="1752600" y="2057400"/>
            <a:ext cx="990600" cy="5334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Long List</a:t>
            </a:r>
            <a:endParaRPr lang="en-US" sz="1400" b="1" dirty="0"/>
          </a:p>
        </p:txBody>
      </p:sp>
      <p:sp>
        <p:nvSpPr>
          <p:cNvPr id="47" name="Rectangle 46"/>
          <p:cNvSpPr/>
          <p:nvPr/>
        </p:nvSpPr>
        <p:spPr>
          <a:xfrm>
            <a:off x="2895600" y="3048000"/>
            <a:ext cx="990600" cy="381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Shortlist</a:t>
            </a:r>
            <a:endParaRPr lang="en-US" b="1" dirty="0"/>
          </a:p>
        </p:txBody>
      </p:sp>
      <p:sp>
        <p:nvSpPr>
          <p:cNvPr id="48" name="TextBox 47"/>
          <p:cNvSpPr txBox="1"/>
          <p:nvPr/>
        </p:nvSpPr>
        <p:spPr>
          <a:xfrm>
            <a:off x="6172200" y="6123801"/>
            <a:ext cx="2286000" cy="276999"/>
          </a:xfrm>
          <a:prstGeom prst="rect">
            <a:avLst/>
          </a:prstGeom>
          <a:noFill/>
        </p:spPr>
        <p:txBody>
          <a:bodyPr wrap="square" rtlCol="0">
            <a:spAutoFit/>
          </a:bodyPr>
          <a:lstStyle/>
          <a:p>
            <a:r>
              <a:rPr lang="en-US" sz="1200" dirty="0" smtClean="0"/>
              <a:t>CHRSP Topic Submission Form</a:t>
            </a:r>
            <a:endParaRPr lang="en-US" sz="1200" dirty="0"/>
          </a:p>
        </p:txBody>
      </p:sp>
      <p:grpSp>
        <p:nvGrpSpPr>
          <p:cNvPr id="1071" name="Group 1070"/>
          <p:cNvGrpSpPr/>
          <p:nvPr/>
        </p:nvGrpSpPr>
        <p:grpSpPr>
          <a:xfrm>
            <a:off x="228601" y="5879867"/>
            <a:ext cx="685799" cy="707886"/>
            <a:chOff x="2133600" y="6288077"/>
            <a:chExt cx="562413" cy="668558"/>
          </a:xfrm>
        </p:grpSpPr>
        <p:sp>
          <p:nvSpPr>
            <p:cNvPr id="30" name="TextBox 29"/>
            <p:cNvSpPr txBox="1"/>
            <p:nvPr/>
          </p:nvSpPr>
          <p:spPr>
            <a:xfrm>
              <a:off x="2133600" y="6288077"/>
              <a:ext cx="562413" cy="668558"/>
            </a:xfrm>
            <a:prstGeom prst="rect">
              <a:avLst/>
            </a:prstGeom>
            <a:solidFill>
              <a:schemeClr val="bg2"/>
            </a:solidFill>
            <a:ln w="28575">
              <a:solidFill>
                <a:schemeClr val="accent2"/>
              </a:solidFill>
            </a:ln>
          </p:spPr>
          <p:txBody>
            <a:bodyPr wrap="square" rtlCol="0">
              <a:spAutoFit/>
            </a:bodyPr>
            <a:lstStyle/>
            <a:p>
              <a:pPr algn="ctr"/>
              <a:endParaRPr lang="en-US" sz="800" spc="-50" dirty="0" smtClean="0">
                <a:solidFill>
                  <a:schemeClr val="bg1"/>
                </a:solidFill>
                <a:latin typeface="Arial Narrow" pitchFamily="34" charset="0"/>
              </a:endParaRPr>
            </a:p>
            <a:p>
              <a:pPr algn="ctr"/>
              <a:endParaRPr lang="en-US" sz="800" spc="-50" dirty="0">
                <a:solidFill>
                  <a:schemeClr val="bg1"/>
                </a:solidFill>
                <a:latin typeface="Arial Narrow" pitchFamily="34" charset="0"/>
              </a:endParaRPr>
            </a:p>
            <a:p>
              <a:pPr algn="ctr"/>
              <a:r>
                <a:rPr lang="en-US" sz="800" b="1" spc="-50" dirty="0" smtClean="0">
                  <a:solidFill>
                    <a:schemeClr val="accent1"/>
                  </a:solidFill>
                  <a:latin typeface="Arial Narrow" pitchFamily="34" charset="0"/>
                </a:rPr>
                <a:t>Health &amp; Community Services</a:t>
              </a:r>
              <a:endParaRPr lang="en-US" sz="800" b="1" spc="-50" dirty="0">
                <a:solidFill>
                  <a:schemeClr val="accent1"/>
                </a:solidFill>
                <a:latin typeface="Arial Narrow" pitchFamily="34" charset="0"/>
              </a:endParaRPr>
            </a:p>
          </p:txBody>
        </p:sp>
        <p:pic>
          <p:nvPicPr>
            <p:cNvPr id="29" name="Picture 28" descr="NL logo.jpg"/>
            <p:cNvPicPr>
              <a:picLocks noChangeAspect="1"/>
            </p:cNvPicPr>
            <p:nvPr/>
          </p:nvPicPr>
          <p:blipFill>
            <a:blip r:embed="rId9" cstate="print"/>
            <a:stretch>
              <a:fillRect/>
            </a:stretch>
          </p:blipFill>
          <p:spPr>
            <a:xfrm>
              <a:off x="2162211" y="6322617"/>
              <a:ext cx="509605" cy="241547"/>
            </a:xfrm>
            <a:prstGeom prst="rect">
              <a:avLst/>
            </a:prstGeom>
            <a:ln>
              <a:noFill/>
            </a:ln>
          </p:spPr>
        </p:pic>
      </p:grpSp>
      <p:sp>
        <p:nvSpPr>
          <p:cNvPr id="1072" name="Rounded Rectangle 1071"/>
          <p:cNvSpPr/>
          <p:nvPr/>
        </p:nvSpPr>
        <p:spPr>
          <a:xfrm>
            <a:off x="1752600" y="1189911"/>
            <a:ext cx="2438400"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200" dirty="0" smtClean="0">
                <a:solidFill>
                  <a:schemeClr val="accent6">
                    <a:lumMod val="10000"/>
                  </a:schemeClr>
                </a:solidFill>
              </a:rPr>
              <a:t>CHRSP consolidates individual Health System Partner lists </a:t>
            </a:r>
            <a:r>
              <a:rPr lang="en-US" sz="1200" dirty="0">
                <a:solidFill>
                  <a:schemeClr val="accent6">
                    <a:lumMod val="10000"/>
                  </a:schemeClr>
                </a:solidFill>
              </a:rPr>
              <a:t>into </a:t>
            </a:r>
            <a:r>
              <a:rPr lang="en-US" sz="1200" dirty="0" smtClean="0">
                <a:solidFill>
                  <a:schemeClr val="accent6">
                    <a:lumMod val="10000"/>
                  </a:schemeClr>
                </a:solidFill>
              </a:rPr>
              <a:t>a ‘Long List’</a:t>
            </a:r>
            <a:endParaRPr lang="en-US" sz="1200" dirty="0">
              <a:solidFill>
                <a:schemeClr val="accent6">
                  <a:lumMod val="10000"/>
                </a:schemeClr>
              </a:solidFill>
            </a:endParaRPr>
          </a:p>
        </p:txBody>
      </p:sp>
      <p:sp>
        <p:nvSpPr>
          <p:cNvPr id="1073" name="Rounded Rectangle 1072"/>
          <p:cNvSpPr/>
          <p:nvPr/>
        </p:nvSpPr>
        <p:spPr>
          <a:xfrm>
            <a:off x="2871158" y="2057400"/>
            <a:ext cx="1319842" cy="919401"/>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200" dirty="0">
                <a:solidFill>
                  <a:schemeClr val="accent6">
                    <a:lumMod val="10000"/>
                  </a:schemeClr>
                </a:solidFill>
              </a:rPr>
              <a:t>CHRSP </a:t>
            </a:r>
            <a:r>
              <a:rPr lang="en-US" sz="1200" dirty="0" smtClean="0">
                <a:solidFill>
                  <a:schemeClr val="accent6">
                    <a:lumMod val="10000"/>
                  </a:schemeClr>
                </a:solidFill>
              </a:rPr>
              <a:t>+ Health System Partners arrive </a:t>
            </a:r>
            <a:r>
              <a:rPr lang="en-US" sz="1200" dirty="0">
                <a:solidFill>
                  <a:schemeClr val="accent6">
                    <a:lumMod val="10000"/>
                  </a:schemeClr>
                </a:solidFill>
              </a:rPr>
              <a:t>at </a:t>
            </a:r>
            <a:r>
              <a:rPr lang="en-US" sz="1200" dirty="0" smtClean="0">
                <a:solidFill>
                  <a:schemeClr val="accent6">
                    <a:lumMod val="10000"/>
                  </a:schemeClr>
                </a:solidFill>
              </a:rPr>
              <a:t>a shortlist</a:t>
            </a:r>
            <a:r>
              <a:rPr lang="en-US" sz="1200" dirty="0">
                <a:solidFill>
                  <a:schemeClr val="accent6">
                    <a:lumMod val="10000"/>
                  </a:schemeClr>
                </a:solidFill>
              </a:rPr>
              <a:t>.</a:t>
            </a:r>
          </a:p>
        </p:txBody>
      </p:sp>
      <p:sp>
        <p:nvSpPr>
          <p:cNvPr id="95" name="TextBox 94"/>
          <p:cNvSpPr txBox="1"/>
          <p:nvPr/>
        </p:nvSpPr>
        <p:spPr>
          <a:xfrm>
            <a:off x="2895600" y="3416782"/>
            <a:ext cx="990600" cy="1384995"/>
          </a:xfrm>
          <a:prstGeom prst="rect">
            <a:avLst/>
          </a:prstGeom>
          <a:solidFill>
            <a:schemeClr val="bg2"/>
          </a:solidFill>
          <a:ln>
            <a:solidFill>
              <a:srgbClr val="0070C0"/>
            </a:solidFill>
          </a:ln>
        </p:spPr>
        <p:txBody>
          <a:bodyPr wrap="square" rtlCol="0">
            <a:spAutoFit/>
          </a:bodyPr>
          <a:lstStyle/>
          <a:p>
            <a:pPr marL="114300" indent="-114300">
              <a:buFont typeface="+mj-lt"/>
              <a:buAutoNum type="arabicPeriod"/>
            </a:pPr>
            <a:r>
              <a:rPr lang="en-US" sz="400" i="1" dirty="0" smtClean="0">
                <a:solidFill>
                  <a:schemeClr val="accent6">
                    <a:lumMod val="10000"/>
                  </a:schemeClr>
                </a:solidFill>
                <a:latin typeface="Times" pitchFamily="18" charset="0"/>
              </a:rPr>
              <a:t>Lorem ipsum dolor sit amet, consectetur adipiscing elit.</a:t>
            </a:r>
          </a:p>
          <a:p>
            <a:pPr marL="114300" indent="-114300">
              <a:buFont typeface="+mj-lt"/>
              <a:buAutoNum type="arabicPeriod"/>
            </a:pPr>
            <a:r>
              <a:rPr lang="en-US" sz="400" i="1" dirty="0" smtClean="0">
                <a:solidFill>
                  <a:schemeClr val="accent6">
                    <a:lumMod val="10000"/>
                  </a:schemeClr>
                </a:solidFill>
                <a:latin typeface="Times" pitchFamily="18" charset="0"/>
              </a:rPr>
              <a:t>Phasellus vel augue sit amet dui adipiscing iaculis.</a:t>
            </a:r>
          </a:p>
          <a:p>
            <a:pPr marL="114300" indent="-114300">
              <a:buFont typeface="+mj-lt"/>
              <a:buAutoNum type="arabicPeriod"/>
            </a:pPr>
            <a:r>
              <a:rPr lang="en-US" sz="400" i="1" dirty="0" smtClean="0">
                <a:solidFill>
                  <a:schemeClr val="accent6">
                    <a:lumMod val="10000"/>
                  </a:schemeClr>
                </a:solidFill>
                <a:latin typeface="Times" pitchFamily="18" charset="0"/>
              </a:rPr>
              <a:t>Morbi accumsan lectus sit amet risus luctus non dictum mauris placerat.</a:t>
            </a:r>
          </a:p>
          <a:p>
            <a:pPr marL="114300" indent="-114300">
              <a:buFont typeface="+mj-lt"/>
              <a:buAutoNum type="arabicPeriod"/>
            </a:pPr>
            <a:r>
              <a:rPr lang="en-US" sz="400" i="1" dirty="0" smtClean="0">
                <a:solidFill>
                  <a:schemeClr val="accent6">
                    <a:lumMod val="10000"/>
                  </a:schemeClr>
                </a:solidFill>
                <a:latin typeface="Times" pitchFamily="18" charset="0"/>
              </a:rPr>
              <a:t>Praesent rhoncus sapien eget dolor posuere imperdiet.</a:t>
            </a:r>
          </a:p>
          <a:p>
            <a:pPr marL="114300" indent="-114300">
              <a:buFont typeface="+mj-lt"/>
              <a:buAutoNum type="arabicPeriod"/>
            </a:pPr>
            <a:r>
              <a:rPr lang="en-US" sz="400" i="1" dirty="0" smtClean="0">
                <a:solidFill>
                  <a:schemeClr val="accent6">
                    <a:lumMod val="10000"/>
                  </a:schemeClr>
                </a:solidFill>
                <a:latin typeface="Times" pitchFamily="18" charset="0"/>
              </a:rPr>
              <a:t>Vestibulum interdum mi auctor tellus vulputate pharetra.</a:t>
            </a:r>
          </a:p>
          <a:p>
            <a:pPr marL="114300" indent="-114300">
              <a:buFont typeface="+mj-lt"/>
              <a:buAutoNum type="arabicPeriod"/>
            </a:pPr>
            <a:r>
              <a:rPr lang="en-US" sz="400" i="1" dirty="0" smtClean="0">
                <a:solidFill>
                  <a:schemeClr val="accent6">
                    <a:lumMod val="10000"/>
                  </a:schemeClr>
                </a:solidFill>
                <a:latin typeface="Times" pitchFamily="18" charset="0"/>
              </a:rPr>
              <a:t>Fusce quis ligula metus, vel rutrum tortor.</a:t>
            </a:r>
          </a:p>
          <a:p>
            <a:pPr marL="114300" indent="-114300">
              <a:buFont typeface="+mj-lt"/>
              <a:buAutoNum type="arabicPeriod"/>
            </a:pPr>
            <a:r>
              <a:rPr lang="en-US" sz="400" i="1" dirty="0" smtClean="0">
                <a:solidFill>
                  <a:schemeClr val="accent6">
                    <a:lumMod val="10000"/>
                  </a:schemeClr>
                </a:solidFill>
                <a:latin typeface="Times" pitchFamily="18" charset="0"/>
              </a:rPr>
              <a:t>Mauris tempor augue eget tortor sodales faucibus.</a:t>
            </a:r>
          </a:p>
          <a:p>
            <a:pPr marL="114300" indent="-114300">
              <a:buFont typeface="+mj-lt"/>
              <a:buAutoNum type="arabicPeriod"/>
            </a:pPr>
            <a:r>
              <a:rPr lang="en-US" sz="400" i="1" dirty="0" smtClean="0">
                <a:solidFill>
                  <a:schemeClr val="accent6">
                    <a:lumMod val="10000"/>
                  </a:schemeClr>
                </a:solidFill>
                <a:latin typeface="Times" pitchFamily="18" charset="0"/>
              </a:rPr>
              <a:t>Nulla non turpis at erat lobortis fermentum.</a:t>
            </a:r>
          </a:p>
          <a:p>
            <a:pPr marL="114300" indent="-114300">
              <a:buFont typeface="+mj-lt"/>
              <a:buAutoNum type="arabicPeriod"/>
            </a:pPr>
            <a:r>
              <a:rPr lang="en-US" sz="400" i="1" dirty="0" smtClean="0">
                <a:solidFill>
                  <a:schemeClr val="accent6">
                    <a:lumMod val="10000"/>
                  </a:schemeClr>
                </a:solidFill>
                <a:latin typeface="Times" pitchFamily="18" charset="0"/>
              </a:rPr>
              <a:t>Integer in lectus convallis neque tempor dapibus a vitae est.</a:t>
            </a:r>
          </a:p>
          <a:p>
            <a:pPr marL="114300" indent="-114300">
              <a:buFont typeface="+mj-lt"/>
              <a:buAutoNum type="arabicPeriod"/>
            </a:pPr>
            <a:r>
              <a:rPr lang="en-US" sz="400" i="1" dirty="0" smtClean="0">
                <a:solidFill>
                  <a:schemeClr val="accent6">
                    <a:lumMod val="10000"/>
                  </a:schemeClr>
                </a:solidFill>
                <a:latin typeface="Times" pitchFamily="18" charset="0"/>
              </a:rPr>
              <a:t>Sed ac enim non erat feugiat placerat et pharetra neque.</a:t>
            </a:r>
          </a:p>
        </p:txBody>
      </p:sp>
      <p:sp>
        <p:nvSpPr>
          <p:cNvPr id="96" name="Oval 95"/>
          <p:cNvSpPr/>
          <p:nvPr/>
        </p:nvSpPr>
        <p:spPr>
          <a:xfrm>
            <a:off x="3886200" y="838200"/>
            <a:ext cx="152400" cy="1524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97" name="Oval 96"/>
          <p:cNvSpPr/>
          <p:nvPr/>
        </p:nvSpPr>
        <p:spPr>
          <a:xfrm>
            <a:off x="3810000" y="1676400"/>
            <a:ext cx="152400" cy="1524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98" name="Oval 97"/>
          <p:cNvSpPr/>
          <p:nvPr/>
        </p:nvSpPr>
        <p:spPr>
          <a:xfrm>
            <a:off x="3886200" y="1676400"/>
            <a:ext cx="152400" cy="15240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99" name="Oval 98"/>
          <p:cNvSpPr/>
          <p:nvPr/>
        </p:nvSpPr>
        <p:spPr>
          <a:xfrm>
            <a:off x="3810000" y="2743200"/>
            <a:ext cx="152400" cy="15240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106" name="Oval 105"/>
          <p:cNvSpPr/>
          <p:nvPr/>
        </p:nvSpPr>
        <p:spPr>
          <a:xfrm>
            <a:off x="3886200" y="2743200"/>
            <a:ext cx="152400" cy="152400"/>
          </a:xfrm>
          <a:prstGeom prst="ellips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 dirty="0"/>
          </a:p>
        </p:txBody>
      </p:sp>
      <p:sp>
        <p:nvSpPr>
          <p:cNvPr id="108" name="Right Arrow 107"/>
          <p:cNvSpPr/>
          <p:nvPr/>
        </p:nvSpPr>
        <p:spPr>
          <a:xfrm>
            <a:off x="3962400" y="3657600"/>
            <a:ext cx="609600"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9" name="Curved Up Arrow 108"/>
          <p:cNvSpPr/>
          <p:nvPr/>
        </p:nvSpPr>
        <p:spPr>
          <a:xfrm rot="20484538">
            <a:off x="2252420" y="4905394"/>
            <a:ext cx="1066800" cy="762000"/>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p:txBody>
      </p:sp>
      <p:sp>
        <p:nvSpPr>
          <p:cNvPr id="110" name="TextBox 109"/>
          <p:cNvSpPr txBox="1"/>
          <p:nvPr/>
        </p:nvSpPr>
        <p:spPr>
          <a:xfrm>
            <a:off x="1752600" y="2514600"/>
            <a:ext cx="990600" cy="3724096"/>
          </a:xfrm>
          <a:prstGeom prst="rect">
            <a:avLst/>
          </a:prstGeom>
          <a:solidFill>
            <a:schemeClr val="bg2"/>
          </a:solidFill>
          <a:ln>
            <a:solidFill>
              <a:srgbClr val="0070C0"/>
            </a:solidFill>
          </a:ln>
        </p:spPr>
        <p:txBody>
          <a:bodyPr wrap="square" rtlCol="0">
            <a:spAutoFit/>
          </a:bodyPr>
          <a:lstStyle/>
          <a:p>
            <a:pPr marL="114300" indent="-114300">
              <a:buFont typeface="+mj-lt"/>
              <a:buAutoNum type="arabicPeriod"/>
            </a:pPr>
            <a:r>
              <a:rPr lang="en-US" sz="400" i="1" dirty="0" smtClean="0">
                <a:solidFill>
                  <a:schemeClr val="accent6">
                    <a:lumMod val="10000"/>
                  </a:schemeClr>
                </a:solidFill>
                <a:latin typeface="Times" pitchFamily="18" charset="0"/>
              </a:rPr>
              <a:t>Lorem ipsum dolor sit amet, consectetur adipiscing elit.</a:t>
            </a:r>
          </a:p>
          <a:p>
            <a:pPr marL="114300" indent="-114300">
              <a:buFont typeface="+mj-lt"/>
              <a:buAutoNum type="arabicPeriod"/>
            </a:pPr>
            <a:r>
              <a:rPr lang="en-US" sz="400" i="1" dirty="0" smtClean="0">
                <a:solidFill>
                  <a:schemeClr val="accent6">
                    <a:lumMod val="10000"/>
                  </a:schemeClr>
                </a:solidFill>
                <a:latin typeface="Times" pitchFamily="18" charset="0"/>
              </a:rPr>
              <a:t>Phasellus vel augue sit amet dui adipiscing iaculis.</a:t>
            </a:r>
          </a:p>
          <a:p>
            <a:pPr marL="114300" indent="-114300">
              <a:buFont typeface="+mj-lt"/>
              <a:buAutoNum type="arabicPeriod"/>
            </a:pPr>
            <a:r>
              <a:rPr lang="en-US" sz="400" i="1" dirty="0" smtClean="0">
                <a:solidFill>
                  <a:schemeClr val="accent6">
                    <a:lumMod val="10000"/>
                  </a:schemeClr>
                </a:solidFill>
                <a:latin typeface="Times" pitchFamily="18" charset="0"/>
              </a:rPr>
              <a:t>Morbi accumsan lectus sit amet risus luctus non dictum mauris placerat.</a:t>
            </a:r>
          </a:p>
          <a:p>
            <a:pPr marL="114300" indent="-114300">
              <a:buFont typeface="+mj-lt"/>
              <a:buAutoNum type="arabicPeriod"/>
            </a:pPr>
            <a:r>
              <a:rPr lang="en-US" sz="400" i="1" dirty="0" smtClean="0">
                <a:solidFill>
                  <a:schemeClr val="accent6">
                    <a:lumMod val="10000"/>
                  </a:schemeClr>
                </a:solidFill>
                <a:latin typeface="Times" pitchFamily="18" charset="0"/>
              </a:rPr>
              <a:t>Praesent rhoncus sapien eget dolor posuere imperdiet.</a:t>
            </a:r>
          </a:p>
          <a:p>
            <a:pPr marL="114300" indent="-114300">
              <a:buFont typeface="+mj-lt"/>
              <a:buAutoNum type="arabicPeriod"/>
            </a:pPr>
            <a:r>
              <a:rPr lang="en-US" sz="400" i="1" dirty="0" smtClean="0">
                <a:solidFill>
                  <a:schemeClr val="accent6">
                    <a:lumMod val="10000"/>
                  </a:schemeClr>
                </a:solidFill>
                <a:latin typeface="Times" pitchFamily="18" charset="0"/>
              </a:rPr>
              <a:t>Vestibulum interdum mi auctor tellus vulputate pharetra.</a:t>
            </a:r>
          </a:p>
          <a:p>
            <a:pPr marL="114300" indent="-114300">
              <a:buFont typeface="+mj-lt"/>
              <a:buAutoNum type="arabicPeriod"/>
            </a:pPr>
            <a:r>
              <a:rPr lang="en-US" sz="400" i="1" dirty="0" smtClean="0">
                <a:solidFill>
                  <a:schemeClr val="accent6">
                    <a:lumMod val="10000"/>
                  </a:schemeClr>
                </a:solidFill>
                <a:latin typeface="Times" pitchFamily="18" charset="0"/>
              </a:rPr>
              <a:t>Fusce quis ligula metus, vel rutrum tortor.</a:t>
            </a:r>
          </a:p>
          <a:p>
            <a:pPr marL="114300" indent="-114300">
              <a:buFont typeface="+mj-lt"/>
              <a:buAutoNum type="arabicPeriod"/>
            </a:pPr>
            <a:r>
              <a:rPr lang="en-US" sz="400" i="1" dirty="0" smtClean="0">
                <a:solidFill>
                  <a:schemeClr val="accent6">
                    <a:lumMod val="10000"/>
                  </a:schemeClr>
                </a:solidFill>
                <a:latin typeface="Times" pitchFamily="18" charset="0"/>
              </a:rPr>
              <a:t>Mauris tempor augue eget tortor sodales faucibus.</a:t>
            </a:r>
          </a:p>
          <a:p>
            <a:pPr marL="114300" indent="-114300">
              <a:buFont typeface="+mj-lt"/>
              <a:buAutoNum type="arabicPeriod"/>
            </a:pPr>
            <a:r>
              <a:rPr lang="en-US" sz="400" i="1" dirty="0" smtClean="0">
                <a:solidFill>
                  <a:schemeClr val="accent6">
                    <a:lumMod val="10000"/>
                  </a:schemeClr>
                </a:solidFill>
                <a:latin typeface="Times" pitchFamily="18" charset="0"/>
              </a:rPr>
              <a:t>Nulla non turpis at erat lobortis fermentum.</a:t>
            </a:r>
          </a:p>
          <a:p>
            <a:pPr marL="114300" indent="-114300">
              <a:buFont typeface="+mj-lt"/>
              <a:buAutoNum type="arabicPeriod"/>
            </a:pPr>
            <a:r>
              <a:rPr lang="en-US" sz="400" i="1" dirty="0" smtClean="0">
                <a:solidFill>
                  <a:schemeClr val="accent6">
                    <a:lumMod val="10000"/>
                  </a:schemeClr>
                </a:solidFill>
                <a:latin typeface="Times" pitchFamily="18" charset="0"/>
              </a:rPr>
              <a:t>Integer in lectus convallis neque tempor dapibus a vitae est.</a:t>
            </a:r>
          </a:p>
          <a:p>
            <a:pPr marL="114300" indent="-114300">
              <a:buFont typeface="+mj-lt"/>
              <a:buAutoNum type="arabicPeriod"/>
            </a:pPr>
            <a:r>
              <a:rPr lang="en-US" sz="400" i="1" dirty="0" smtClean="0">
                <a:solidFill>
                  <a:schemeClr val="accent6">
                    <a:lumMod val="10000"/>
                  </a:schemeClr>
                </a:solidFill>
                <a:latin typeface="Times" pitchFamily="18" charset="0"/>
              </a:rPr>
              <a:t>Sed ac enim non erat feugiat placerat et pharetra neque.</a:t>
            </a:r>
          </a:p>
          <a:p>
            <a:pPr marL="114300" indent="-114300">
              <a:buFont typeface="+mj-lt"/>
              <a:buAutoNum type="arabicPeriod"/>
            </a:pPr>
            <a:r>
              <a:rPr lang="en-US" sz="400" i="1" dirty="0" smtClean="0">
                <a:solidFill>
                  <a:schemeClr val="accent6">
                    <a:lumMod val="10000"/>
                  </a:schemeClr>
                </a:solidFill>
                <a:latin typeface="Times" pitchFamily="18" charset="0"/>
              </a:rPr>
              <a:t>Nam a eros sed enim feugiat malesuada quis eget mi.</a:t>
            </a:r>
          </a:p>
          <a:p>
            <a:pPr marL="114300" indent="-114300">
              <a:buFont typeface="+mj-lt"/>
              <a:buAutoNum type="arabicPeriod"/>
            </a:pPr>
            <a:r>
              <a:rPr lang="en-US" sz="400" i="1" dirty="0" smtClean="0">
                <a:solidFill>
                  <a:schemeClr val="accent6">
                    <a:lumMod val="10000"/>
                  </a:schemeClr>
                </a:solidFill>
                <a:latin typeface="Times" pitchFamily="18" charset="0"/>
              </a:rPr>
              <a:t>Ut rutrum sem vitae libero ornare nec scelerisque tellus scelerisque.</a:t>
            </a:r>
          </a:p>
          <a:p>
            <a:pPr marL="114300" indent="-114300">
              <a:buFont typeface="+mj-lt"/>
              <a:buAutoNum type="arabicPeriod"/>
            </a:pPr>
            <a:r>
              <a:rPr lang="en-US" sz="400" i="1" dirty="0" smtClean="0">
                <a:solidFill>
                  <a:schemeClr val="accent6">
                    <a:lumMod val="10000"/>
                  </a:schemeClr>
                </a:solidFill>
                <a:latin typeface="Times" pitchFamily="18" charset="0"/>
              </a:rPr>
              <a:t>Fusce gravida faucibus est, vel malesuada odio convallis eu.</a:t>
            </a:r>
          </a:p>
          <a:p>
            <a:pPr marL="114300" indent="-114300">
              <a:buFont typeface="+mj-lt"/>
              <a:buAutoNum type="arabicPeriod"/>
            </a:pPr>
            <a:r>
              <a:rPr lang="en-US" sz="400" i="1" dirty="0" smtClean="0">
                <a:solidFill>
                  <a:schemeClr val="accent6">
                    <a:lumMod val="10000"/>
                  </a:schemeClr>
                </a:solidFill>
                <a:latin typeface="Times" pitchFamily="18" charset="0"/>
              </a:rPr>
              <a:t>Sed vehicula luctus lorem, eu molestie mauris ultricies sit amet.</a:t>
            </a:r>
          </a:p>
          <a:p>
            <a:pPr marL="114300" indent="-114300">
              <a:buFont typeface="+mj-lt"/>
              <a:buAutoNum type="arabicPeriod"/>
            </a:pPr>
            <a:r>
              <a:rPr lang="en-US" sz="400" i="1" dirty="0" smtClean="0">
                <a:solidFill>
                  <a:schemeClr val="accent6">
                    <a:lumMod val="10000"/>
                  </a:schemeClr>
                </a:solidFill>
                <a:latin typeface="Times" pitchFamily="18" charset="0"/>
              </a:rPr>
              <a:t>Proin semper porta magna, in dictum leo tincidunt sit amet.</a:t>
            </a:r>
          </a:p>
          <a:p>
            <a:pPr marL="114300" indent="-114300">
              <a:buFont typeface="+mj-lt"/>
              <a:buAutoNum type="arabicPeriod"/>
            </a:pPr>
            <a:r>
              <a:rPr lang="en-US" sz="400" i="1" dirty="0" smtClean="0">
                <a:solidFill>
                  <a:schemeClr val="accent6">
                    <a:lumMod val="10000"/>
                  </a:schemeClr>
                </a:solidFill>
                <a:latin typeface="Times" pitchFamily="18" charset="0"/>
              </a:rPr>
              <a:t>Proin aliquet orci fringilla magna facilisis non tincidunt nunc faucibus.</a:t>
            </a:r>
          </a:p>
          <a:p>
            <a:pPr marL="114300" indent="-114300">
              <a:buFont typeface="+mj-lt"/>
              <a:buAutoNum type="arabicPeriod"/>
            </a:pPr>
            <a:r>
              <a:rPr lang="en-US" sz="400" i="1" dirty="0" smtClean="0">
                <a:solidFill>
                  <a:schemeClr val="accent6">
                    <a:lumMod val="10000"/>
                  </a:schemeClr>
                </a:solidFill>
                <a:latin typeface="Times" pitchFamily="18" charset="0"/>
              </a:rPr>
              <a:t>Pellentesque a odio sapien, eget commodo urna.</a:t>
            </a:r>
          </a:p>
          <a:p>
            <a:pPr marL="114300" indent="-114300">
              <a:buFont typeface="+mj-lt"/>
              <a:buAutoNum type="arabicPeriod"/>
            </a:pPr>
            <a:r>
              <a:rPr lang="en-US" sz="400" i="1" dirty="0" smtClean="0">
                <a:solidFill>
                  <a:schemeClr val="accent6">
                    <a:lumMod val="10000"/>
                  </a:schemeClr>
                </a:solidFill>
                <a:latin typeface="Times" pitchFamily="18" charset="0"/>
              </a:rPr>
              <a:t>Vivamus nec enim at dolor rutrum lacinia id ut sapien.</a:t>
            </a:r>
          </a:p>
          <a:p>
            <a:pPr marL="114300" indent="-114300">
              <a:buFont typeface="+mj-lt"/>
              <a:buAutoNum type="arabicPeriod"/>
            </a:pPr>
            <a:r>
              <a:rPr lang="en-US" sz="400" i="1" dirty="0" smtClean="0">
                <a:solidFill>
                  <a:schemeClr val="accent6">
                    <a:lumMod val="10000"/>
                  </a:schemeClr>
                </a:solidFill>
                <a:latin typeface="Times" pitchFamily="18" charset="0"/>
              </a:rPr>
              <a:t>Phasellus auctor auctor eros, a consectetur augue molestie ut.</a:t>
            </a:r>
          </a:p>
          <a:p>
            <a:pPr marL="114300" indent="-114300">
              <a:buFont typeface="+mj-lt"/>
              <a:buAutoNum type="arabicPeriod"/>
            </a:pPr>
            <a:r>
              <a:rPr lang="en-US" sz="400" i="1" dirty="0" smtClean="0">
                <a:solidFill>
                  <a:schemeClr val="accent6">
                    <a:lumMod val="10000"/>
                  </a:schemeClr>
                </a:solidFill>
                <a:latin typeface="Times" pitchFamily="18" charset="0"/>
              </a:rPr>
              <a:t>Morbi suscipit mi sit amet urna commodo ac dapibus eros ullamcorper.</a:t>
            </a:r>
          </a:p>
          <a:p>
            <a:pPr marL="114300" indent="-114300">
              <a:buFont typeface="+mj-lt"/>
              <a:buAutoNum type="arabicPeriod"/>
            </a:pPr>
            <a:r>
              <a:rPr lang="nb-NO" sz="400" i="1" dirty="0" smtClean="0">
                <a:solidFill>
                  <a:schemeClr val="accent6">
                    <a:lumMod val="10000"/>
                  </a:schemeClr>
                </a:solidFill>
                <a:latin typeface="Times" pitchFamily="18" charset="0"/>
              </a:rPr>
              <a:t>Ut eget neque risus, at faucibus lorem.</a:t>
            </a:r>
          </a:p>
          <a:p>
            <a:pPr marL="114300" indent="-114300">
              <a:buFont typeface="+mj-lt"/>
              <a:buAutoNum type="arabicPeriod"/>
            </a:pPr>
            <a:r>
              <a:rPr lang="it-IT" sz="400" i="1" dirty="0" smtClean="0">
                <a:solidFill>
                  <a:schemeClr val="accent6">
                    <a:lumMod val="10000"/>
                  </a:schemeClr>
                </a:solidFill>
                <a:latin typeface="Times" pitchFamily="18" charset="0"/>
              </a:rPr>
              <a:t>Sed sodales purus a lorem vulputate mollis at non nulla.</a:t>
            </a:r>
          </a:p>
          <a:p>
            <a:pPr marL="114300" indent="-114300">
              <a:buFont typeface="+mj-lt"/>
              <a:buAutoNum type="arabicPeriod"/>
            </a:pPr>
            <a:r>
              <a:rPr lang="en-US" sz="400" i="1" dirty="0" smtClean="0">
                <a:solidFill>
                  <a:schemeClr val="accent6">
                    <a:lumMod val="10000"/>
                  </a:schemeClr>
                </a:solidFill>
                <a:latin typeface="Times" pitchFamily="18" charset="0"/>
              </a:rPr>
              <a:t>Suspendisse tempor velit sed mauris ullamcorper consectetur vulputate lorem vestibulum</a:t>
            </a:r>
          </a:p>
          <a:p>
            <a:pPr marL="114300" indent="-114300">
              <a:buFont typeface="+mj-lt"/>
              <a:buAutoNum type="arabicPeriod"/>
            </a:pPr>
            <a:r>
              <a:rPr lang="fr-FR" sz="400" i="1" dirty="0" smtClean="0">
                <a:solidFill>
                  <a:schemeClr val="accent6">
                    <a:lumMod val="10000"/>
                  </a:schemeClr>
                </a:solidFill>
                <a:latin typeface="Times" pitchFamily="18" charset="0"/>
              </a:rPr>
              <a:t>Curabitur at lorem non nisi hendrerit scelerisque eget eu metus</a:t>
            </a:r>
          </a:p>
          <a:p>
            <a:pPr marL="114300" indent="-114300">
              <a:buFont typeface="+mj-lt"/>
              <a:buAutoNum type="arabicPeriod"/>
            </a:pPr>
            <a:r>
              <a:rPr lang="en-US" sz="400" i="1" dirty="0" smtClean="0">
                <a:solidFill>
                  <a:schemeClr val="accent6">
                    <a:lumMod val="10000"/>
                  </a:schemeClr>
                </a:solidFill>
                <a:latin typeface="Times" pitchFamily="18" charset="0"/>
              </a:rPr>
              <a:t>Integer a dolor quis nisl iaculis placerat eget nec tortor</a:t>
            </a:r>
          </a:p>
          <a:p>
            <a:pPr marL="114300" indent="-114300">
              <a:buFont typeface="+mj-lt"/>
              <a:buAutoNum type="arabicPeriod"/>
            </a:pPr>
            <a:r>
              <a:rPr lang="en-US" sz="400" i="1" dirty="0" smtClean="0">
                <a:solidFill>
                  <a:schemeClr val="accent6">
                    <a:lumMod val="10000"/>
                  </a:schemeClr>
                </a:solidFill>
                <a:latin typeface="Times" pitchFamily="18" charset="0"/>
              </a:rPr>
              <a:t>Nulla suscipit risus at nisi ornare eu malesuada diam gravida.</a:t>
            </a:r>
          </a:p>
        </p:txBody>
      </p:sp>
    </p:spTree>
    <p:extLst>
      <p:ext uri="{BB962C8B-B14F-4D97-AF65-F5344CB8AC3E}">
        <p14:creationId xmlns:p14="http://schemas.microsoft.com/office/powerpoint/2010/main" val="3044718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CHRSP: Age-Friendly Acute Care</a:t>
            </a:r>
            <a:endParaRPr lang="en-US" dirty="0"/>
          </a:p>
        </p:txBody>
      </p:sp>
      <p:sp>
        <p:nvSpPr>
          <p:cNvPr id="3" name="Content Placeholder 2"/>
          <p:cNvSpPr>
            <a:spLocks noGrp="1"/>
          </p:cNvSpPr>
          <p:nvPr>
            <p:ph sz="half" idx="1"/>
          </p:nvPr>
        </p:nvSpPr>
        <p:spPr>
          <a:xfrm>
            <a:off x="457200" y="914400"/>
            <a:ext cx="6858000" cy="4525963"/>
          </a:xfrm>
        </p:spPr>
        <p:txBody>
          <a:bodyPr>
            <a:normAutofit fontScale="92500"/>
          </a:bodyPr>
          <a:lstStyle/>
          <a:p>
            <a:pPr>
              <a:buNone/>
            </a:pPr>
            <a:r>
              <a:rPr lang="en-US" sz="4600" b="1" dirty="0" smtClean="0">
                <a:solidFill>
                  <a:schemeClr val="accent6">
                    <a:lumMod val="10000"/>
                  </a:schemeClr>
                </a:solidFill>
              </a:rPr>
              <a:t>Step 1: Build a Project Team</a:t>
            </a:r>
            <a:endParaRPr lang="en-US" sz="4600" b="1" dirty="0" smtClean="0"/>
          </a:p>
          <a:p>
            <a:pPr marL="457200" lvl="1" indent="0">
              <a:buNone/>
            </a:pPr>
            <a:r>
              <a:rPr lang="en-US" sz="3300" b="1" dirty="0" smtClean="0"/>
              <a:t>Academic Team Leader </a:t>
            </a:r>
          </a:p>
          <a:p>
            <a:pPr marL="457200" lvl="1" indent="0">
              <a:buNone/>
            </a:pPr>
            <a:r>
              <a:rPr lang="en-US" sz="3300" dirty="0" smtClean="0"/>
              <a:t>Dr. Belinda Parke</a:t>
            </a:r>
          </a:p>
          <a:p>
            <a:pPr marL="457200" lvl="1" indent="0">
              <a:buNone/>
            </a:pPr>
            <a:r>
              <a:rPr lang="en-US" sz="3300" b="1" dirty="0" smtClean="0"/>
              <a:t>System Expert </a:t>
            </a:r>
          </a:p>
          <a:p>
            <a:pPr marL="457200" lvl="1" indent="0">
              <a:buNone/>
            </a:pPr>
            <a:r>
              <a:rPr lang="en-US" sz="3300" dirty="0" smtClean="0"/>
              <a:t>Karen McGrath</a:t>
            </a:r>
          </a:p>
          <a:p>
            <a:pPr marL="457200" lvl="1" indent="0">
              <a:buNone/>
            </a:pPr>
            <a:r>
              <a:rPr lang="en-US" sz="3300" b="1" dirty="0" smtClean="0"/>
              <a:t>Local research experts</a:t>
            </a:r>
          </a:p>
          <a:p>
            <a:pPr marL="457200" lvl="1" indent="0">
              <a:buNone/>
            </a:pPr>
            <a:r>
              <a:rPr lang="en-US" sz="3300" b="1" dirty="0" smtClean="0"/>
              <a:t>CHRSP project coordinator</a:t>
            </a:r>
          </a:p>
          <a:p>
            <a:endParaRPr lang="en-US" dirty="0"/>
          </a:p>
        </p:txBody>
      </p:sp>
      <p:pic>
        <p:nvPicPr>
          <p:cNvPr id="6" name="Content Placeholder 5" descr="RIHA Map2005_NL.jpg"/>
          <p:cNvPicPr>
            <a:picLocks noGrp="1" noChangeAspect="1"/>
          </p:cNvPicPr>
          <p:nvPr>
            <p:ph sz="half" idx="2"/>
          </p:nvPr>
        </p:nvPicPr>
        <p:blipFill>
          <a:blip r:embed="rId3" cstate="print"/>
          <a:srcRect l="5742" t="4434" r="4300" b="5401"/>
          <a:stretch>
            <a:fillRect/>
          </a:stretch>
        </p:blipFill>
        <p:spPr>
          <a:xfrm>
            <a:off x="5334000" y="1752600"/>
            <a:ext cx="3048000" cy="395592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398831.JPG"/>
          <p:cNvPicPr>
            <a:picLocks noChangeAspect="1"/>
          </p:cNvPicPr>
          <p:nvPr/>
        </p:nvPicPr>
        <p:blipFill>
          <a:blip r:embed="rId3" cstate="print"/>
          <a:stretch>
            <a:fillRect/>
          </a:stretch>
        </p:blipFill>
        <p:spPr>
          <a:xfrm>
            <a:off x="0" y="3810000"/>
            <a:ext cx="2987040" cy="2133600"/>
          </a:xfrm>
          <a:prstGeom prst="rect">
            <a:avLst/>
          </a:prstGeom>
        </p:spPr>
      </p:pic>
      <p:sp>
        <p:nvSpPr>
          <p:cNvPr id="3" name="Content Placeholder 2"/>
          <p:cNvSpPr>
            <a:spLocks noGrp="1"/>
          </p:cNvSpPr>
          <p:nvPr>
            <p:ph idx="1"/>
          </p:nvPr>
        </p:nvSpPr>
        <p:spPr>
          <a:xfrm>
            <a:off x="685800" y="1219200"/>
            <a:ext cx="8229600" cy="4525963"/>
          </a:xfrm>
        </p:spPr>
        <p:txBody>
          <a:bodyPr>
            <a:normAutofit lnSpcReduction="10000"/>
          </a:bodyPr>
          <a:lstStyle/>
          <a:p>
            <a:pPr marL="0" indent="0">
              <a:lnSpc>
                <a:spcPct val="150000"/>
              </a:lnSpc>
              <a:spcBef>
                <a:spcPts val="0"/>
              </a:spcBef>
              <a:buNone/>
            </a:pPr>
            <a:r>
              <a:rPr lang="en-US" sz="4000" b="1" dirty="0" smtClean="0">
                <a:solidFill>
                  <a:schemeClr val="accent6">
                    <a:lumMod val="10000"/>
                  </a:schemeClr>
                </a:solidFill>
              </a:rPr>
              <a:t>Step 2:  Refine the research question</a:t>
            </a:r>
          </a:p>
          <a:p>
            <a:pPr marL="0" indent="0" algn="ctr">
              <a:lnSpc>
                <a:spcPct val="110000"/>
              </a:lnSpc>
              <a:spcBef>
                <a:spcPts val="0"/>
              </a:spcBef>
              <a:buNone/>
            </a:pPr>
            <a:r>
              <a:rPr lang="en-CA" sz="3600" dirty="0" smtClean="0"/>
              <a:t>The original question:</a:t>
            </a:r>
          </a:p>
          <a:p>
            <a:pPr marL="0" indent="0" algn="ctr">
              <a:lnSpc>
                <a:spcPct val="110000"/>
              </a:lnSpc>
              <a:spcBef>
                <a:spcPts val="0"/>
              </a:spcBef>
              <a:buNone/>
            </a:pPr>
            <a:r>
              <a:rPr lang="en-CA" sz="3600" dirty="0" smtClean="0"/>
              <a:t>“</a:t>
            </a:r>
            <a:r>
              <a:rPr lang="en-US" sz="3600" i="1" dirty="0" smtClean="0"/>
              <a:t>What are the barriers faced by the aging population in our acute care facilities and what are the best practices for ensuring that we have an age friendly </a:t>
            </a:r>
          </a:p>
          <a:p>
            <a:pPr marL="0" indent="0" algn="ctr">
              <a:lnSpc>
                <a:spcPct val="110000"/>
              </a:lnSpc>
              <a:spcBef>
                <a:spcPts val="0"/>
              </a:spcBef>
              <a:buNone/>
            </a:pPr>
            <a:r>
              <a:rPr lang="en-US" sz="3600" i="1" dirty="0" smtClean="0"/>
              <a:t>acute care environment?</a:t>
            </a:r>
            <a:r>
              <a:rPr lang="en-US" sz="3600" dirty="0" smtClean="0"/>
              <a:t>”</a:t>
            </a:r>
            <a:endParaRPr lang="en-US" sz="3600" dirty="0"/>
          </a:p>
        </p:txBody>
      </p:sp>
      <p:sp>
        <p:nvSpPr>
          <p:cNvPr id="6"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rgbClr val="427DB1"/>
                </a:solidFill>
                <a:latin typeface="+mj-lt"/>
                <a:ea typeface="+mj-ea"/>
                <a:cs typeface="+mj-cs"/>
              </a:defRPr>
            </a:lvl1pPr>
          </a:lstStyle>
          <a:p>
            <a:r>
              <a:rPr lang="en-US" dirty="0" smtClean="0"/>
              <a:t>CHRSP: Age-Friendly Acute Care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900398831.JPG"/>
          <p:cNvPicPr>
            <a:picLocks noChangeAspect="1"/>
          </p:cNvPicPr>
          <p:nvPr/>
        </p:nvPicPr>
        <p:blipFill>
          <a:blip r:embed="rId3" cstate="print"/>
          <a:stretch>
            <a:fillRect/>
          </a:stretch>
        </p:blipFill>
        <p:spPr>
          <a:xfrm>
            <a:off x="60960" y="3810000"/>
            <a:ext cx="2987040" cy="2133600"/>
          </a:xfrm>
          <a:prstGeom prst="rect">
            <a:avLst/>
          </a:prstGeom>
        </p:spPr>
      </p:pic>
      <p:sp>
        <p:nvSpPr>
          <p:cNvPr id="3" name="Content Placeholder 2"/>
          <p:cNvSpPr>
            <a:spLocks noGrp="1"/>
          </p:cNvSpPr>
          <p:nvPr>
            <p:ph idx="1"/>
          </p:nvPr>
        </p:nvSpPr>
        <p:spPr>
          <a:xfrm>
            <a:off x="457200" y="1295400"/>
            <a:ext cx="8229600" cy="4525963"/>
          </a:xfrm>
        </p:spPr>
        <p:txBody>
          <a:bodyPr/>
          <a:lstStyle/>
          <a:p>
            <a:pPr algn="ctr">
              <a:buNone/>
            </a:pPr>
            <a:r>
              <a:rPr lang="en-US" sz="3600" dirty="0" smtClean="0"/>
              <a:t>After refinement,</a:t>
            </a:r>
          </a:p>
          <a:p>
            <a:pPr algn="ctr">
              <a:buNone/>
            </a:pPr>
            <a:r>
              <a:rPr lang="en-US" sz="3600" dirty="0" smtClean="0"/>
              <a:t> the research question was:</a:t>
            </a:r>
          </a:p>
          <a:p>
            <a:pPr algn="ctr">
              <a:buNone/>
            </a:pPr>
            <a:r>
              <a:rPr lang="en-US" sz="3600" b="1" dirty="0" smtClean="0"/>
              <a:t>“</a:t>
            </a:r>
            <a:r>
              <a:rPr lang="en-US" sz="3600" b="1" i="1" dirty="0" smtClean="0"/>
              <a:t>What programs and/or services are associated with improved outcomes for older adult inpatients admitted to general acute care units?</a:t>
            </a:r>
            <a:r>
              <a:rPr lang="en-US" sz="3600" b="1" dirty="0" smtClean="0"/>
              <a:t>”</a:t>
            </a:r>
          </a:p>
          <a:p>
            <a:endParaRPr lang="en-US" dirty="0"/>
          </a:p>
        </p:txBody>
      </p:sp>
      <p:sp>
        <p:nvSpPr>
          <p:cNvPr id="6"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800" b="1" kern="1200">
                <a:solidFill>
                  <a:srgbClr val="427DB1"/>
                </a:solidFill>
                <a:latin typeface="+mj-lt"/>
                <a:ea typeface="+mj-ea"/>
                <a:cs typeface="+mj-cs"/>
              </a:defRPr>
            </a:lvl1pPr>
          </a:lstStyle>
          <a:p>
            <a:r>
              <a:rPr lang="en-US" dirty="0" smtClean="0"/>
              <a:t>CHRSP: Age-Friendly Acute Care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G presentation_Oct 2011">
  <a:themeElements>
    <a:clrScheme name="CHRSP">
      <a:dk1>
        <a:srgbClr val="427DB1"/>
      </a:dk1>
      <a:lt1>
        <a:srgbClr val="FFFFFF"/>
      </a:lt1>
      <a:dk2>
        <a:srgbClr val="427DB1"/>
      </a:dk2>
      <a:lt2>
        <a:srgbClr val="FFFFFF"/>
      </a:lt2>
      <a:accent1>
        <a:srgbClr val="4BACC6"/>
      </a:accent1>
      <a:accent2>
        <a:srgbClr val="555322"/>
      </a:accent2>
      <a:accent3>
        <a:srgbClr val="9BBB59"/>
      </a:accent3>
      <a:accent4>
        <a:srgbClr val="8064A2"/>
      </a:accent4>
      <a:accent5>
        <a:srgbClr val="4BACC6"/>
      </a:accent5>
      <a:accent6>
        <a:srgbClr val="EEECE1"/>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RSP">
      <a:dk1>
        <a:srgbClr val="427DB1"/>
      </a:dk1>
      <a:lt1>
        <a:srgbClr val="FFFFFF"/>
      </a:lt1>
      <a:dk2>
        <a:srgbClr val="427DB1"/>
      </a:dk2>
      <a:lt2>
        <a:srgbClr val="FFFFFF"/>
      </a:lt2>
      <a:accent1>
        <a:srgbClr val="4BACC6"/>
      </a:accent1>
      <a:accent2>
        <a:srgbClr val="555322"/>
      </a:accent2>
      <a:accent3>
        <a:srgbClr val="9BBB59"/>
      </a:accent3>
      <a:accent4>
        <a:srgbClr val="8064A2"/>
      </a:accent4>
      <a:accent5>
        <a:srgbClr val="4BACC6"/>
      </a:accent5>
      <a:accent6>
        <a:srgbClr val="EEECE1"/>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CAG presentation_Oct 2011</Template>
  <TotalTime>567</TotalTime>
  <Words>3070</Words>
  <Application>Microsoft Office PowerPoint</Application>
  <PresentationFormat>On-screen Show (4:3)</PresentationFormat>
  <Paragraphs>264</Paragraphs>
  <Slides>16</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Courier New</vt:lpstr>
      <vt:lpstr>Times</vt:lpstr>
      <vt:lpstr>Arial Narrow</vt:lpstr>
      <vt:lpstr>Calibri</vt:lpstr>
      <vt:lpstr>Wingdings</vt:lpstr>
      <vt:lpstr>CAG presentation_Oct 2011</vt:lpstr>
      <vt:lpstr>Document</vt:lpstr>
      <vt:lpstr>Age-Friendly Acute Care in Newfoundland and Labrador</vt:lpstr>
      <vt:lpstr>Presentation Outline</vt:lpstr>
      <vt:lpstr>About us</vt:lpstr>
      <vt:lpstr>About us</vt:lpstr>
      <vt:lpstr>CHRSP</vt:lpstr>
      <vt:lpstr>PowerPoint Presentation</vt:lpstr>
      <vt:lpstr>CHRSP: Age-Friendly Acute Care</vt:lpstr>
      <vt:lpstr>PowerPoint Presentation</vt:lpstr>
      <vt:lpstr>PowerPoint Presentation</vt:lpstr>
      <vt:lpstr>PowerPoint Presentation</vt:lpstr>
      <vt:lpstr>CHRSP: Contextualization</vt:lpstr>
      <vt:lpstr>Age-Friendly Acute Care in NL:  Key Messages</vt:lpstr>
      <vt:lpstr>Age-Friendly Acute Care in NL:  Key Messages</vt:lpstr>
      <vt:lpstr>Age-Friendly Acute Care in NL: Implications for Decision Makers</vt:lpstr>
      <vt:lpstr>Age-Friendly Acute Care in NL: Implications for Decision Makers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 friendly’ acute care for seniors in Newfoundland and Labrador</dc:title>
  <dc:creator>robert.kean</dc:creator>
  <cp:lastModifiedBy>Baker, Rochelle</cp:lastModifiedBy>
  <cp:revision>70</cp:revision>
  <dcterms:created xsi:type="dcterms:W3CDTF">2011-10-07T17:13:46Z</dcterms:created>
  <dcterms:modified xsi:type="dcterms:W3CDTF">2013-08-20T12:23:05Z</dcterms:modified>
</cp:coreProperties>
</file>