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22"/>
  </p:notesMasterIdLst>
  <p:sldIdLst>
    <p:sldId id="259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6" r:id="rId13"/>
    <p:sldId id="268" r:id="rId14"/>
    <p:sldId id="267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594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487F0-DDFD-41A1-9F68-31DA743F51D1}" type="datetimeFigureOut">
              <a:rPr lang="en-US" smtClean="0"/>
              <a:t>6/7/2013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3D6E2-FA05-4AB3-9EF5-B551AC027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123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3D6E2-FA05-4AB3-9EF5-B551AC02763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12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VariAngle.eps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877550" y="1517134"/>
            <a:ext cx="4266452" cy="1932938"/>
          </a:xfrm>
          <a:prstGeom prst="rect">
            <a:avLst/>
          </a:prstGeom>
          <a:solidFill>
            <a:srgbClr val="C3233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5843214"/>
            <a:ext cx="9144000" cy="10147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36" y="0"/>
            <a:ext cx="890098" cy="12943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5018909" y="1939750"/>
            <a:ext cx="4011484" cy="10486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5018909" y="2988621"/>
            <a:ext cx="4011484" cy="366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523435" y="6186472"/>
            <a:ext cx="5698795" cy="419100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None/>
              <a:tabLst/>
              <a:defRPr sz="2000"/>
            </a:lvl1pPr>
          </a:lstStyle>
          <a:p>
            <a:r>
              <a:rPr lang="en-US" sz="1600" dirty="0" smtClean="0"/>
              <a:t>Tuesday, January 2, 2012 — Click to add date</a:t>
            </a:r>
          </a:p>
          <a:p>
            <a:endParaRPr lang="en-US" sz="16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0"/>
            <a:ext cx="314680" cy="6858000"/>
          </a:xfrm>
          <a:prstGeom prst="rect">
            <a:avLst/>
          </a:prstGeom>
          <a:solidFill>
            <a:srgbClr val="C3233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554" y="274638"/>
            <a:ext cx="8159218" cy="103428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554" y="1308926"/>
            <a:ext cx="8159218" cy="4082066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Arial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Tx/>
              <a:buFont typeface="Arial"/>
              <a:buChar char="•"/>
              <a:defRPr sz="2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257300" indent="-342900">
              <a:buClrTx/>
              <a:buFont typeface="Arial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57350" indent="-285750">
              <a:buClrTx/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14550" indent="-285750">
              <a:buClrTx/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314680" cy="6858000"/>
          </a:xfrm>
          <a:prstGeom prst="rect">
            <a:avLst/>
          </a:prstGeom>
          <a:solidFill>
            <a:srgbClr val="C3233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10" name="Picture 9" descr="A012_C011_0811PC_S000.0000571_11WIDE_LR.ti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6" r="19860"/>
          <a:stretch/>
        </p:blipFill>
        <p:spPr>
          <a:xfrm>
            <a:off x="685554" y="1450355"/>
            <a:ext cx="2713733" cy="2454790"/>
          </a:xfrm>
          <a:prstGeom prst="rect">
            <a:avLst/>
          </a:prstGeom>
          <a:noFill/>
          <a:ln>
            <a:noFill/>
          </a:ln>
          <a:effectLst>
            <a:reflection stA="38000" endPos="17000" dir="5400000" sy="-100000" algn="bl" rotWithShape="0"/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554" y="274638"/>
            <a:ext cx="8159218" cy="948705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2762" y="1308926"/>
            <a:ext cx="5192009" cy="4082066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Arial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Tx/>
              <a:buFont typeface="Arial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257300" indent="-342900">
              <a:buClrTx/>
              <a:buFont typeface="Arial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57350" indent="-285750">
              <a:buClrTx/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14550" indent="-285750">
              <a:buClrTx/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70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monsWinter7.ti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2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4877550" y="1517134"/>
            <a:ext cx="4266452" cy="1932938"/>
          </a:xfrm>
          <a:prstGeom prst="rect">
            <a:avLst/>
          </a:prstGeom>
          <a:solidFill>
            <a:srgbClr val="C3233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5843214"/>
            <a:ext cx="9144000" cy="10147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36" y="0"/>
            <a:ext cx="890098" cy="12943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018909" y="1939750"/>
            <a:ext cx="4011484" cy="10486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018909" y="2988621"/>
            <a:ext cx="4011484" cy="366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523436" y="6186472"/>
            <a:ext cx="5232400" cy="419100"/>
          </a:xfrm>
          <a:prstGeom prst="rect">
            <a:avLst/>
          </a:prstGeom>
        </p:spPr>
        <p:txBody>
          <a:bodyPr vert="horz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 2" pitchFamily="18" charset="2"/>
              <a:buNone/>
              <a:tabLst/>
              <a:defRPr sz="2000"/>
            </a:lvl1pPr>
          </a:lstStyle>
          <a:p>
            <a:r>
              <a:rPr lang="en-US" sz="1600" dirty="0" smtClean="0"/>
              <a:t>Tuesday, January 2, 2012 — Click to add date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16585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314680" cy="6858000"/>
          </a:xfrm>
          <a:prstGeom prst="rect">
            <a:avLst/>
          </a:prstGeom>
          <a:solidFill>
            <a:srgbClr val="C3233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554" y="274638"/>
            <a:ext cx="8159218" cy="103428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554" y="1308926"/>
            <a:ext cx="8159218" cy="4082066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Arial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Tx/>
              <a:buFont typeface="Arial"/>
              <a:buChar char="•"/>
              <a:defRPr sz="2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257300" indent="-342900">
              <a:buClrTx/>
              <a:buFont typeface="Arial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57350" indent="-285750">
              <a:buClrTx/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14550" indent="-285750">
              <a:buClrTx/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30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14680" cy="6858000"/>
          </a:xfrm>
          <a:prstGeom prst="rect">
            <a:avLst/>
          </a:prstGeom>
          <a:solidFill>
            <a:srgbClr val="C32330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7" name="Picture 6" descr="A012_C011_0811PC_S000.0000571_11WIDE_LR.tif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6" r="19860"/>
          <a:stretch/>
        </p:blipFill>
        <p:spPr>
          <a:xfrm>
            <a:off x="685554" y="1450355"/>
            <a:ext cx="2713733" cy="2454790"/>
          </a:xfrm>
          <a:prstGeom prst="rect">
            <a:avLst/>
          </a:prstGeom>
          <a:noFill/>
          <a:ln>
            <a:noFill/>
          </a:ln>
          <a:effectLst>
            <a:reflection stA="38000" endPos="17000" dir="5400000" sy="-100000" algn="bl" rotWithShape="0"/>
          </a:effec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554" y="274638"/>
            <a:ext cx="8159218" cy="948705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2762" y="1308926"/>
            <a:ext cx="5192009" cy="4082066"/>
          </a:xfrm>
          <a:prstGeom prst="rect">
            <a:avLst/>
          </a:prstGeom>
        </p:spPr>
        <p:txBody>
          <a:bodyPr/>
          <a:lstStyle>
            <a:lvl1pPr marL="342900" indent="-342900">
              <a:buClrTx/>
              <a:buFont typeface="Arial"/>
              <a:buChar char="•"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Tx/>
              <a:buFont typeface="Arial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257300" indent="-342900">
              <a:buClrTx/>
              <a:buFont typeface="Arial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57350" indent="-285750">
              <a:buClrTx/>
              <a:buFont typeface="Arial"/>
              <a:buChar char="•"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114550" indent="-285750">
              <a:buClrTx/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138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/>
        </p:nvSpPr>
        <p:spPr>
          <a:xfrm>
            <a:off x="328902" y="6358896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AF16DE-A0D5-4438-950F-5B1E159C2C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YorkUThemeHor(cmyk)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74" y="5989862"/>
            <a:ext cx="1399713" cy="6153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Wingdings 2" pitchFamily="18" charset="2"/>
        <a:buChar char="¡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 txBox="1">
            <a:spLocks/>
          </p:cNvSpPr>
          <p:nvPr/>
        </p:nvSpPr>
        <p:spPr>
          <a:xfrm>
            <a:off x="328902" y="6358896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AF16DE-A0D5-4438-950F-5B1E159C2C28}" type="slidenum">
              <a:rPr lang="en-US" smtClean="0">
                <a:solidFill>
                  <a:schemeClr val="bg1">
                    <a:lumMod val="50000"/>
                  </a:schemeClr>
                </a:solidFill>
                <a:latin typeface="Arial"/>
              </a:rPr>
              <a:pPr/>
              <a:t>‹#›</a:t>
            </a:fld>
            <a:endParaRPr lang="en-US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pic>
        <p:nvPicPr>
          <p:cNvPr id="12" name="Picture 11" descr="YorkUThemeHor(cmyk).eps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374" y="5989862"/>
            <a:ext cx="1399713" cy="61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6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4" r:id="rId2"/>
    <p:sldLayoutId id="214748367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Word_97_-_2003_Document1.doc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hyperlink" Target="http://www.cec.info.yorku.ca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4301" y="1893536"/>
            <a:ext cx="4507263" cy="144038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Community Centric Experiential Education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741" y="5210159"/>
            <a:ext cx="248761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24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Graphic Representation </a:t>
            </a:r>
            <a:r>
              <a:rPr lang="en-US" sz="2800" b="1" dirty="0" smtClean="0">
                <a:solidFill>
                  <a:srgbClr val="FF0000"/>
                </a:solidFill>
              </a:rPr>
              <a:t>of EE in Jane &amp; Finch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(before)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0419173"/>
              </p:ext>
            </p:extLst>
          </p:nvPr>
        </p:nvGraphicFramePr>
        <p:xfrm>
          <a:off x="1319002" y="1414884"/>
          <a:ext cx="6958185" cy="4698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Document" r:id="rId4" imgW="9520046" imgH="6725891" progId="Word.Document.8">
                  <p:embed/>
                </p:oleObj>
              </mc:Choice>
              <mc:Fallback>
                <p:oleObj name="Document" r:id="rId4" imgW="9520046" imgH="6725891" progId="Word.Document.8">
                  <p:embed/>
                  <p:pic>
                    <p:nvPicPr>
                      <p:cNvPr id="0" name="Picture Placeholder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002" y="1414884"/>
                        <a:ext cx="6958185" cy="46988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144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New EE model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555" y="1019353"/>
            <a:ext cx="6400799" cy="496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651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Accomplishments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Partnership between York U (CEC) and </a:t>
            </a:r>
            <a:r>
              <a:rPr lang="en-US" dirty="0" smtClean="0"/>
              <a:t>NNS</a:t>
            </a:r>
          </a:p>
          <a:p>
            <a:pPr>
              <a:defRPr/>
            </a:pPr>
            <a:r>
              <a:rPr lang="en-US" dirty="0" smtClean="0"/>
              <a:t>Partnerships </a:t>
            </a:r>
            <a:r>
              <a:rPr lang="en-US" dirty="0"/>
              <a:t>between York U and many </a:t>
            </a:r>
            <a:r>
              <a:rPr lang="en-US" dirty="0" smtClean="0"/>
              <a:t>organizations (improved coordination)</a:t>
            </a:r>
            <a:endParaRPr lang="en-US" dirty="0"/>
          </a:p>
          <a:p>
            <a:pPr>
              <a:defRPr/>
            </a:pPr>
            <a:r>
              <a:rPr lang="en-US" dirty="0"/>
              <a:t>The opportunity to serve on several York U committees</a:t>
            </a:r>
          </a:p>
          <a:p>
            <a:pPr>
              <a:defRPr/>
            </a:pPr>
            <a:r>
              <a:rPr lang="en-US" dirty="0"/>
              <a:t>The projects (initiatives) that will enable EE’s agenda for years to come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	- BCAM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	- BCFAN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	- Impact study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20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Unexpected Positive Results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Three individuals through York U connection joined NNS Board of Directors</a:t>
            </a:r>
          </a:p>
          <a:p>
            <a:pPr>
              <a:defRPr/>
            </a:pPr>
            <a:r>
              <a:rPr lang="en-US" dirty="0"/>
              <a:t>One York U faculty member joined Jane Finch Legal Clinic Board of Directors</a:t>
            </a:r>
          </a:p>
          <a:p>
            <a:pPr>
              <a:defRPr/>
            </a:pPr>
            <a:r>
              <a:rPr lang="en-US" dirty="0"/>
              <a:t>25 individuals attended admissions session and 7 applied to York U</a:t>
            </a:r>
          </a:p>
          <a:p>
            <a:pPr>
              <a:defRPr/>
            </a:pPr>
            <a:r>
              <a:rPr lang="en-US" dirty="0"/>
              <a:t>8 individuals from the community applied for jobs at York </a:t>
            </a:r>
            <a:r>
              <a:rPr lang="en-US" dirty="0" smtClean="0"/>
              <a:t>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17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152" y="153258"/>
            <a:ext cx="8577557" cy="1117192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FF0000"/>
                </a:solidFill>
              </a:rPr>
              <a:t>Consultation Findings - </a:t>
            </a:r>
            <a:r>
              <a:rPr lang="en-US" sz="3100" b="1" dirty="0"/>
              <a:t>Challenges / </a:t>
            </a:r>
            <a:r>
              <a:rPr lang="en-US" sz="3100" b="1" dirty="0" smtClean="0"/>
              <a:t>Barriers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0719" y="1343278"/>
            <a:ext cx="82781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Unified York University EE strategy leads to lack of an annual EE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Managing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expectations, both the University and the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community organizations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understand who/what/why/ value of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strategy for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Tunnel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vision resistance to seeing systemic solutions for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Funding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consistency of EE’s message 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Guidance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students/faculty and community organizations on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Showcasing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successful EE partnership models and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practices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Educational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opportunity of EE’s best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practices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Communication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Branding CEC in the context of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Inter-professional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working group from York University and community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side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Reluctance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community to engage in EE based on past negative experience, and lack of community organizations capacity to conduct EE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2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Recommendations for CEC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554" y="1503135"/>
            <a:ext cx="8159218" cy="4082066"/>
          </a:xfrm>
        </p:spPr>
        <p:txBody>
          <a:bodyPr/>
          <a:lstStyle/>
          <a:p>
            <a:pPr>
              <a:defRPr/>
            </a:pPr>
            <a:r>
              <a:rPr lang="en-US" dirty="0"/>
              <a:t>The need to conduct annual EE brainstorming session with the Community and York University</a:t>
            </a:r>
            <a:r>
              <a:rPr lang="en-US" dirty="0" smtClean="0"/>
              <a:t>.</a:t>
            </a:r>
            <a:endParaRPr lang="en-US" dirty="0"/>
          </a:p>
          <a:p>
            <a:pPr>
              <a:defRPr/>
            </a:pPr>
            <a:r>
              <a:rPr lang="en-US" dirty="0"/>
              <a:t>Annual training session on EE for York University, and community. </a:t>
            </a:r>
          </a:p>
          <a:p>
            <a:pPr>
              <a:defRPr/>
            </a:pPr>
            <a:r>
              <a:rPr lang="en-US" dirty="0"/>
              <a:t>CEC to facilitate joint student orientation before starting their placements. (August</a:t>
            </a:r>
            <a:r>
              <a:rPr lang="en-US" dirty="0" smtClean="0"/>
              <a:t>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71" y="4975169"/>
            <a:ext cx="248761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590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Recommendations for CEC </a:t>
            </a:r>
            <a:r>
              <a:rPr lang="en-US" b="1" dirty="0" smtClean="0">
                <a:solidFill>
                  <a:srgbClr val="FF0000"/>
                </a:solidFill>
              </a:rPr>
              <a:t>cont.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EE </a:t>
            </a:r>
            <a:r>
              <a:rPr lang="en-US" dirty="0"/>
              <a:t>Communication Strategy</a:t>
            </a:r>
            <a:r>
              <a:rPr lang="en-US" dirty="0" smtClean="0"/>
              <a:t>.</a:t>
            </a:r>
            <a:endParaRPr lang="en-US" dirty="0"/>
          </a:p>
          <a:p>
            <a:pPr>
              <a:defRPr/>
            </a:pPr>
            <a:r>
              <a:rPr lang="en-US" dirty="0"/>
              <a:t>Create inventory of EE opportunities, what organizations and York University need and want</a:t>
            </a:r>
            <a:r>
              <a:rPr lang="en-US" dirty="0" smtClean="0"/>
              <a:t>.</a:t>
            </a:r>
            <a:endParaRPr lang="en-US" dirty="0"/>
          </a:p>
          <a:p>
            <a:pPr>
              <a:defRPr/>
            </a:pPr>
            <a:r>
              <a:rPr lang="en-US" dirty="0"/>
              <a:t> Annual EE fair </a:t>
            </a:r>
            <a:r>
              <a:rPr lang="en-US" dirty="0" smtClean="0"/>
              <a:t>held in April 2013.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94" y="5088457"/>
            <a:ext cx="248761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6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Recommendations for York 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York University to establish </a:t>
            </a:r>
            <a:r>
              <a:rPr lang="en-US" dirty="0" smtClean="0"/>
              <a:t>EE </a:t>
            </a:r>
            <a:r>
              <a:rPr lang="en-US" dirty="0"/>
              <a:t>best </a:t>
            </a:r>
            <a:r>
              <a:rPr lang="en-US" dirty="0" smtClean="0"/>
              <a:t>practices, </a:t>
            </a:r>
            <a:r>
              <a:rPr lang="en-US" dirty="0"/>
              <a:t>policies, procedures and manuals to be implemented university wide. (including unified EE agreements)</a:t>
            </a:r>
          </a:p>
          <a:p>
            <a:r>
              <a:rPr lang="en-US" dirty="0"/>
              <a:t>EE strategy driven from bottom up as well as top down. EE commitment to meet the need for organic growth</a:t>
            </a:r>
          </a:p>
          <a:p>
            <a:r>
              <a:rPr lang="en-US" dirty="0"/>
              <a:t>Avoid silos by establishing university wide EE strategy </a:t>
            </a:r>
          </a:p>
          <a:p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resources to enable effective EE to Faculties and units including CEC</a:t>
            </a:r>
          </a:p>
          <a:p>
            <a:r>
              <a:rPr lang="en-US" dirty="0"/>
              <a:t>C</a:t>
            </a:r>
            <a:r>
              <a:rPr lang="en-US" dirty="0" smtClean="0"/>
              <a:t>reate </a:t>
            </a:r>
            <a:r>
              <a:rPr lang="en-US" dirty="0"/>
              <a:t>incentives for Course Directors (CD) and Teaching Assistants (TA) to do EE</a:t>
            </a:r>
          </a:p>
        </p:txBody>
      </p:sp>
    </p:spTree>
    <p:extLst>
      <p:ext uri="{BB962C8B-B14F-4D97-AF65-F5344CB8AC3E}">
        <p14:creationId xmlns:p14="http://schemas.microsoft.com/office/powerpoint/2010/main" val="261478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Quotation that resonates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“The need to develop better enabling structures for partnership with non-for-profit agencies is recognized a challenge that must be met for a university to become successfully engaged” (Hall, 2009).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5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York University-TD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Community Engagement Centre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3200" dirty="0" smtClean="0">
                <a:hlinkClick r:id="rId2"/>
              </a:rPr>
              <a:t>www.cec.info.yorku.ca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email: yorkcec@yorku.ca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C:\Users\svivian\AppData\Local\Microsoft\Windows\Temporary Internet Files\Content.IE5\CKICLLBZ\MC900434475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911" y="3819340"/>
            <a:ext cx="4240226" cy="167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7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45062" y="1092424"/>
            <a:ext cx="8229600" cy="5292191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200" b="1" kern="0" dirty="0" smtClean="0">
                <a:latin typeface="Arial"/>
              </a:rPr>
              <a:t>The York University – TD Community Engagement Centre promotes accessibility and social justice through meaningful and transformative community/university partnerships.</a:t>
            </a:r>
            <a:r>
              <a:rPr lang="en-US" sz="2200" kern="0" dirty="0" smtClean="0">
                <a:latin typeface="Arial"/>
              </a:rPr>
              <a:t>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1600" kern="0" dirty="0" smtClean="0">
                <a:latin typeface="Arial"/>
              </a:rPr>
              <a:t>These mutually beneficial partnerships:</a:t>
            </a:r>
            <a:endParaRPr lang="en-US" sz="1600" b="1" kern="0" dirty="0" smtClean="0">
              <a:latin typeface="Arial"/>
            </a:endParaRPr>
          </a:p>
          <a:p>
            <a:pPr marL="457200" indent="-457200">
              <a:buFont typeface="+mj-lt"/>
              <a:buAutoNum type="arabicParenR"/>
              <a:defRPr/>
            </a:pPr>
            <a:r>
              <a:rPr lang="en-US" sz="1600" kern="0" dirty="0" smtClean="0">
                <a:latin typeface="Arial"/>
              </a:rPr>
              <a:t>Enrich the educational experience of our students </a:t>
            </a:r>
            <a:endParaRPr lang="en-US" sz="1600" b="1" kern="0" dirty="0" smtClean="0">
              <a:latin typeface="Arial"/>
            </a:endParaRPr>
          </a:p>
          <a:p>
            <a:pPr marL="457200" indent="-457200">
              <a:buFont typeface="+mj-lt"/>
              <a:buAutoNum type="arabicParenR"/>
              <a:defRPr/>
            </a:pPr>
            <a:r>
              <a:rPr lang="en-US" sz="1600" kern="0" dirty="0" smtClean="0">
                <a:latin typeface="Arial"/>
              </a:rPr>
              <a:t>Reduce barriers to full participation in post-secondary education </a:t>
            </a:r>
          </a:p>
          <a:p>
            <a:pPr marL="457200" indent="-457200">
              <a:buFont typeface="+mj-lt"/>
              <a:buAutoNum type="arabicParenR"/>
              <a:defRPr/>
            </a:pPr>
            <a:r>
              <a:rPr lang="en-US" sz="1600" kern="0" dirty="0" smtClean="0">
                <a:latin typeface="Arial"/>
              </a:rPr>
              <a:t>Promote a sense of shared responsibility for our communities.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  <a:defRPr/>
            </a:pPr>
            <a:r>
              <a:rPr lang="en-US" sz="1600" kern="0" dirty="0" smtClean="0">
                <a:latin typeface="Arial"/>
              </a:rPr>
              <a:t>Encourage collaborative research</a:t>
            </a:r>
            <a:endParaRPr lang="en-US" sz="1600" b="1" kern="0" dirty="0" smtClean="0">
              <a:latin typeface="Arial"/>
            </a:endParaRPr>
          </a:p>
          <a:p>
            <a:pPr marL="457200" indent="-457200">
              <a:spcBef>
                <a:spcPct val="0"/>
              </a:spcBef>
              <a:spcAft>
                <a:spcPts val="1200"/>
              </a:spcAft>
              <a:buFont typeface="+mj-lt"/>
              <a:buAutoNum type="arabicParenR"/>
              <a:defRPr/>
            </a:pPr>
            <a:r>
              <a:rPr lang="en-US" sz="1600" kern="0" dirty="0" smtClean="0">
                <a:latin typeface="Arial"/>
              </a:rPr>
              <a:t>Provide fertile ground for new community/university collaborations</a:t>
            </a:r>
            <a:endParaRPr lang="en-CA" sz="1600" kern="0" dirty="0" smtClean="0">
              <a:latin typeface="Arial"/>
            </a:endParaRPr>
          </a:p>
          <a:p>
            <a:pPr>
              <a:defRPr/>
            </a:pP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294726" y="323682"/>
            <a:ext cx="653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CEC Vision and Mandate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54" y="5158715"/>
            <a:ext cx="2483749" cy="139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59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The </a:t>
            </a:r>
            <a:r>
              <a:rPr lang="en-US" dirty="0"/>
              <a:t>CAPIR Story!</a:t>
            </a:r>
            <a:endParaRPr lang="en-CA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What does </a:t>
            </a:r>
            <a:r>
              <a:rPr lang="en-US" b="1" dirty="0" err="1" smtClean="0">
                <a:solidFill>
                  <a:srgbClr val="FF0000"/>
                </a:solidFill>
              </a:rPr>
              <a:t>CAPiR</a:t>
            </a:r>
            <a:r>
              <a:rPr lang="en-US" b="1" dirty="0" smtClean="0">
                <a:solidFill>
                  <a:srgbClr val="FF0000"/>
                </a:solidFill>
              </a:rPr>
              <a:t> mean?</a:t>
            </a:r>
            <a:endParaRPr lang="en-CA" b="1" dirty="0" smtClean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299" y="4910432"/>
            <a:ext cx="248761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9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CAPiR</a:t>
            </a:r>
            <a:r>
              <a:rPr lang="en-US" b="1" dirty="0">
                <a:solidFill>
                  <a:srgbClr val="FF0000"/>
                </a:solidFill>
              </a:rPr>
              <a:t> Objectives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  <a:defRPr/>
            </a:pPr>
            <a:r>
              <a:rPr lang="en-US" dirty="0" smtClean="0"/>
              <a:t>Inform York Planning regarding Experiential       Education</a:t>
            </a:r>
          </a:p>
          <a:p>
            <a:pPr marL="571500" indent="-571500">
              <a:buFont typeface="+mj-lt"/>
              <a:buAutoNum type="romanUcPeriod"/>
              <a:defRPr/>
            </a:pPr>
            <a:r>
              <a:rPr lang="en-US" dirty="0" smtClean="0"/>
              <a:t>Increase awareness of and support for EE in the community</a:t>
            </a:r>
          </a:p>
          <a:p>
            <a:pPr marL="571500" indent="-571500">
              <a:buFont typeface="+mj-lt"/>
              <a:buAutoNum type="romanUcPeriod"/>
              <a:defRPr/>
            </a:pPr>
            <a:r>
              <a:rPr lang="en-US" dirty="0" smtClean="0"/>
              <a:t>Develop / Execute Unique opportunities at CEC</a:t>
            </a:r>
          </a:p>
          <a:p>
            <a:pPr marL="571500" indent="-571500">
              <a:buFont typeface="+mj-lt"/>
              <a:buAutoNum type="romanUcPeriod"/>
              <a:defRPr/>
            </a:pPr>
            <a:r>
              <a:rPr lang="en-US" dirty="0" smtClean="0"/>
              <a:t>Work with other AIF funded projects </a:t>
            </a:r>
          </a:p>
        </p:txBody>
      </p:sp>
    </p:spTree>
    <p:extLst>
      <p:ext uri="{BB962C8B-B14F-4D97-AF65-F5344CB8AC3E}">
        <p14:creationId xmlns:p14="http://schemas.microsoft.com/office/powerpoint/2010/main" val="422381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9798" y="274638"/>
            <a:ext cx="8545190" cy="1034288"/>
          </a:xfrm>
        </p:spPr>
        <p:txBody>
          <a:bodyPr>
            <a:normAutofit fontScale="90000"/>
          </a:bodyPr>
          <a:lstStyle/>
          <a:p>
            <a:pPr marL="514350" indent="-514350" algn="ctr"/>
            <a:r>
              <a:rPr lang="en-US" sz="40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I.  </a:t>
            </a:r>
            <a:r>
              <a:rPr lang="en-US" sz="4000" b="1" dirty="0" smtClean="0">
                <a:solidFill>
                  <a:srgbClr val="FF0000"/>
                </a:solidFill>
              </a:rPr>
              <a:t>Inform York Planning regarding Experiential Education</a:t>
            </a:r>
            <a:r>
              <a:rPr lang="en-CA" sz="2800" b="1" dirty="0"/>
              <a:t/>
            </a:r>
            <a:br>
              <a:rPr lang="en-CA" sz="2800" b="1" dirty="0"/>
            </a:br>
            <a:endParaRPr lang="en-CA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09797" y="1747879"/>
            <a:ext cx="84723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Served as a member in York University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President’s Community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Engagement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Council.</a:t>
            </a:r>
          </a:p>
          <a:p>
            <a:pPr marL="457200" indent="-457200">
              <a:buFont typeface="+mj-lt"/>
              <a:buAutoNum type="alphaLcPeriod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Served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the Experiential Education Working Group for the Faculty of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Health.</a:t>
            </a:r>
          </a:p>
          <a:p>
            <a:pPr marL="457200" indent="-457200">
              <a:buFont typeface="+mj-lt"/>
              <a:buAutoNum type="alphaLcPeriod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Served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the Local and Global Community Engagement Committee.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(AIF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funded)</a:t>
            </a:r>
          </a:p>
          <a:p>
            <a:pPr marL="457200" indent="-457200">
              <a:buFont typeface="+mj-lt"/>
              <a:buAutoNum type="alphaLcPeriod"/>
            </a:pP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+mj-lt"/>
              <a:buAutoNum type="alphaLcPeriod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Served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a member of the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Campus Tours Group (another AIF funded project)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3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257" y="274638"/>
            <a:ext cx="8439993" cy="10342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II. </a:t>
            </a:r>
            <a:r>
              <a:rPr lang="en-US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Increase </a:t>
            </a:r>
            <a:r>
              <a:rPr lang="en-US" b="1" dirty="0">
                <a:solidFill>
                  <a:srgbClr val="FF0000"/>
                </a:solidFill>
              </a:rPr>
              <a:t>awareness of </a:t>
            </a:r>
            <a:r>
              <a:rPr lang="en-US" b="1" dirty="0" smtClean="0">
                <a:solidFill>
                  <a:srgbClr val="FF0000"/>
                </a:solidFill>
              </a:rPr>
              <a:t>and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support </a:t>
            </a:r>
            <a:r>
              <a:rPr lang="en-US" b="1" dirty="0">
                <a:solidFill>
                  <a:srgbClr val="FF0000"/>
                </a:solidFill>
              </a:rPr>
              <a:t>for EE in the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lphaLcPeriod"/>
              <a:defRPr/>
            </a:pPr>
            <a:endParaRPr lang="en-US" dirty="0" smtClean="0"/>
          </a:p>
          <a:p>
            <a:pPr marL="514350" indent="-514350">
              <a:buFont typeface="Arial" charset="0"/>
              <a:buAutoNum type="alphaLcPeriod"/>
              <a:defRPr/>
            </a:pPr>
            <a:r>
              <a:rPr lang="en-US" dirty="0" smtClean="0"/>
              <a:t>Visited </a:t>
            </a:r>
            <a:r>
              <a:rPr lang="en-US" dirty="0"/>
              <a:t>many organizations in the Jane / Finch neighborhood.</a:t>
            </a:r>
          </a:p>
          <a:p>
            <a:pPr marL="514350" indent="-514350">
              <a:buFont typeface="Arial" charset="0"/>
              <a:buAutoNum type="alphaLcPeriod"/>
              <a:defRPr/>
            </a:pPr>
            <a:r>
              <a:rPr lang="en-US" dirty="0"/>
              <a:t>Sat on </a:t>
            </a:r>
            <a:r>
              <a:rPr lang="en-US" b="1" dirty="0">
                <a:solidFill>
                  <a:srgbClr val="C00000"/>
                </a:solidFill>
              </a:rPr>
              <a:t>three </a:t>
            </a:r>
            <a:r>
              <a:rPr lang="en-US" dirty="0"/>
              <a:t>community networks – Black Creek Collaborative – Black Creek Financial Literacy Working Group and Executive Directors network.</a:t>
            </a:r>
          </a:p>
          <a:p>
            <a:pPr marL="514350" indent="-514350">
              <a:buFont typeface="Arial" charset="0"/>
              <a:buAutoNum type="alphaLcPeriod"/>
              <a:defRPr/>
            </a:pPr>
            <a:r>
              <a:rPr lang="en-US" dirty="0"/>
              <a:t>Organized an Experiential Fair attended by 89 community members and 10 Faculties of York University.</a:t>
            </a:r>
          </a:p>
          <a:p>
            <a:pPr marL="514350" indent="-514350">
              <a:buFont typeface="Arial" charset="0"/>
              <a:buAutoNum type="alphaLcPeriod"/>
              <a:defRPr/>
            </a:pPr>
            <a:r>
              <a:rPr lang="en-US" dirty="0"/>
              <a:t>Participated in the writing of EE best practice hand book and conducted research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38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890" y="274638"/>
            <a:ext cx="8326882" cy="103428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III. </a:t>
            </a:r>
            <a:r>
              <a:rPr lang="en-US" b="1" dirty="0">
                <a:solidFill>
                  <a:srgbClr val="FF0000"/>
                </a:solidFill>
              </a:rPr>
              <a:t>Develop / Execute </a:t>
            </a:r>
            <a:r>
              <a:rPr lang="en-US" b="1" dirty="0" smtClean="0">
                <a:solidFill>
                  <a:srgbClr val="FF0000"/>
                </a:solidFill>
              </a:rPr>
              <a:t>Unique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opportunities </a:t>
            </a:r>
            <a:r>
              <a:rPr lang="en-US" b="1" dirty="0">
                <a:solidFill>
                  <a:srgbClr val="FF0000"/>
                </a:solidFill>
              </a:rPr>
              <a:t>at CEC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a</a:t>
            </a:r>
            <a:r>
              <a:rPr lang="en-US" dirty="0"/>
              <a:t>.	</a:t>
            </a:r>
            <a:r>
              <a:rPr lang="en-US" dirty="0" smtClean="0"/>
              <a:t>BCAM</a:t>
            </a:r>
            <a:endParaRPr lang="en-US" dirty="0"/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b. 	BCFAN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c. 	Impact study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5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Data Collection Methods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22 Member </a:t>
            </a:r>
            <a:r>
              <a:rPr lang="en-US" dirty="0" err="1"/>
              <a:t>CAPiR</a:t>
            </a:r>
            <a:r>
              <a:rPr lang="en-US" dirty="0"/>
              <a:t> Advisory Committee informed the direction of </a:t>
            </a:r>
            <a:r>
              <a:rPr lang="en-US" dirty="0" err="1" smtClean="0"/>
              <a:t>CAPiR</a:t>
            </a:r>
            <a:endParaRPr lang="en-US" dirty="0"/>
          </a:p>
          <a:p>
            <a:pPr>
              <a:defRPr/>
            </a:pPr>
            <a:r>
              <a:rPr lang="en-US" dirty="0"/>
              <a:t>50 high-level individual </a:t>
            </a:r>
            <a:r>
              <a:rPr lang="en-US" dirty="0" smtClean="0"/>
              <a:t>consultations</a:t>
            </a:r>
          </a:p>
          <a:p>
            <a:pPr>
              <a:defRPr/>
            </a:pPr>
            <a:r>
              <a:rPr lang="en-US" dirty="0" smtClean="0"/>
              <a:t>Focus Group Interviews</a:t>
            </a:r>
            <a:endParaRPr lang="en-US" sz="1600" dirty="0"/>
          </a:p>
          <a:p>
            <a:pPr>
              <a:defRPr/>
            </a:pPr>
            <a:r>
              <a:rPr lang="en-US" dirty="0" smtClean="0"/>
              <a:t>Visioning </a:t>
            </a:r>
            <a:r>
              <a:rPr lang="en-US" dirty="0"/>
              <a:t>Session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7119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Learning</a:t>
            </a:r>
            <a:r>
              <a:rPr lang="en-US" b="1" dirty="0" err="1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Experiential Education – </a:t>
            </a:r>
            <a:r>
              <a:rPr lang="en-US" b="1" u="sng" dirty="0" smtClean="0"/>
              <a:t>not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‘one </a:t>
            </a:r>
            <a:r>
              <a:rPr lang="en-US" b="1" dirty="0"/>
              <a:t>size fits all’ 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3939" y="2314322"/>
            <a:ext cx="8270061" cy="26865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81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YorkUImage_redbox">
  <a:themeElements>
    <a:clrScheme name="YorkU 1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York University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YorkUImage_redbox</Template>
  <TotalTime>1325</TotalTime>
  <Words>690</Words>
  <Application>Microsoft Office PowerPoint</Application>
  <PresentationFormat>On-screen Show (4:3)</PresentationFormat>
  <Paragraphs>92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YorkUImage_redbox</vt:lpstr>
      <vt:lpstr>Custom Design</vt:lpstr>
      <vt:lpstr>Document</vt:lpstr>
      <vt:lpstr>Community Centric Experiential Education</vt:lpstr>
      <vt:lpstr>PowerPoint Presentation</vt:lpstr>
      <vt:lpstr>What does CAPiR mean?</vt:lpstr>
      <vt:lpstr>CAPiR Objectives</vt:lpstr>
      <vt:lpstr>I.  Inform York Planning regarding Experiential Education </vt:lpstr>
      <vt:lpstr>II.  Increase awareness of and      support for EE in the community</vt:lpstr>
      <vt:lpstr>III. Develop / Execute Unique      opportunities at CEC</vt:lpstr>
      <vt:lpstr>Data Collection Methods</vt:lpstr>
      <vt:lpstr>Learnings   Experiential Education – not ‘one size fits all’ </vt:lpstr>
      <vt:lpstr>Graphic Representation of EE in Jane &amp; Finch  (before)</vt:lpstr>
      <vt:lpstr>New EE model</vt:lpstr>
      <vt:lpstr>Accomplishments</vt:lpstr>
      <vt:lpstr>Unexpected Positive Results</vt:lpstr>
      <vt:lpstr>Consultation Findings - Challenges / Barriers  </vt:lpstr>
      <vt:lpstr>Recommendations for CEC</vt:lpstr>
      <vt:lpstr>Recommendations for CEC cont.</vt:lpstr>
      <vt:lpstr>Recommendations for York U</vt:lpstr>
      <vt:lpstr>Quotation that resonates</vt:lpstr>
      <vt:lpstr>York University-TD  Community Engagement Centre  www.cec.info.yorku.ca  email: yorkcec@yorku.ca  </vt:lpstr>
    </vt:vector>
  </TitlesOfParts>
  <Company>YORK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Centric Experiential Education</dc:title>
  <dc:creator>ctsadmin</dc:creator>
  <cp:lastModifiedBy>Yvette Munro</cp:lastModifiedBy>
  <cp:revision>18</cp:revision>
  <dcterms:created xsi:type="dcterms:W3CDTF">2013-06-06T15:20:10Z</dcterms:created>
  <dcterms:modified xsi:type="dcterms:W3CDTF">2013-06-07T15:54:04Z</dcterms:modified>
</cp:coreProperties>
</file>