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6" r:id="rId3"/>
    <p:sldId id="282" r:id="rId4"/>
    <p:sldId id="285" r:id="rId5"/>
    <p:sldId id="286" r:id="rId6"/>
    <p:sldId id="300" r:id="rId7"/>
    <p:sldId id="287" r:id="rId8"/>
    <p:sldId id="302" r:id="rId9"/>
    <p:sldId id="288" r:id="rId10"/>
    <p:sldId id="301" r:id="rId11"/>
    <p:sldId id="303" r:id="rId12"/>
    <p:sldId id="304" r:id="rId13"/>
    <p:sldId id="307" r:id="rId14"/>
    <p:sldId id="289" r:id="rId15"/>
    <p:sldId id="306" r:id="rId16"/>
    <p:sldId id="305" r:id="rId17"/>
    <p:sldId id="297" r:id="rId18"/>
    <p:sldId id="298" r:id="rId19"/>
    <p:sldId id="299" r:id="rId20"/>
    <p:sldId id="319" r:id="rId21"/>
    <p:sldId id="290" r:id="rId22"/>
    <p:sldId id="259" r:id="rId23"/>
    <p:sldId id="314" r:id="rId24"/>
    <p:sldId id="269" r:id="rId25"/>
    <p:sldId id="312" r:id="rId26"/>
    <p:sldId id="310" r:id="rId27"/>
    <p:sldId id="311" r:id="rId28"/>
    <p:sldId id="309" r:id="rId29"/>
    <p:sldId id="317" r:id="rId30"/>
    <p:sldId id="291" r:id="rId31"/>
    <p:sldId id="276" r:id="rId32"/>
    <p:sldId id="274" r:id="rId33"/>
    <p:sldId id="294" r:id="rId34"/>
    <p:sldId id="318" r:id="rId35"/>
    <p:sldId id="266" r:id="rId36"/>
    <p:sldId id="292" r:id="rId37"/>
    <p:sldId id="316"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6" autoAdjust="0"/>
    <p:restoredTop sz="94660"/>
  </p:normalViewPr>
  <p:slideViewPr>
    <p:cSldViewPr>
      <p:cViewPr>
        <p:scale>
          <a:sx n="57" d="100"/>
          <a:sy n="57" d="100"/>
        </p:scale>
        <p:origin x="-1152"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1365E2-50C8-40B1-8337-E5EA419EEBFD}" type="datetimeFigureOut">
              <a:rPr lang="en-GB" smtClean="0"/>
              <a:pPr/>
              <a:t>11/06/2013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2B15FC-4FF2-4237-A1EA-94C3E5E7350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365E2-50C8-40B1-8337-E5EA419EEBFD}" type="datetimeFigureOut">
              <a:rPr lang="en-GB" smtClean="0"/>
              <a:pPr/>
              <a:t>11/06/2013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B15FC-4FF2-4237-A1EA-94C3E5E7350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a/url?sa=i&amp;rct=j&amp;q=&amp;esrc=s&amp;frm=1&amp;source=images&amp;cd=&amp;cad=rja&amp;docid=RQlhkK2699B_8M&amp;tbnid=p1gp7oEW6_LlUM:&amp;ved=0CAUQjRw&amp;url=http://www.sambradd.com/projects/rhizome-is-a-living-room-of-love-multimedia-presentation/&amp;ei=CeOmUa2VI6WdiQK0Kw&amp;psig=AFQjCNFyhkTkP0ftfhQuGPW1VqO1sWi4ug&amp;ust=1369977590273304"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google.ca/url?sa=i&amp;rct=j&amp;q=&amp;esrc=s&amp;frm=1&amp;source=images&amp;cd=&amp;cad=rja&amp;docid=7SYzRN6qo8qiAM&amp;tbnid=_ak9IAr7ojppSM:&amp;ved=0CAUQjRw&amp;url=http://trinaisakson.com/2009/07/social-movements-institutions-and-the-millennial-generation-synthesis-or-breakdown/&amp;ei=GPSmUbznKqPniwL_pIHgCQ&amp;psig=AFQjCNHNf-FDaNXLIarGV6tO8X7sEJ7lpA&amp;ust=136998227963820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a/url?sa=i&amp;rct=j&amp;q=&amp;esrc=s&amp;frm=1&amp;source=images&amp;cd=&amp;cad=rja&amp;docid=wyfrtnoKKiB5uM&amp;tbnid=dNjjzrryK0QHoM:&amp;ved=0CAUQjRw&amp;url=http://devriesblog.com/2010/08/04/it-took-a-cartoon-to-spark-thoughtful-higher-ed-web-design-discussion/&amp;ei=VM6mUciZGYKBiALii4CIBw&amp;bvm=bv.47244034,d.cGE&amp;psig=AFQjCNHx2qZmqdYT5OGfDG4hmxqWiachtA&amp;ust=136997267544916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mapping.uvic.ca/uwgv/section/gorge-tillicum-community-table" TargetMode="External"/><Relationship Id="rId13" Type="http://schemas.openxmlformats.org/officeDocument/2006/relationships/hyperlink" Target="http://tedxtalks.ted.com/video/TEDxOU-Jason-Roberts-How-To-Bui" TargetMode="External"/><Relationship Id="rId3" Type="http://schemas.openxmlformats.org/officeDocument/2006/relationships/hyperlink" Target="http://www.abcdinstitute.org/" TargetMode="External"/><Relationship Id="rId7" Type="http://schemas.openxmlformats.org/officeDocument/2006/relationships/hyperlink" Target="http://www.cmnbc.ca/" TargetMode="External"/><Relationship Id="rId12" Type="http://schemas.openxmlformats.org/officeDocument/2006/relationships/hyperlink" Target="http://cityrepair.org/" TargetMode="External"/><Relationship Id="rId17" Type="http://schemas.openxmlformats.org/officeDocument/2006/relationships/hyperlink" Target="http://mapping.uvic.ca/uwgv/section/engaging-neighbours-community-tables-pilot" TargetMode="External"/><Relationship Id="rId2" Type="http://schemas.openxmlformats.org/officeDocument/2006/relationships/hyperlink" Target="http://www.bettertogether.org/150ways.htm" TargetMode="External"/><Relationship Id="rId16" Type="http://schemas.openxmlformats.org/officeDocument/2006/relationships/hyperlink" Target="http://www.tenpercentshift.ca/" TargetMode="External"/><Relationship Id="rId1" Type="http://schemas.openxmlformats.org/officeDocument/2006/relationships/slideLayout" Target="../slideLayouts/slideLayout2.xml"/><Relationship Id="rId6" Type="http://schemas.openxmlformats.org/officeDocument/2006/relationships/hyperlink" Target="http://vcn.bc.ca/citizens-handbook/welcome.html" TargetMode="External"/><Relationship Id="rId11" Type="http://schemas.openxmlformats.org/officeDocument/2006/relationships/hyperlink" Target="http://www.neighborpower.org/" TargetMode="External"/><Relationship Id="rId5" Type="http://schemas.openxmlformats.org/officeDocument/2006/relationships/hyperlink" Target="http://communityrenewal.ca/community-resilience-manual" TargetMode="External"/><Relationship Id="rId15" Type="http://schemas.openxmlformats.org/officeDocument/2006/relationships/hyperlink" Target="http://tamarackcommunity.ca/" TargetMode="External"/><Relationship Id="rId10" Type="http://schemas.openxmlformats.org/officeDocument/2006/relationships/hyperlink" Target="http://www.janeswalk.net/" TargetMode="External"/><Relationship Id="rId4" Type="http://schemas.openxmlformats.org/officeDocument/2006/relationships/hyperlink" Target="http://bchealthycommunities.ca/" TargetMode="External"/><Relationship Id="rId9" Type="http://schemas.openxmlformats.org/officeDocument/2006/relationships/hyperlink" Target="http://www.greenmap.org/" TargetMode="External"/><Relationship Id="rId14" Type="http://schemas.openxmlformats.org/officeDocument/2006/relationships/hyperlink" Target="http://southhillcommunity.ca/insidestorie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google.ca/url?sa=i&amp;rct=j&amp;q=&amp;esrc=s&amp;frm=1&amp;source=images&amp;cd=&amp;cad=rja&amp;docid=48uqOxKf1KuOxM&amp;tbnid=gk4F5Z0kx9XcWM:&amp;ved=0CAUQjRw&amp;url=http://www.wlu.ca/page.php?grp_id=248&amp;p=19080&amp;ei=cc-mUfbdIOahiQKC1IHYAQ&amp;bvm=bv.47244034,d.cGE&amp;psig=AFQjCNHx2qZmqdYT5OGfDG4hmxqWiachtA&amp;ust=1369972675449164"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ren L. Potts\Pictures\Work Related Images\Regional Table Report Word Cloud Image.jpg"/>
          <p:cNvPicPr>
            <a:picLocks noChangeAspect="1" noChangeArrowheads="1"/>
          </p:cNvPicPr>
          <p:nvPr/>
        </p:nvPicPr>
        <p:blipFill>
          <a:blip r:embed="rId2" cstate="print"/>
          <a:srcRect/>
          <a:stretch>
            <a:fillRect/>
          </a:stretch>
        </p:blipFill>
        <p:spPr bwMode="auto">
          <a:xfrm>
            <a:off x="2174875" y="1022350"/>
            <a:ext cx="4794250" cy="48133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encrypted-tbn0.gstatic.com/images?q=tbn:ANd9GcSBcdafcBp_n626CWzgX2_3DWeU6_0EKzRcn1DDN63zrKC6shwpPA"/>
          <p:cNvPicPr>
            <a:picLocks noChangeAspect="1" noChangeArrowheads="1"/>
          </p:cNvPicPr>
          <p:nvPr/>
        </p:nvPicPr>
        <p:blipFill>
          <a:blip r:embed="rId2" cstate="print"/>
          <a:srcRect/>
          <a:stretch>
            <a:fillRect/>
          </a:stretch>
        </p:blipFill>
        <p:spPr bwMode="auto">
          <a:xfrm>
            <a:off x="1835696" y="2348880"/>
            <a:ext cx="6302552" cy="3816424"/>
          </a:xfrm>
          <a:prstGeom prst="rect">
            <a:avLst/>
          </a:prstGeom>
          <a:noFill/>
        </p:spPr>
      </p:pic>
      <p:sp>
        <p:nvSpPr>
          <p:cNvPr id="3" name="TextBox 2"/>
          <p:cNvSpPr txBox="1"/>
          <p:nvPr/>
        </p:nvSpPr>
        <p:spPr>
          <a:xfrm>
            <a:off x="1043608" y="908720"/>
            <a:ext cx="5688632" cy="1077218"/>
          </a:xfrm>
          <a:prstGeom prst="rect">
            <a:avLst/>
          </a:prstGeom>
          <a:noFill/>
        </p:spPr>
        <p:txBody>
          <a:bodyPr wrap="square" rtlCol="0">
            <a:spAutoFit/>
          </a:bodyPr>
          <a:lstStyle/>
          <a:p>
            <a:r>
              <a:rPr lang="en-CA" sz="3200" dirty="0" smtClean="0"/>
              <a:t>The BC Healthy Communities Facilitated Sessions</a:t>
            </a:r>
            <a:endParaRPr lang="en-GB"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ren L. Potts\Pictures\Work Related Images\P1010417.JPG"/>
          <p:cNvPicPr>
            <a:picLocks noChangeAspect="1" noChangeArrowheads="1"/>
          </p:cNvPicPr>
          <p:nvPr/>
        </p:nvPicPr>
        <p:blipFill>
          <a:blip r:embed="rId2" cstate="print"/>
          <a:srcRect/>
          <a:stretch>
            <a:fillRect/>
          </a:stretch>
        </p:blipFill>
        <p:spPr bwMode="auto">
          <a:xfrm>
            <a:off x="-1044624" y="-1467544"/>
            <a:ext cx="13220824" cy="97536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aren L. Potts\Pictures\Work Related Images\Gorge Tillicum Community Table\P1010420.JPG"/>
          <p:cNvPicPr>
            <a:picLocks noChangeAspect="1" noChangeArrowheads="1"/>
          </p:cNvPicPr>
          <p:nvPr/>
        </p:nvPicPr>
        <p:blipFill>
          <a:blip r:embed="rId2" cstate="print"/>
          <a:srcRect/>
          <a:stretch>
            <a:fillRect/>
          </a:stretch>
        </p:blipFill>
        <p:spPr bwMode="auto">
          <a:xfrm>
            <a:off x="0" y="-1251520"/>
            <a:ext cx="9144000" cy="11182919"/>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encrypted-tbn3.gstatic.com/images?q=tbn:ANd9GcTQOgiQHBi-7I-k9rY0jxMMWVhyU4ZCz_SZtKpJLqu0lClDUJCL"/>
          <p:cNvPicPr>
            <a:picLocks noChangeAspect="1" noChangeArrowheads="1"/>
          </p:cNvPicPr>
          <p:nvPr/>
        </p:nvPicPr>
        <p:blipFill>
          <a:blip r:embed="rId2" cstate="print"/>
          <a:srcRect/>
          <a:stretch>
            <a:fillRect/>
          </a:stretch>
        </p:blipFill>
        <p:spPr bwMode="auto">
          <a:xfrm>
            <a:off x="539552" y="476672"/>
            <a:ext cx="2686594" cy="5256584"/>
          </a:xfrm>
          <a:prstGeom prst="rect">
            <a:avLst/>
          </a:prstGeom>
          <a:noFill/>
        </p:spPr>
      </p:pic>
      <p:pic>
        <p:nvPicPr>
          <p:cNvPr id="3" name="Picture 4" descr="https://encrypted-tbn3.gstatic.com/images?q=tbn:ANd9GcSBQpNE4KeBRWoo6JcyWT6jQunSdGGB-ePu0fdKIyoZau6dPFgd_A"/>
          <p:cNvPicPr>
            <a:picLocks noChangeAspect="1" noChangeArrowheads="1"/>
          </p:cNvPicPr>
          <p:nvPr/>
        </p:nvPicPr>
        <p:blipFill>
          <a:blip r:embed="rId3" cstate="print"/>
          <a:srcRect/>
          <a:stretch>
            <a:fillRect/>
          </a:stretch>
        </p:blipFill>
        <p:spPr bwMode="auto">
          <a:xfrm>
            <a:off x="3563888" y="3356992"/>
            <a:ext cx="5256584" cy="3189893"/>
          </a:xfrm>
          <a:prstGeom prst="rect">
            <a:avLst/>
          </a:prstGeom>
          <a:noFill/>
        </p:spPr>
      </p:pic>
      <p:sp>
        <p:nvSpPr>
          <p:cNvPr id="4" name="TextBox 3"/>
          <p:cNvSpPr txBox="1"/>
          <p:nvPr/>
        </p:nvSpPr>
        <p:spPr>
          <a:xfrm>
            <a:off x="4067944" y="1484784"/>
            <a:ext cx="4176464" cy="830997"/>
          </a:xfrm>
          <a:prstGeom prst="rect">
            <a:avLst/>
          </a:prstGeom>
          <a:noFill/>
        </p:spPr>
        <p:txBody>
          <a:bodyPr wrap="square" rtlCol="0">
            <a:spAutoFit/>
          </a:bodyPr>
          <a:lstStyle/>
          <a:p>
            <a:r>
              <a:rPr lang="en-CA" sz="2400" dirty="0" smtClean="0"/>
              <a:t>UVic Graduate Students worked on a local survey and map</a:t>
            </a:r>
            <a:endParaRPr lang="en-GB"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CA" dirty="0" smtClean="0"/>
              <a:t>Some stories and happenings ...</a:t>
            </a:r>
            <a:endParaRPr lang="en-GB" dirty="0"/>
          </a:p>
        </p:txBody>
      </p:sp>
      <p:sp>
        <p:nvSpPr>
          <p:cNvPr id="3" name="Content Placeholder 2"/>
          <p:cNvSpPr>
            <a:spLocks noGrp="1"/>
          </p:cNvSpPr>
          <p:nvPr>
            <p:ph idx="1"/>
          </p:nvPr>
        </p:nvSpPr>
        <p:spPr>
          <a:xfrm>
            <a:off x="457200" y="1268760"/>
            <a:ext cx="8229600" cy="5112568"/>
          </a:xfrm>
        </p:spPr>
        <p:txBody>
          <a:bodyPr/>
          <a:lstStyle/>
          <a:p>
            <a:pPr>
              <a:buNone/>
            </a:pPr>
            <a:r>
              <a:rPr lang="en-CA" b="1" dirty="0" smtClean="0"/>
              <a:t>Lights on the Gorge: </a:t>
            </a:r>
          </a:p>
          <a:p>
            <a:pPr>
              <a:buNone/>
            </a:pPr>
            <a:r>
              <a:rPr lang="en-US" b="1" dirty="0" smtClean="0"/>
              <a:t>“We provide the space! </a:t>
            </a:r>
          </a:p>
          <a:p>
            <a:pPr>
              <a:buNone/>
            </a:pPr>
            <a:r>
              <a:rPr lang="en-US" b="1" dirty="0" smtClean="0"/>
              <a:t>You make the magic!”</a:t>
            </a:r>
            <a:endParaRPr lang="en-GB" dirty="0"/>
          </a:p>
        </p:txBody>
      </p:sp>
      <p:pic>
        <p:nvPicPr>
          <p:cNvPr id="4" name="Picture 2" descr="https://encrypted-tbn2.gstatic.com/images?q=tbn:ANd9GcTbY87BjoFjcgUjgY5aPDsC3TfC8982mo0wDHFFM2TNGYqf_2Js"/>
          <p:cNvPicPr>
            <a:picLocks noChangeAspect="1" noChangeArrowheads="1"/>
          </p:cNvPicPr>
          <p:nvPr/>
        </p:nvPicPr>
        <p:blipFill>
          <a:blip r:embed="rId2" cstate="print"/>
          <a:srcRect/>
          <a:stretch>
            <a:fillRect/>
          </a:stretch>
        </p:blipFill>
        <p:spPr bwMode="auto">
          <a:xfrm>
            <a:off x="395536" y="3212976"/>
            <a:ext cx="4544765" cy="3024336"/>
          </a:xfrm>
          <a:prstGeom prst="rect">
            <a:avLst/>
          </a:prstGeom>
          <a:noFill/>
        </p:spPr>
      </p:pic>
      <p:pic>
        <p:nvPicPr>
          <p:cNvPr id="5" name="Picture 4" descr="Lights on Gorge.JPG"/>
          <p:cNvPicPr>
            <a:picLocks noChangeAspect="1"/>
          </p:cNvPicPr>
          <p:nvPr/>
        </p:nvPicPr>
        <p:blipFill>
          <a:blip r:embed="rId3" cstate="print"/>
          <a:stretch>
            <a:fillRect/>
          </a:stretch>
        </p:blipFill>
        <p:spPr>
          <a:xfrm>
            <a:off x="5724128" y="1196752"/>
            <a:ext cx="2866504" cy="509181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aren L. Potts\Pictures\Work Related Images\Gorge Tillicum Community Table\548677_566921273324462_2062427204_n.jpg"/>
          <p:cNvPicPr>
            <a:picLocks noChangeAspect="1" noChangeArrowheads="1"/>
          </p:cNvPicPr>
          <p:nvPr/>
        </p:nvPicPr>
        <p:blipFill>
          <a:blip r:embed="rId2" cstate="print"/>
          <a:srcRect/>
          <a:stretch>
            <a:fillRect/>
          </a:stretch>
        </p:blipFill>
        <p:spPr bwMode="auto">
          <a:xfrm>
            <a:off x="3995936" y="3212976"/>
            <a:ext cx="4704184" cy="3145923"/>
          </a:xfrm>
          <a:prstGeom prst="rect">
            <a:avLst/>
          </a:prstGeom>
          <a:noFill/>
        </p:spPr>
      </p:pic>
      <p:pic>
        <p:nvPicPr>
          <p:cNvPr id="2050" name="Picture 2" descr="C:\Users\Karen L. Potts\Pictures\Work Related Images\Gorge Tillicum Community Table\32287_566922643324325_511801979_n.jpg"/>
          <p:cNvPicPr>
            <a:picLocks noChangeAspect="1" noChangeArrowheads="1"/>
          </p:cNvPicPr>
          <p:nvPr/>
        </p:nvPicPr>
        <p:blipFill>
          <a:blip r:embed="rId3" cstate="print"/>
          <a:srcRect/>
          <a:stretch>
            <a:fillRect/>
          </a:stretch>
        </p:blipFill>
        <p:spPr bwMode="auto">
          <a:xfrm>
            <a:off x="611560" y="764704"/>
            <a:ext cx="4896544" cy="3274564"/>
          </a:xfrm>
          <a:prstGeom prst="rect">
            <a:avLst/>
          </a:prstGeom>
          <a:noFill/>
        </p:spPr>
      </p:pic>
      <p:pic>
        <p:nvPicPr>
          <p:cNvPr id="2052" name="Picture 4" descr="C:\Users\Karen L. Potts\Pictures\Work Related Images\Gorge Tillicum Community Table\27992_566921443324445_541579100_n.jpg"/>
          <p:cNvPicPr>
            <a:picLocks noChangeAspect="1" noChangeArrowheads="1"/>
          </p:cNvPicPr>
          <p:nvPr/>
        </p:nvPicPr>
        <p:blipFill>
          <a:blip r:embed="rId4" cstate="print"/>
          <a:srcRect/>
          <a:stretch>
            <a:fillRect/>
          </a:stretch>
        </p:blipFill>
        <p:spPr bwMode="auto">
          <a:xfrm>
            <a:off x="323528" y="4293096"/>
            <a:ext cx="3264024" cy="2182816"/>
          </a:xfrm>
          <a:prstGeom prst="rect">
            <a:avLst/>
          </a:prstGeom>
          <a:noFill/>
        </p:spPr>
      </p:pic>
      <p:pic>
        <p:nvPicPr>
          <p:cNvPr id="2053" name="Picture 5" descr="C:\Users\Karen L. Potts\Pictures\Work Related Images\Gorge Tillicum Community Table\530521_566921156657807_17772710_n.jpg"/>
          <p:cNvPicPr>
            <a:picLocks noChangeAspect="1" noChangeArrowheads="1"/>
          </p:cNvPicPr>
          <p:nvPr/>
        </p:nvPicPr>
        <p:blipFill>
          <a:blip r:embed="rId5" cstate="print"/>
          <a:srcRect/>
          <a:stretch>
            <a:fillRect/>
          </a:stretch>
        </p:blipFill>
        <p:spPr bwMode="auto">
          <a:xfrm>
            <a:off x="6588224" y="548680"/>
            <a:ext cx="1667124" cy="249289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CA" dirty="0" smtClean="0"/>
              <a:t>More stories and happenings ...</a:t>
            </a:r>
            <a:endParaRPr lang="en-GB" dirty="0"/>
          </a:p>
        </p:txBody>
      </p:sp>
      <p:pic>
        <p:nvPicPr>
          <p:cNvPr id="1026" name="Picture 2" descr="C:\Users\Karen L. Potts\Pictures\Work Related Images\Gorge Tillicum Community Table\598917_487145137968743_483657044_n.jpg"/>
          <p:cNvPicPr>
            <a:picLocks noGrp="1" noChangeAspect="1" noChangeArrowheads="1"/>
          </p:cNvPicPr>
          <p:nvPr>
            <p:ph idx="1"/>
          </p:nvPr>
        </p:nvPicPr>
        <p:blipFill>
          <a:blip r:embed="rId2" cstate="print"/>
          <a:srcRect/>
          <a:stretch>
            <a:fillRect/>
          </a:stretch>
        </p:blipFill>
        <p:spPr bwMode="auto">
          <a:xfrm>
            <a:off x="611560" y="1412776"/>
            <a:ext cx="2188970" cy="3273227"/>
          </a:xfrm>
          <a:prstGeom prst="rect">
            <a:avLst/>
          </a:prstGeom>
          <a:noFill/>
        </p:spPr>
      </p:pic>
      <p:pic>
        <p:nvPicPr>
          <p:cNvPr id="1027" name="Picture 3" descr="C:\Users\Karen L. Potts\Pictures\Work Related Images\Gorge Tillicum Community Table\382275_601403553209567_154603117_n.jpg"/>
          <p:cNvPicPr>
            <a:picLocks noChangeAspect="1" noChangeArrowheads="1"/>
          </p:cNvPicPr>
          <p:nvPr/>
        </p:nvPicPr>
        <p:blipFill>
          <a:blip r:embed="rId3" cstate="print"/>
          <a:srcRect/>
          <a:stretch>
            <a:fillRect/>
          </a:stretch>
        </p:blipFill>
        <p:spPr bwMode="auto">
          <a:xfrm>
            <a:off x="3347864" y="1412776"/>
            <a:ext cx="2166991" cy="3240360"/>
          </a:xfrm>
          <a:prstGeom prst="rect">
            <a:avLst/>
          </a:prstGeom>
          <a:noFill/>
        </p:spPr>
      </p:pic>
      <p:pic>
        <p:nvPicPr>
          <p:cNvPr id="1028" name="Picture 4" descr="C:\Users\Karen L. Potts\Pictures\Work Related Images\Gorge Tillicum Community Table\74256_558726504143939_1824268456_n.jpg"/>
          <p:cNvPicPr>
            <a:picLocks noChangeAspect="1" noChangeArrowheads="1"/>
          </p:cNvPicPr>
          <p:nvPr/>
        </p:nvPicPr>
        <p:blipFill>
          <a:blip r:embed="rId4" cstate="print"/>
          <a:srcRect/>
          <a:stretch>
            <a:fillRect/>
          </a:stretch>
        </p:blipFill>
        <p:spPr bwMode="auto">
          <a:xfrm>
            <a:off x="6228183" y="1412776"/>
            <a:ext cx="2166991" cy="3240360"/>
          </a:xfrm>
          <a:prstGeom prst="rect">
            <a:avLst/>
          </a:prstGeom>
          <a:noFill/>
        </p:spPr>
      </p:pic>
      <p:sp>
        <p:nvSpPr>
          <p:cNvPr id="7" name="TextBox 6"/>
          <p:cNvSpPr txBox="1"/>
          <p:nvPr/>
        </p:nvSpPr>
        <p:spPr>
          <a:xfrm>
            <a:off x="1331640" y="5301208"/>
            <a:ext cx="6552728" cy="830997"/>
          </a:xfrm>
          <a:prstGeom prst="rect">
            <a:avLst/>
          </a:prstGeom>
          <a:noFill/>
        </p:spPr>
        <p:txBody>
          <a:bodyPr wrap="square" rtlCol="0">
            <a:spAutoFit/>
          </a:bodyPr>
          <a:lstStyle/>
          <a:p>
            <a:r>
              <a:rPr lang="en-CA" sz="2400" dirty="0" smtClean="0"/>
              <a:t>Book Boxes are popping up in Gorge Tillicum</a:t>
            </a:r>
          </a:p>
          <a:p>
            <a:endParaRPr lang="en-CA" sz="2400"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ren L. Potts\Pictures\Work Related Images\Obed book box June 2012.jpg"/>
          <p:cNvPicPr>
            <a:picLocks noChangeAspect="1" noChangeArrowheads="1"/>
          </p:cNvPicPr>
          <p:nvPr/>
        </p:nvPicPr>
        <p:blipFill>
          <a:blip r:embed="rId2" cstate="print"/>
          <a:srcRect/>
          <a:stretch>
            <a:fillRect/>
          </a:stretch>
        </p:blipFill>
        <p:spPr bwMode="auto">
          <a:xfrm>
            <a:off x="-180528" y="-603448"/>
            <a:ext cx="10972800" cy="82296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encrypted-tbn0.gstatic.com/images?q=tbn:ANd9GcQld82U3JRKgaIyjchVviybgvltY40FXx2dVuhs2moOAbVecvh5"/>
          <p:cNvPicPr>
            <a:picLocks noChangeAspect="1" noChangeArrowheads="1"/>
          </p:cNvPicPr>
          <p:nvPr/>
        </p:nvPicPr>
        <p:blipFill>
          <a:blip r:embed="rId2" cstate="print"/>
          <a:srcRect/>
          <a:stretch>
            <a:fillRect/>
          </a:stretch>
        </p:blipFill>
        <p:spPr bwMode="auto">
          <a:xfrm>
            <a:off x="467544" y="692696"/>
            <a:ext cx="4224114" cy="5639410"/>
          </a:xfrm>
          <a:prstGeom prst="rect">
            <a:avLst/>
          </a:prstGeom>
          <a:noFill/>
        </p:spPr>
      </p:pic>
      <p:sp>
        <p:nvSpPr>
          <p:cNvPr id="4" name="Rectangle 3"/>
          <p:cNvSpPr/>
          <p:nvPr/>
        </p:nvSpPr>
        <p:spPr>
          <a:xfrm>
            <a:off x="5436096" y="188640"/>
            <a:ext cx="3024336" cy="2862322"/>
          </a:xfrm>
          <a:prstGeom prst="rect">
            <a:avLst/>
          </a:prstGeom>
        </p:spPr>
        <p:txBody>
          <a:bodyPr wrap="square">
            <a:spAutoFit/>
          </a:bodyPr>
          <a:lstStyle/>
          <a:p>
            <a:r>
              <a:rPr lang="en-CA" sz="2000" dirty="0" smtClean="0"/>
              <a:t>Interest in creating spaces for community sharing, conversation, aesthetics, vibrancy in the neighbourhood</a:t>
            </a:r>
          </a:p>
          <a:p>
            <a:endParaRPr lang="en-CA" sz="2000" dirty="0" smtClean="0"/>
          </a:p>
          <a:p>
            <a:r>
              <a:rPr lang="en-CA" sz="2000" dirty="0" smtClean="0"/>
              <a:t>Un-organized, uncoordinated, but done by local, grassroots leaders</a:t>
            </a:r>
            <a:endParaRPr lang="en-GB" sz="2000" dirty="0"/>
          </a:p>
        </p:txBody>
      </p:sp>
      <p:pic>
        <p:nvPicPr>
          <p:cNvPr id="5" name="Picture 4" descr="Book Boxes.JPG"/>
          <p:cNvPicPr>
            <a:picLocks noChangeAspect="1"/>
          </p:cNvPicPr>
          <p:nvPr/>
        </p:nvPicPr>
        <p:blipFill>
          <a:blip r:embed="rId3" cstate="print"/>
          <a:srcRect r="20292"/>
          <a:stretch>
            <a:fillRect/>
          </a:stretch>
        </p:blipFill>
        <p:spPr>
          <a:xfrm>
            <a:off x="5076056" y="3429000"/>
            <a:ext cx="3816424" cy="286189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encrypted-tbn3.gstatic.com/images?q=tbn:ANd9GcQAtV74S7Tr3cpEdWXXaEePkl7gvvuTQLK70nYwiz90P2x_TVwM"/>
          <p:cNvPicPr>
            <a:picLocks noChangeAspect="1" noChangeArrowheads="1"/>
          </p:cNvPicPr>
          <p:nvPr/>
        </p:nvPicPr>
        <p:blipFill>
          <a:blip r:embed="rId2" cstate="print"/>
          <a:srcRect/>
          <a:stretch>
            <a:fillRect/>
          </a:stretch>
        </p:blipFill>
        <p:spPr bwMode="auto">
          <a:xfrm>
            <a:off x="5652120" y="1340768"/>
            <a:ext cx="2943778" cy="4579211"/>
          </a:xfrm>
          <a:prstGeom prst="rect">
            <a:avLst/>
          </a:prstGeom>
          <a:noFill/>
        </p:spPr>
      </p:pic>
      <p:pic>
        <p:nvPicPr>
          <p:cNvPr id="10242" name="Picture 2" descr="https://encrypted-tbn0.gstatic.com/images?q=tbn:ANd9GcSclrZ-KJMQd4fQpipBIUIagYhpVHxpUNvAEaTgMvV-zBUMVj4c-w"/>
          <p:cNvPicPr>
            <a:picLocks noChangeAspect="1" noChangeArrowheads="1"/>
          </p:cNvPicPr>
          <p:nvPr/>
        </p:nvPicPr>
        <p:blipFill>
          <a:blip r:embed="rId3" cstate="print"/>
          <a:srcRect/>
          <a:stretch>
            <a:fillRect/>
          </a:stretch>
        </p:blipFill>
        <p:spPr bwMode="auto">
          <a:xfrm>
            <a:off x="467544" y="4509120"/>
            <a:ext cx="3209925" cy="1428750"/>
          </a:xfrm>
          <a:prstGeom prst="rect">
            <a:avLst/>
          </a:prstGeom>
          <a:noFill/>
        </p:spPr>
      </p:pic>
      <p:pic>
        <p:nvPicPr>
          <p:cNvPr id="10244" name="Picture 4" descr="https://encrypted-tbn2.gstatic.com/images?q=tbn:ANd9GcQ7f7tBwlB0IQU9HRiz3-iVMrvsSxJTjT-Td4XVE6cLAYW79i89TQ"/>
          <p:cNvPicPr>
            <a:picLocks noChangeAspect="1" noChangeArrowheads="1"/>
          </p:cNvPicPr>
          <p:nvPr/>
        </p:nvPicPr>
        <p:blipFill>
          <a:blip r:embed="rId4" cstate="print"/>
          <a:srcRect/>
          <a:stretch>
            <a:fillRect/>
          </a:stretch>
        </p:blipFill>
        <p:spPr bwMode="auto">
          <a:xfrm>
            <a:off x="1691680" y="2420888"/>
            <a:ext cx="3390900" cy="1352550"/>
          </a:xfrm>
          <a:prstGeom prst="rect">
            <a:avLst/>
          </a:prstGeom>
          <a:noFill/>
        </p:spPr>
      </p:pic>
      <p:sp>
        <p:nvSpPr>
          <p:cNvPr id="6" name="Rectangle 5"/>
          <p:cNvSpPr/>
          <p:nvPr/>
        </p:nvSpPr>
        <p:spPr>
          <a:xfrm>
            <a:off x="539552" y="476672"/>
            <a:ext cx="4392488" cy="1384995"/>
          </a:xfrm>
          <a:prstGeom prst="rect">
            <a:avLst/>
          </a:prstGeom>
        </p:spPr>
        <p:txBody>
          <a:bodyPr wrap="square">
            <a:spAutoFit/>
          </a:bodyPr>
          <a:lstStyle/>
          <a:p>
            <a:r>
              <a:rPr lang="en-CA" sz="2800" dirty="0" smtClean="0">
                <a:solidFill>
                  <a:prstClr val="black"/>
                </a:solidFill>
              </a:rPr>
              <a:t>Connecting to, and supporting other neighbourhood initiatives ... </a:t>
            </a:r>
            <a:endParaRPr lang="en-GB"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700808"/>
            <a:ext cx="7772400" cy="1827635"/>
          </a:xfrm>
        </p:spPr>
        <p:txBody>
          <a:bodyPr>
            <a:normAutofit fontScale="90000"/>
          </a:bodyPr>
          <a:lstStyle/>
          <a:p>
            <a:r>
              <a:rPr lang="en-GB" dirty="0" smtClean="0"/>
              <a:t>We were at a community meeting, and a kitchen party broke out: </a:t>
            </a:r>
            <a:br>
              <a:rPr lang="en-GB" dirty="0" smtClean="0"/>
            </a:br>
            <a:r>
              <a:rPr lang="en-GB" dirty="0" smtClean="0"/>
              <a:t>The </a:t>
            </a:r>
            <a:r>
              <a:rPr lang="en-CA" dirty="0" smtClean="0"/>
              <a:t>Gorge Tillicum Community Table</a:t>
            </a:r>
            <a:endParaRPr lang="en-GB" dirty="0"/>
          </a:p>
        </p:txBody>
      </p:sp>
      <p:sp>
        <p:nvSpPr>
          <p:cNvPr id="3" name="Subtitle 2"/>
          <p:cNvSpPr>
            <a:spLocks noGrp="1"/>
          </p:cNvSpPr>
          <p:nvPr>
            <p:ph type="subTitle" idx="1"/>
          </p:nvPr>
        </p:nvSpPr>
        <p:spPr/>
        <p:txBody>
          <a:bodyPr>
            <a:normAutofit/>
          </a:bodyPr>
          <a:lstStyle/>
          <a:p>
            <a:r>
              <a:rPr lang="en-CA" dirty="0" smtClean="0"/>
              <a:t>Karen L. Potts</a:t>
            </a:r>
          </a:p>
          <a:p>
            <a:r>
              <a:rPr lang="en-CA" dirty="0" smtClean="0"/>
              <a:t>Gabe Epstein</a:t>
            </a:r>
          </a:p>
          <a:p>
            <a:r>
              <a:rPr lang="en-CA" dirty="0" smtClean="0"/>
              <a:t>Gorge Tillicum </a:t>
            </a:r>
            <a:r>
              <a:rPr lang="en-CA" dirty="0" smtClean="0"/>
              <a:t>Residents</a:t>
            </a:r>
            <a:endParaRPr lang="en-CA"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TCT Spirit Poster.JPG"/>
          <p:cNvPicPr>
            <a:picLocks noChangeAspect="1"/>
          </p:cNvPicPr>
          <p:nvPr/>
        </p:nvPicPr>
        <p:blipFill>
          <a:blip r:embed="rId2" cstate="print"/>
          <a:stretch>
            <a:fillRect/>
          </a:stretch>
        </p:blipFill>
        <p:spPr>
          <a:xfrm>
            <a:off x="0" y="855133"/>
            <a:ext cx="9144000" cy="514773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In-process analysis – what we are learning</a:t>
            </a:r>
            <a:endParaRPr lang="en-GB" dirty="0"/>
          </a:p>
        </p:txBody>
      </p:sp>
      <p:sp>
        <p:nvSpPr>
          <p:cNvPr id="3" name="Content Placeholder 2"/>
          <p:cNvSpPr>
            <a:spLocks noGrp="1"/>
          </p:cNvSpPr>
          <p:nvPr>
            <p:ph idx="1"/>
          </p:nvPr>
        </p:nvSpPr>
        <p:spPr>
          <a:xfrm>
            <a:off x="457200" y="1772816"/>
            <a:ext cx="8229600" cy="4608512"/>
          </a:xfrm>
        </p:spPr>
        <p:txBody>
          <a:bodyPr>
            <a:normAutofit fontScale="62500" lnSpcReduction="20000"/>
          </a:bodyPr>
          <a:lstStyle/>
          <a:p>
            <a:pPr>
              <a:buNone/>
            </a:pPr>
            <a:r>
              <a:rPr lang="en-CA" dirty="0" smtClean="0"/>
              <a:t>1.	Strategic planning – what is it good for?</a:t>
            </a:r>
          </a:p>
          <a:p>
            <a:pPr>
              <a:buNone/>
            </a:pPr>
            <a:endParaRPr lang="en-CA" dirty="0" smtClean="0"/>
          </a:p>
          <a:p>
            <a:r>
              <a:rPr lang="en-CA" dirty="0" smtClean="0"/>
              <a:t>The GTCT started with 6 facilitated, structured sessions walking participants through a visioning, planning process.</a:t>
            </a:r>
          </a:p>
          <a:p>
            <a:pPr>
              <a:buNone/>
            </a:pPr>
            <a:endParaRPr lang="en-CA" dirty="0" smtClean="0"/>
          </a:p>
          <a:p>
            <a:r>
              <a:rPr lang="en-CA" dirty="0" smtClean="0"/>
              <a:t>It gathered together local people interested in community, provided an agenda, a reason to meet, regular meeting dates, a place to build relationships and coalesce.  </a:t>
            </a:r>
          </a:p>
          <a:p>
            <a:pPr>
              <a:buNone/>
            </a:pPr>
            <a:endParaRPr lang="en-CA" dirty="0" smtClean="0"/>
          </a:p>
          <a:p>
            <a:r>
              <a:rPr lang="en-CA" dirty="0" smtClean="0"/>
              <a:t>The actual product, the plan, turned out to be ... irrelevant.</a:t>
            </a:r>
          </a:p>
          <a:p>
            <a:endParaRPr lang="en-CA" dirty="0" smtClean="0"/>
          </a:p>
          <a:p>
            <a:r>
              <a:rPr lang="en-CA" dirty="0" smtClean="0"/>
              <a:t>Our process was not linear, its </a:t>
            </a:r>
            <a:r>
              <a:rPr lang="en-CA" dirty="0" err="1" smtClean="0"/>
              <a:t>rhizomatic</a:t>
            </a:r>
            <a:r>
              <a:rPr lang="en-CA" dirty="0" smtClean="0"/>
              <a:t>.  We believe GTCT illustrates </a:t>
            </a:r>
            <a:r>
              <a:rPr lang="en-GB" dirty="0" smtClean="0"/>
              <a:t>that sometimes successful initiatives come more from synergy and serendipity  – a good idea combining with the right mix of neighbours at the right moment – rather than from all the best structured, carefully facilitated planning.</a:t>
            </a:r>
          </a:p>
          <a:p>
            <a:endParaRPr lang="en-CA" dirty="0" smtClean="0"/>
          </a:p>
          <a:p>
            <a:pPr lvl="1"/>
            <a:endParaRPr lang="en-CA"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ambradd.com/wp-content/uploads/2012/11/Rhizome-Anniversary-2012-WEB.jpg">
            <a:hlinkClick r:id="rId2"/>
          </p:cNvPr>
          <p:cNvPicPr>
            <a:picLocks noChangeAspect="1" noChangeArrowheads="1"/>
          </p:cNvPicPr>
          <p:nvPr/>
        </p:nvPicPr>
        <p:blipFill>
          <a:blip r:embed="rId3" cstate="print"/>
          <a:srcRect/>
          <a:stretch>
            <a:fillRect/>
          </a:stretch>
        </p:blipFill>
        <p:spPr bwMode="auto">
          <a:xfrm>
            <a:off x="1115616" y="1700808"/>
            <a:ext cx="6867525" cy="374332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073427"/>
          </a:xfrm>
        </p:spPr>
        <p:txBody>
          <a:bodyPr/>
          <a:lstStyle/>
          <a:p>
            <a:pPr>
              <a:buNone/>
            </a:pPr>
            <a:r>
              <a:rPr lang="en-CA" dirty="0" smtClean="0"/>
              <a:t>2. 	Resisting formal organization</a:t>
            </a:r>
          </a:p>
          <a:p>
            <a:pPr>
              <a:buNone/>
            </a:pPr>
            <a:endParaRPr lang="en-CA" sz="2400" dirty="0" smtClean="0"/>
          </a:p>
          <a:p>
            <a:r>
              <a:rPr lang="en-CA" sz="2400" dirty="0" smtClean="0"/>
              <a:t>Support of GTCA for insurance, pragmatics</a:t>
            </a:r>
          </a:p>
          <a:p>
            <a:r>
              <a:rPr lang="en-CA" sz="2400" dirty="0" smtClean="0"/>
              <a:t>We are a group of neighbours, fluid membership, some meet, some participate, some volunteer, some attend</a:t>
            </a:r>
          </a:p>
          <a:p>
            <a:endParaRPr lang="en-CA" dirty="0" smtClean="0"/>
          </a:p>
          <a:p>
            <a:pPr>
              <a:buNone/>
            </a:pPr>
            <a:endParaRPr lang="en-CA" dirty="0" smtClean="0"/>
          </a:p>
          <a:p>
            <a:pPr>
              <a:buNone/>
            </a:pPr>
            <a:endParaRPr lang="en-GB" dirty="0"/>
          </a:p>
        </p:txBody>
      </p:sp>
      <p:pic>
        <p:nvPicPr>
          <p:cNvPr id="4" name="Picture 8" descr="http://trinaisakson.com/wp-content/uploads/2009/07/picture-8.png">
            <a:hlinkClick r:id="rId2"/>
          </p:cNvPr>
          <p:cNvPicPr>
            <a:picLocks noChangeAspect="1" noChangeArrowheads="1"/>
          </p:cNvPicPr>
          <p:nvPr/>
        </p:nvPicPr>
        <p:blipFill>
          <a:blip r:embed="rId3" cstate="print"/>
          <a:srcRect/>
          <a:stretch>
            <a:fillRect/>
          </a:stretch>
        </p:blipFill>
        <p:spPr bwMode="auto">
          <a:xfrm>
            <a:off x="1835696" y="3789040"/>
            <a:ext cx="6358485" cy="266429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descr="data:image/jpeg;base64,/9j/4AAQSkZJRgABAQAAAQABAAD/2wCEAAkGBhEQEBMQEBIQEBUVEhYUFRYUFxgYExMVGBYYGBYSFhQZJyYgGBkjGhgVIDMgIyc1LCwwFh8xNTAqOCYwLSkBCQoKDgwOGg8PGjYlHyUxLTU0MjU1KjAsLC02Ki8pLCksLCwwKTQsLywsNCwsLSwsNSwsKTQsLCwsLCwsKSwsLP/AABEIAMgA+wMBIgACEQEDEQH/xAAcAAEAAgMBAQEAAAAAAAAAAAAABQYDBAcCAQj/xABNEAACAQMBAgYMCwYGAgEFAAABAgMABBESBSEGEyIxQVEHFRYXMlJTVJGS0dIUIzRhcXKBk6Gy0zNCY3Si4XOUsbO0wTVDgiRiwvDx/8QAGwEBAAIDAQEAAAAAAAAAAAAAAAQFAwYHAQL/xAA1EQACAQMABgcIAgMBAQAAAAAAAQIDBBEFEiExUVITFBVBYaGxBhZTcYGR0fAiwTLh8UIk/9oADAMBAAIRAxEAPwDuNKUoBSlKAUpVS7Iru0CwrI8aylg5TAZlAHIz0A539fNzZrDXrRoU3UluRHubiNvSdWe5f8Kpw07LjpNxOzymlCQ8pAYOepAd2keN09G7nrnfc2n5SL7pa+dxsPjy+lfZTuNh8eX0r7KoJaWi3nLNYlpyEnnWZ977m0/KRfdLTvubT8pF90tfO42Hx5fSPZTuNh8eX0j2V89qR5mfPbUOZn3vubT8pF90tO+5tPykX3S187jYfHl9I9lO42Hx5fSPZTtSPMx21DmZ977m0/KRfdLTvubT8pF90tfO42Hx5fSPZTuNh8eX0j2U7UjzMdtQ5mfe+5tPykX3S077m0/KRfdLXzuNh8eX0j2U7jYfHl9K+ynakeZjtqHMz733Np+Ui+6Wnfc2n5SL7pa+dxsPjy+lfZTuNh8eX0r7KdqR5mO2oczPvfc2n5SL7pa6R2OeE9xeWcs8/wAc6TMiqgRSQEQ6Rkhc5Y85ri+39mLbyBELEFA3KxnOSOj6K6x2EvkE3803+1FVnaV3VknnYy3sbmVaSecplx7ay+Z3PrW36te9nbVEzyRmOSJ49OpX0czglSCjMOg9PRW/UPs75befVt/yvVoXRMUpSgFKUoBSlKAUpSgFKUoBSlKAUpSgFVLh94MP0v8A6LVtqmdku9jhiikkYKAzAD99idPgr045z1fbVfpKLlazUVt2eqKvS8JTs5xisvZ6oqteRCHeFG3q1xbqwyRlWnjDDI37wSPtqG7rrfrf1TQcMbdXjcCRtE0MhAXBISVHYDJAzhTWp21vUVaDlHZlepo1pa1Y3FNyi8ayz8snS77g1Zo6xx2iysUaQgyumEUqDgknLZYYBwN29hUVJ2tV5E+BSERiQ5VzyuLZ1fTqceDoJOSPm1Vo3vZb2bNp420u20826MbjzqcScpDuyp3HAyDitWbskbIckmyu8k5JUopzxhlyCsgwdZ1ZH/Vbpmj4eR0PWt/DyJky7HDMnwd8pkuAWJRVVmkZwHJTQFfIbBOnkhsrnfvNiWEbSZtVMcIBmfjHBQFdWpUzygF3neD1BjuqtDsm7K5WbO7bUrKdRRhhlKuAGkONQJzjnJJOTvrNc9ljZkra5LS6c4wciPSRgjlLxmGwCcEjdk4xmmaPh5DWt/DyJKdNmKr/AP0cpZFcsuSNLrxgERfWV1ExMBgkcxJxXmc7KVZG+CSEoshwSwBZEkfi86jziGbDY0/FnfvGYleydsoLo+BXRBAB1cWxbGvezGQlj8ZJvJzyjXw9kvZJ57K5PIZDniyCG1BiQZN7EO41Hfh2Gd5pmj4eQ1rfw8i99xFj5Aes/tqj7ZsUgvJ4ohoQcWQuSQCUGcZJrf799n5veeiL36qm1OHdvPcyzhZYw+gAMAW5KAEnSSOf56rtJqE7dqmk3s3fMqdMRp1LWUaSTezdv3kpSoTuut+t/VNO663639U1qvVqvKzSeqV+RkRwy/br/hj8zV1vsT7EmtbEiddBllMqqfCClEUah0Hkk4+cfRXM7Da8cu1LR0VZBxkUeJFyATJjUBnnAO4nmP0V+gK2zRlLFNN70bzoajq0k5b0KhtnfLbz6tv+V6mahtnfLbz6tv8AlercvSHWK3hsBeXCzyYAZysshYlnxnBcDnPsrcsrexk5PLjcSGIxyTSLIJAocx41kMdLK3JJBDA5xSDY4vNlrbl2jDooLKASMPq3A7t+MfbWN+x/A0ouJGeWUszyFsaJWPElcxjcArW8BA5uRvyTmgPaDZZYoLiIsM5UXbahjnyNeRWX4Hs7GeNTHF8b8pf9nzcZ4fgf/dzVCbP7GxKCO6lTSFlj0wgjWksC251M2TyY0jC4xgKAc1vQ9ja1VnbnMgy+oasytukmAJOHddxPP0gg0BIdrbHCHWMSDMZ+ESYkGNWUOvlDG/d0Vq7NTZ88KXCM6xyMVjZ5pFEnPgpl9+QDu59xyAQRWS54ERSNbu0sxaGKOLUSCZBFLHMjOceFxsSMSOfeOms1hwTWGO0QSuxtEaNGIXlIy4wy82RpTeN/J+c0BorPswhfjRkiM4Ny+QJNWhjy8YIRzuPMuaziLZhUsJ4yoXWT8KbAXVp1E6+bVuz17q0rfsaxxogW4m1KbcklYyG+DNIYuTjH/swevSPnryOxjDxciNNIzSRGMuQupSycU0ijwQxiwhJG/GTvoCci2BauupNTjeMrNKRkEgjIboII+yvvBbdbkZY6bm7QaiWIVbqZVXU2SQFAH2Vm2Lsf4LG6B2kDzSzbwBgyuZGUY6NTNj5jjorDwX/YP/N3v/MnoCXpSlAKUpQCuM8ILAXsxmuHkZuYAHCoo/dVegdNdmrkb85+mtf03WnTUFB4zn+jVvaKvUpKmoSxnP8ARBdyFv8AxPW/tTuQt/4nrf2qcqfsuDloNn29w8Us0kkduD/9RMmqSZo0ySGwo1Pk4H2VWWVKvduWrPGMFPo6jc3zko1MYx5lE7kLf+J639qdyFv/ABPW/tV4uLXZUSkSRTrIA+Y+PnPKTPJD68HOk4PpxzVmWw2OX4sCYtrCYEl0cEuIwxw25S7Bcndv6t9WHZdz8X1LXsW8+N6lB7kLf+J639qdyFv/ABPW/tV3nh2OjhTHcY5YJ425Gl00HQQXyCVfV9Cnp3VkurDZiCZkhncRQmUtx9wqMAdOAzNjn5z0YNOy7n4vqOxbz43qUTuQt/4nrf2p3IW/8T1v7Vebe02UVVpI5o8tpJE9w8Yy5RX41WxxbFXwxwMIxOAK9Nb7EGnfLyubEtzjnA59XPlkGOca166dl3PxfUdi3nxvUonchb/xPW/tTuQt/wCJ639q6na8CtnyIsixzaWUMNU1ypwd4ypfI+g1T9r2KQXc0MWoIvFkBmZ8akBO9yTz/PUa6s7i3puo6mfuQ72wu7Si6rq5x8yudyFv/E9b+1eJ+CcAViOM3KT4XUPoqfrFdfs3+q3+hqpVzVz/AJMo43dfK/myj8Ffl1p/Mw/7i1+mq/NvAiwkmv7YRIXKzRyNj91EdSzE9AA/6HTX6SrdbNbGdEsF/FiobZ3y28+rb/lepmofZ3y28+rb/leppYENeGbtVBxAlLcdbahFrDGP4SnGjKZYLxerJA5s1rLwU2owZZL05MBAYSSD40RwiMFRjCrLHIxYHLiYg81WNeC1uBhTcqN+Atzcqoyc4Ch8Ab+YV97mYfGu/wDNXX6lAQUfBS+WWM/C30LK7NpkkyyF0dMiTUDgcdGV5tMinnUYm+CmzpoLVI7li8ozrPGvKDyjpw74Pg6ejo6eevXczD413/mrr9SnczD413/mrr9SgJalRPczD413/mrr9SnczD413/mrr9SgJalRPczD413/AJq6/Up3Mw+Nd/5q6/UoCVNRPBf9g/8AN3v/ADJ6+9zMPjXf+auv1K3rCxSBBHGCFBZt7MxJZi7MWYkklmJyT00BsUpSgFKUoCG4UcJ4rCHjH5TnIjQHe7f9KN2T0fhXLTtuHxv6W9lW7a/ApLuVppp7hmPNvTCr0Io07gP/AO760u9lbeVn9Ke7WhX2mbW6kst4W7YRb7Q9O9UelbWM7sd+OKfAr3bqHx/6W9lTdh2Q7IWUFrNDdtxccKsU0Ly4tJDKwkB3OoIPzVm72Vt5Wf0p7tO9nbeUn9Ke7XzaaYt7XOo9/Ff8FjoalZOTptvON7Xd8kjFJw42U2NVreE6ShPJywbJOs8blzlmOWycsawT8MNmMyMIb9AsvGlVEeHbWkgBzISF1oraRgbq3O9nbeUn9Ke7TvZ23lJ/Snu1O956f6n+Sy6FmmOFmxwMC0vBymYYIBBZVUkES7uSiqOoDA562+7/AGZl2+DXnxi6WHJxjOrcvG4XJ3kjnPPX3vZ23lJ/Snu072dt5Sf0p7tPeen+p/kdCz7fdkTZk7apba7c6dJyEww5QGpRJg41Pgnm1HGM1hfhxsk4PwS6GCx5KovhhQwOJN4OhN3NyRWXvZ23lJ/Snu072Vt5Wf0p7tPeen+p/kdCzej7LlkoCiG7AAAHJi5hzf8AsqrbS4UwXFzNOOMjV+LADqNXJQAnkFhjPz1N97K28rP6U92neytvKz+lPdqPc6fo3FN05bvBMi3ejo3VJ0p5w+GP9le7dQ+P/S3sr1FexzsIUflSERrkNjU50jO7rIqavOxzbpG7iSclUZhkrjcCeqqZwa+WWv8AMw/7i1hs40LmX8G9jRSP2YtYbdaX3X4Oy8EeCUOzoBFGNTkAySEcqRv+lG/A6PpyTMzyFVLBWcgZCrp1N8w1EDP0kVkpW/JKKwi7jFRWERXbmbzK79a1/WrV2FcM93ds0bwnEA0uULeC+/4tmGPtqfqH2d8tvPq2/wCV69PomKUpQClKUApSlAKUpQClKUApSlAKUrFdXSRI0kjBEUZZjuAFARVKrvd/Y+Uf7uT2U7v7Hyj/AHb+yuMdTuOR/ZljrLiWKoEbOt49nw3UiPI7JBqLTzKC8rohdmBOBl8nA6Oasfd/Y+Uf7t/ZUds/smWiW0NvLb3T8WsQOBDpLxlWVhmQHcygjI6Oats9mqXRSq9PHGcYz9eJgrPOMEop2cqqZop4mMTy6eMnbKxh2JTDBnBVGYHTvGM4JC1jS62ZhjJFcwlXdCHebGpXkRV1a9ILcU5xndjeRuzoXfZE2bK/GSWd27aSmSIfBKsp3cbjOl2GefBrHJw82WwYGyuzqcyH9lnW3GEuDx2QcyyEY5i27FbhrW3GPkR8MlxLswgaY7htQGOXOFJK6sai2CcEZAzz55gTXgXGzAqs8dwmU1MNdyWTCcaSwzuURjXnPUMZOKjX4f7MIANneEAqf/VvKqFGr47lblXc2eYGsNzw12VIVLWV5yTnA4kBvi+Kw3xu8aN2OkbjkU1rbjHyGGXruQtPEf76b3qjeDrk2sWSTuIySScBiBknedwFR3fhtfN730Qfq1o7D4bWcdvGju6sAcjQxxkk4yAR09BxWte0cI1aEFRWXrd3DD4Gai8PaXGlV3u/sfKP92/sp3f2PlH+7f2VpHU7jkf2ZJ1lxJjan7CX/Cf8prlXAzZ0k17BxaltEscjnoVFcEsT0c32ndV2vuHVk8UiLI2WRlHxb85UgdFWLgJsyKGxhMahTJGsjnpZiOcnq6h0Vtfs7Z1My101ue0wVpLuLDSlK3wiiofZ3y28+rb/AJXqYqH2d8tvPq2/5XoCYpUNBwheRQ8dndOp8Fg1sAR14MoI+0V77czeZXfrWv61AS1Kie3M3mV361r+tTtzN5ld+ta/rUBLUqJ7czeZXfrWv61O3M3mV361r+tQEtSontzN5ld+ta/rU7czeZXfrWv61AS1Kie3M3mV361r+tW3svaIuIuMCunLkQq+nUrRyNGwOksPCQ8xoDbpSlAKrfCnYi3mI5XlCLv0owCk+M245IqyVGXvhn7P9K1z2kr1KNonTeHrJfTDM1FJy2lN721p40/rD3ad7a08af1h7tWulc969cc7JequBVO9vaeNP6492ne3tPGn9dfdqb2ds1bme541p+Q8aqEmljABiVjyUYA7yd/PUbY3ljKFbF8oYneLuZwAIpJeVokOG0xnKc41Lu31tVtoe+r0o1VXxrJPv7zA6kU8YNbvb2njT+uvu0729p40/rr7tSyrs4xtIJL0qgXURNebiTjR4XhDdlecZGeeteK52czMC96oB3Ez3WGTGozDDn4oDB1ndWfsG/8Aj+p50seBo97e08af1192ne3tPGn9dfdqw7N2TZ3ClonvCBjOqe7Q71DA6WYHBUg5+ese3tgRQ20ksb3QdFDKTczsMgjnVnII+YivJaCv4pvp/UdLHgQXe2tPGn9Ye7TvbWnjT+sPdq10rT+vXHOyRqrgVTvbWnjT+sPdp3trTxp/WHu1a6U69cc7GquBxHatqIp5Y1zhJGUZ58AkDNdx4I/ILX/AT8ori+2bdpL6ZEUuzXDhVG8kljuFdv4P2bQ2sET41JEitg5GQBnfXSNE5a1nwRDqEhSlKvTEKhtnfLbz6tv+V6mahtnfLbz6tv8AlegIbaV48OxOMido3VE0svhZMoGAN+cgkYxWtbcKruOYQpEbmBrhxFO7KuuFVg1YdiNZBknYMASwt8YOS4mLTay2my1uHV3EcedKY1MS2ABkgc5HOa07rsgw8fFDGC4aV431DBICXOloyTpOZbWWPDY37+bBIERB2RbpwGjS1nLpMyRxMWfMUCS6GZWYZZy8Y3DVoDDcwA27XhvfOXHwOMaY9SkyoBID+zmXDHkscLpGQp55MbxuWHDGwiLRwxyKeOSFgqDdI8jxBSc43So6EZ3ZBA0kMfUHZGt3ZgqzOBGJVKpjKG3SfnYgFtDg6VyQOcDnoD5dcLrhGtFEGoTRI7uVkUZeREZVU70KI7TMGO5Y2G7whIcBryWewgnmkMkkqcY5xpCsedAv7oBBGD8/0D1srhhbXMohj4wMVZhqUgHQsTMM9YWaBur4wdIYCcoBSlKA+Gongv8AsH/m73/mT1LGongv+wf+bvf+ZPQEvSlKAVT9o8N7ESsvHglTpOFYjI3HBAwd/SKm+EVoZoTEJJIg+5jHgMV6VyQcA/NVK72Nv5W4/o92tP0/e2s//kqtrDT2fL/ZIpRl/kiS7urHy39D+ynd1Y+W/of2VG97G38rcelPdp3sbfytx6U92tU1NH80v36GfMzJY9kSzt5rgnjpBI6MpjQkYEaqQdWMHINJuyDsp40iaC7KRqVQaDyQUMZGdWfAYj7ax97G38rcelPdp3sbfytx6U92tlt/aGjQpRpR3RSW59xhdJt5MScMdjqjRi3vNLYyuHxkEtq8PcxJ3tzkAA7gK+Dhfsbdi2uxgBfBbwQunR4e9CowV5j0g1m72Nv5W49Ke7TvY2/lbj0p7tZ/eel+pnnQs2rLsm7NhBEcV2udIPIz4CBF528VQPsrFtnsn2c8EkKJchnGkFowFG8byc7hWLvY2/lbj0p7tO9jb+VuPSnu18y9pqTTX9MdCyS7urHy39D+ynd1Y+W/of2VG97G38rcelPdp3sbfytx6U92tV1NH80v36GfMyS7urHy39D+ynd1Y+W/of2VG97G38rcelPdqp8LtgJZypHGzuGj1EvjOdRGNwHVWaha2VeepCUs/vgeOUkXvsd2sMs15dqNTG4ZUY53IeVuB5ic8/PV7qg9iD5NP/jD8i1fq6VZQUKEUuBDlvFKUqWfIqG2d8tvPq2/5XqZqH2d8tvPq2/5XoDSs8i1FrPZTygKVcYiZG3nrfeOY1ik2bas2s7Ml1ZY50xA5ZSrcz9IZ/Xbxjm1UoCrmxtyoQ7OuCokSUDEeBIngyD4zwhz569/PWGDYlmisqbLlAYAHkxbwI2iAzxnRGzKOoMRVupQFYtLO3hdZItmzo6AhWVYgRlEjP7/AEpHGP8A4L1VJ9uX80u/RF79SlKAi+3L+aXfoi9+nbl/NLv0Re/UpSgIs7ZfzS79EXv194OQOkBEilC09zJpOMhZLmWRM4JGdLKefpqTpQClKUBp7R5h9JrRqN4W8PbGykWGebTJjUVVWYqDzatIOM9RqA77Oy/LP91J7K5tp6zuKt9OUINrZtSfBFjRpzcE8Fi23vjVcsA1xbIdJKkq9xErDUMEZUkbuuvd/sq3jdI0hnldlZ9IuJVxGhQOwJfe3LXC9Oecc9U7avZT2cyLolkYrNBJpEbgkRzxuwGQBnSp5zWW97MuyJtPGRXjaebCBTg86kq4yhwMqdxxvBq99nLXo7eSrww9bvW3GFxMdalUzsi/Mn57nZqMysLoaSd+u5IIXVxjAhvBTQ+SebSfmz7jk2cxYD4RkNpxxlxvJlSIYOrpd1G/mzvxiqq/ZU2GzOxt7olwwbkDGHVlcAcZhQ2picYyWJ599eO+fsPUH4i8yH4zODvbUrAH4zlKGVSFPJGBgCtk6Ghyr7IwdFV5X9mTse2tnmMvxN6G4tnVDJNqcKgc6TrweTqOebCH6DutcbOB0lbonOkBXuW1OWVRGMN4XKQ46AwOeeqkOyRsAZxbXY5JTcvMpjMRx8ZuOglcjfWZeyrsQOJBb3epSCOTuBDBtWnjMasheVjJCgZwMU6Ghyr7IdFV5X9mX+24PWkiLInGsrqGU8dPvVhkHwuo1oXWz0gvIFi4wB4LgsDJI4JV7fScOTvGpvSar1v2cNlxosaR3aqihVHFruVRgDw+oVp3PZf2dNdQy5njWOGdSXj52doCoAQt0I1V2k7enK0qKnFZxswlk+4Uqusv4vzL7Sqd32dl+Wf7qT2U77Oy/LP91J7K5r2fd/Cl9mTuinwLjXNuyb8pi/wf/wA2qY77Oy/LP91J7Kx7C2tZbW2svF5mSG0MnKBUcYJlABVhygA+ermq00Ro+5V0taDS27WmkYqtOai20TnYu2XLDaM0qlONk1oDzldIAYjozirnSldMpwUIqK7iue0UpXieQqpYKzkDIVcam+YaiBn6TX2eHuofZ3y28+rb/lesvbaXzO69Nv8Aq1qbDnL3d4zRvEcQDS+jV4L7+QWGPt6KAnqUpQClKUApSlAKUpQClKUAqD4bbXktLGaeHSHUKFJGQNThdWOkjOd+7dvzU5VW7J3/AIuf6Yv91Kx1W1CTXBkywhGpdUoSWU5RT+5+f7qw412kkkld3YszMQWYnnJOKw9pU639I9lSFKoelnxOsdn2y/8ACI/tKnW/pHsp2mj639I9lTWybZZbm3icErJcwRsASMq8qKwyMEZBIyDmurbS4EbGt3RJbeXLqWXTLctkh40CBVcsWLSqBgddSqNOpVWVIotJXllYVFTnSzlZ2fNo4f2mj639I9lO00fW/pHsrs1rwa2FJIUFvNjUoV+NudD6lUqwIfch1ooY4DFsDNY+0XB8qXEUpAUtve8UED52YADJUZ63UdNZuq1eYre3dH/Afl+TjvaaPrf0j2U7TR9b+keyu0vwZ2ANWY5eSzBvjLw40syM25t6B0ZSw3ZGM1Md6rZfm7/f3Hv06rV5h27o/wCA/L8n5+7Sp1v6R7KdpU639I9lbycw+ivVQHUmnjJtsLK2nFSUFtI/tKnW/pHsp2lTrf0j2VIUrzpZ8T76hbciIe/2csaagWO8Dfj2Ve+wF/5Gb+Ub/diqnbY/Z/8AyH/dXrsA7Pk+Fzz6G4oQGPX+7rMkbBAek4Un5t3WKsLWTlhs1DT1OFJyjBYWEdzpSlWRpIpSlAKh9nfLbz6tv+V6mKh9nfLbz6tv+V6AmKUpQClKUApSlAKUpQClKUAqmdlnakUOzZEkdVaRkCKfCcq6s2AOoDn+jrq51+ZuFV3LtC5ae4kJPgqo8CNAdyKOr/XnqNcVIwjiXeXWhrKtcVlUpL/Bp+eV6Ef2zi8b8DTtnF434GtftIvjN6BTtIvjN6BVVijxZ0DpdIckf36klsrbkMVzbysx0x3EMjYBJ0pKjNgdJwDXVrrss7FldJHM5aPwDxcgxykbmBweUiHf1fPXF+0q+Ofwp2lXxz+FSaNeFJYTKTSGirm/qKpUjhpY2Ncc9+TrcPZC2AmjT8JGgKANM2CECBAwzytOhCM8xGeejdkHg+UMZFxpK6caZubWr4znPhIp+yuSdpV8c/hTtKvjn8Ky9diV3uzV4eaOp7Q4dbDkwFkuYs6g+mOXLozvIyZJ3Au7HmxzbsACrB37tlePP901cM7Sr45/CnaRfGb0CnXYj3Zq8PNGdNpxYHK6Oo197ZxeN+BrX7SL4zegU7SL4zegVCapN5ybVCWkIRUVBbP3ibHbOLxvwNO2cXjfga1+0i+M3oFeJtjhVLajuBPR0CvNWlxZ662kEsuEf36m9aiK6mgt9RxJcRRtjcQrOFJGRjODX6b2VsqK1hSCBBHGgwqj8ST0kneSeevyxwS/8hZ/zcH+6tfrKrS2goRaRoem7qdxVjKXAUpSpRRClKUAqH2d8tvPq2/5XqYqG2d8tvPq2/5XoD5Hwm1jUlreOpzhgiYYZxkZYHH2V67oG8zvfUj9+tGC8ki2WjwmNXwiqZAWQFpQuWAIJHK66jbbsiFXaKaE8ZxmjSMLxbNrVIySTr+MhmzIABpKNjBoCwd0DeZ3vqR+/TugbzO99SP36r1r2U4pHReIkAZInJ1KSvG/BNIC/vbryH0P1b9224fpJMkKRFmeR0BEiFTi3W5RgR4StE2cjmIxv56AlO6BvM731I/fp3QN5ne+pH79QeyeyGJnhTisNPFbyIqspCiZbh2LScwIWBhpIG/G/fuxbO7JyOWWWLRpaRQ2tNBKrM4zv5IxBINRPPp3DVuAsPdA3md76kfv07oG8zvfUj9+oB+ySpyFhZdKRs5ZlJVmvns2QLu1YaOQ5zzY3dFeX7K0IUPxEmnEjHlJkKttHdA4zvJifeOhhj56AsPdC3md76kfv1vbM2gtxGJEDKNTqQ4wysjsjqR8zKw+ytjORn5qiuC/7B/5u9/5k9ASxr8xy+EfpNfpXaF/HbxPNM6xxoNTM3MAP/3m6a/L77ViJJ1dPUarb6LerjxN09lasKfS67Szq7/qbNbmxbVZbq3ikGUe4hRhkjKtIoYZGCMgnmNRHbSLxvwNbWyOEEMNzBMxYrHPFIwUcrSkiscA434BqFShLXWV3o2m+uqTtqihNZ1ZYw9ucPGDsm0OAWz4pIUWxMglbRq+EyrpbSznIL7xpRj6K0bXYuwXWAmB42nKBEeScNlxGV533j42MbvGr5J2btlMUZkuyUbUvxa7m0smfD38lmG/rrQi7KWw0KFYbxTGFCkAjcqoqqfjOUuI49xyCUB599XeKfgcv17vjLzJGPYuwWGRBKcpG6jVc63WR0RCqatRBaSPfjHLG/ccb+zuBWxbglYoWYhQx+MuNwONOeXuyDkdYqsSdkbYRACxXsekRgFAQQsbRMoHL3fsYuUOVyRv6a3dn9l/ZEDO0cd2NYQY4tcBY0Cqo5XNgdO/fTFPwGvd8ZeZae9dsvzc/fT+/XKeHOyYrW/lggXQiiMhdTNglATvYk8/z1e+/vszxbv7tfermvDLhfb3l7JcRa1RhGAHXDclADuGemot1GLp/wAVtLzQVWtC8TrSajh728bvE0KVqdtIvG/A07aReN+Bqq6OXA6B1uhzr7o26xXX7N/qt/oaw9tIvG/A1jn2lGVYBt5UjmPVXqpyzuMdW7oODSmtz70bfY82HPdbRt+JQsIpo5ZG/dREcMST9mAOk1+o6qXYt2VDBsu3aJArSxrJI37zuekn8AOirbV9Tjqo5Ld1ulqfIUpSshEFKUoBUNs75befVt/yvUzUPs75befVt/yvQGhsTbNl8EiimntMgcpHkj3EMTvUncQfRW9LtvZzHLT2THDDJkiJwwww3nmI3HrqUNqh3lEP2CvnwOPxE9UUBXQdlC5S6E9msiRmJdMkIXSSp5h05VMHo07unO6Nr7N1B+OsdQ5m1w6hkYODnI3VK/A4/ET1RT4HH4ieqKAil2ts0HUJrAHdvDw53bxvz0GtKwOyoJpp457NWmChwJYtGFGkBVBwMjn68DPNVi+Bx+InqinwOPxE9UUBFPtbZrDDTWBHPgvCRknUTz9e/wCmvL7T2YeeWwO9jveE738M8/73T11L/A4/ET1RT4HH4ieqKA0RwlsgMC6tAMYA42P21i4JSq9szIQytdXhBUggg3k2CCOcVJ/A4/ET1RWVVAGAAB1DmoDiHZb2tNc3b2juVhhYYRdwZioOt+sjOB0D7TVA7Sp1t+FXPsi/+TufrL/tpVcqhq1Z672951jR+j7bqtN6i2xT+uCP7Sp1t+FO0qdbfhV37HfB+C+vGhuFZkFu7gKzJyg8YBypB5mPpq3z8E9ipObdobnWJhFullIyYeO1jDb1A5PXqIGN9SKVGrUipKRUX2kbCzryoSottY3YxtWeJxntKnW34U7Sp1t+FdnHBPYRG5ZidLNgvcgrp1ZD58A8hhhsHdXuHghsJgWAlwA7HMlwOSgJZhk71Glt43EqQM4rJ1WtzEPt3R3wH5fk4r2lTrb8KdpU62/Cux9y+xNMZ4m6y4hIXXcZAmaNQcg6SFMiaipONQ6xXqDgvsF9OBNyhqHLucacgF882gE4Lc2QRncadVrcw7d0d8B+X5ONdpU62/CnaVOtvwrv/en2Z5KX76b3q5bw32PFaX0sEAZUURkAsWI1ICeU2Tz1iq0qtOOs5E6wv7C9rKjCi09u/H5Kl2lTrb8KdpU62/CpClROlnxNh7PtuREf2lTrb8Kip49Lso6DirLUBNCzzlEUuzSaVVRlmYnAUAc5JqRQnKTeWVGlralRpxcI42n6c7Hf/irL+XT/AEqxVDcDdnSW+z7WCUaXjhRWGQcMBvGRuqZq5W45rUeZv5ilKV6fApSlAKh9nfLbz6tv+V6mKh9nfLbz6tv+V6AmKUpQClKUApSlAKUpQClKUBx/hrwKvp7+eWKBnRmUqwZBnCKOk55wag+91tLzZ/Wj96lKhSsoSbeWbPR9prmjTjTjGOEku/uWOJZOAHB68sLtpp7WbSYHjGjQx1F42GRq6lNW+5tYJJTM9leFySScAbygj6H3ckY3fTSlSadNU4qKKO9u53laVeaSbxu3bFgxW+zbdEKLZ3uDz7hvPLydzYGeMfm3b/mFYk2RDo0G22ic5BbcGKNqzFnXuTlNu+fdilKyEQ9jZVsGDCzvgwWNQRjIEbRMozr64Y/Qes59QbNt0GFs77HFmIA45MZYMUHL5tQ1fSTSlATPbxvNbv1F96uZ8MuCt9eXstxDazaGEYGsxqeSgB3auulKx1aaqR1WTbG9nZVlWgk34/qITvdbS82f1o/ep3utpebP60fvUpUTqNPiy/8Aeu75I+f5He62l5s/rR+9V77HHY0SyJu7kBrl8lQd4gU9A63I52+fA6cqVmpW0KTyivv9OXF9TVOaSXhn+2zoNKUqSUYpSlAKx3EuhSwVnwM6VwWPzAHG+vlKAj+3jea3fqL71YtjB2uLmZopIlcQheMABOlW1HAJ3bxSlATVKUoBSlKAUpSgFKUoBSlKA//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6628" name="AutoShape 4" descr="data:image/jpeg;base64,/9j/4AAQSkZJRgABAQAAAQABAAD/2wCEAAkGBhEQEBMQEBIQEBUVEhYUFRYUFxgYExMVGBYYGBYSFhQZJyYgGBkjGhgVIDMgIyc1LCwwFh8xNTAqOCYwLSkBCQoKDgwOGg8PGjYlHyUxLTU0MjU1KjAsLC02Ki8pLCksLCwwKTQsLywsNCwsLSwsNSwsKTQsLCwsLCwsKSwsLP/AABEIAMgA+wMBIgACEQEDEQH/xAAcAAEAAgMBAQEAAAAAAAAAAAAABQYDBAcCAQj/xABNEAACAQMBAgYMCwYGAgEFAAABAgMABBESBSEGEyIxQVEHFRYXMlJTVJGS0dIUIzRhcXKBk6Gy0zNCY3Si4XOUsbO0wTVDgiRiwvDx/8QAGwEBAAIDAQEAAAAAAAAAAAAAAAQFAwYHAQL/xAA1EQACAQMABgcIAgMBAQAAAAAAAQIDBBEFEiExUVITFBVBYaGxBhZTcYGR0fAiwTLh8UIk/9oADAMBAAIRAxEAPwDuNKUoBSlKAUpVS7Iru0CwrI8aylg5TAZlAHIz0A539fNzZrDXrRoU3UluRHubiNvSdWe5f8Kpw07LjpNxOzymlCQ8pAYOepAd2keN09G7nrnfc2n5SL7pa+dxsPjy+lfZTuNh8eX0r7KoJaWi3nLNYlpyEnnWZ977m0/KRfdLTvubT8pF90tfO42Hx5fSPZTuNh8eX0j2V89qR5mfPbUOZn3vubT8pF90tO+5tPykX3S187jYfHl9I9lO42Hx5fSPZTtSPMx21DmZ977m0/KRfdLTvubT8pF90tfO42Hx5fSPZTuNh8eX0j2U7UjzMdtQ5mfe+5tPykX3S077m0/KRfdLXzuNh8eX0j2U7jYfHl9K+ynakeZjtqHMz733Np+Ui+6Wnfc2n5SL7pa+dxsPjy+lfZTuNh8eX0r7KdqR5mO2oczPvfc2n5SL7pa6R2OeE9xeWcs8/wAc6TMiqgRSQEQ6Rkhc5Y85ri+39mLbyBELEFA3KxnOSOj6K6x2EvkE3803+1FVnaV3VknnYy3sbmVaSecplx7ay+Z3PrW36te9nbVEzyRmOSJ49OpX0czglSCjMOg9PRW/UPs75befVt/yvVoXRMUpSgFKUoBSlKAUpSgFKUoBSlKAUpSgFVLh94MP0v8A6LVtqmdku9jhiikkYKAzAD99idPgr045z1fbVfpKLlazUVt2eqKvS8JTs5xisvZ6oqteRCHeFG3q1xbqwyRlWnjDDI37wSPtqG7rrfrf1TQcMbdXjcCRtE0MhAXBISVHYDJAzhTWp21vUVaDlHZlepo1pa1Y3FNyi8ayz8snS77g1Zo6xx2iysUaQgyumEUqDgknLZYYBwN29hUVJ2tV5E+BSERiQ5VzyuLZ1fTqceDoJOSPm1Vo3vZb2bNp420u20826MbjzqcScpDuyp3HAyDitWbskbIckmyu8k5JUopzxhlyCsgwdZ1ZH/Vbpmj4eR0PWt/DyJky7HDMnwd8pkuAWJRVVmkZwHJTQFfIbBOnkhsrnfvNiWEbSZtVMcIBmfjHBQFdWpUzygF3neD1BjuqtDsm7K5WbO7bUrKdRRhhlKuAGkONQJzjnJJOTvrNc9ljZkra5LS6c4wciPSRgjlLxmGwCcEjdk4xmmaPh5DWt/DyJKdNmKr/AP0cpZFcsuSNLrxgERfWV1ExMBgkcxJxXmc7KVZG+CSEoshwSwBZEkfi86jziGbDY0/FnfvGYleydsoLo+BXRBAB1cWxbGvezGQlj8ZJvJzyjXw9kvZJ57K5PIZDniyCG1BiQZN7EO41Hfh2Gd5pmj4eQ1rfw8i99xFj5Aes/tqj7ZsUgvJ4ohoQcWQuSQCUGcZJrf799n5veeiL36qm1OHdvPcyzhZYw+gAMAW5KAEnSSOf56rtJqE7dqmk3s3fMqdMRp1LWUaSTezdv3kpSoTuut+t/VNO663639U1qvVqvKzSeqV+RkRwy/br/hj8zV1vsT7EmtbEiddBllMqqfCClEUah0Hkk4+cfRXM7Da8cu1LR0VZBxkUeJFyATJjUBnnAO4nmP0V+gK2zRlLFNN70bzoajq0k5b0KhtnfLbz6tv+V6mahtnfLbz6tv8AlercvSHWK3hsBeXCzyYAZysshYlnxnBcDnPsrcsrexk5PLjcSGIxyTSLIJAocx41kMdLK3JJBDA5xSDY4vNlrbl2jDooLKASMPq3A7t+MfbWN+x/A0ouJGeWUszyFsaJWPElcxjcArW8BA5uRvyTmgPaDZZYoLiIsM5UXbahjnyNeRWX4Hs7GeNTHF8b8pf9nzcZ4fgf/dzVCbP7GxKCO6lTSFlj0wgjWksC251M2TyY0jC4xgKAc1vQ9ja1VnbnMgy+oasytukmAJOHddxPP0gg0BIdrbHCHWMSDMZ+ESYkGNWUOvlDG/d0Vq7NTZ88KXCM6xyMVjZ5pFEnPgpl9+QDu59xyAQRWS54ERSNbu0sxaGKOLUSCZBFLHMjOceFxsSMSOfeOms1hwTWGO0QSuxtEaNGIXlIy4wy82RpTeN/J+c0BorPswhfjRkiM4Ny+QJNWhjy8YIRzuPMuaziLZhUsJ4yoXWT8KbAXVp1E6+bVuz17q0rfsaxxogW4m1KbcklYyG+DNIYuTjH/swevSPnryOxjDxciNNIzSRGMuQupSycU0ijwQxiwhJG/GTvoCci2BauupNTjeMrNKRkEgjIboII+yvvBbdbkZY6bm7QaiWIVbqZVXU2SQFAH2Vm2Lsf4LG6B2kDzSzbwBgyuZGUY6NTNj5jjorDwX/YP/N3v/MnoCXpSlAKUpQCuM8ILAXsxmuHkZuYAHCoo/dVegdNdmrkb85+mtf03WnTUFB4zn+jVvaKvUpKmoSxnP8ARBdyFv8AxPW/tTuQt/4nrf2qcqfsuDloNn29w8Us0kkduD/9RMmqSZo0ySGwo1Pk4H2VWWVKvduWrPGMFPo6jc3zko1MYx5lE7kLf+J639qdyFv/ABPW/tV4uLXZUSkSRTrIA+Y+PnPKTPJD68HOk4PpxzVmWw2OX4sCYtrCYEl0cEuIwxw25S7Bcndv6t9WHZdz8X1LXsW8+N6lB7kLf+J639qdyFv/ABPW/tV3nh2OjhTHcY5YJ425Gl00HQQXyCVfV9Cnp3VkurDZiCZkhncRQmUtx9wqMAdOAzNjn5z0YNOy7n4vqOxbz43qUTuQt/4nrf2p3IW/8T1v7Vebe02UVVpI5o8tpJE9w8Yy5RX41WxxbFXwxwMIxOAK9Nb7EGnfLyubEtzjnA59XPlkGOca166dl3PxfUdi3nxvUonchb/xPW/tTuQt/wCJ639q6na8CtnyIsixzaWUMNU1ypwd4ypfI+g1T9r2KQXc0MWoIvFkBmZ8akBO9yTz/PUa6s7i3puo6mfuQ72wu7Si6rq5x8yudyFv/E9b+1eJ+CcAViOM3KT4XUPoqfrFdfs3+q3+hqpVzVz/AJMo43dfK/myj8Ffl1p/Mw/7i1+mq/NvAiwkmv7YRIXKzRyNj91EdSzE9AA/6HTX6SrdbNbGdEsF/FiobZ3y28+rb/lepmofZ3y28+rb/leppYENeGbtVBxAlLcdbahFrDGP4SnGjKZYLxerJA5s1rLwU2owZZL05MBAYSSD40RwiMFRjCrLHIxYHLiYg81WNeC1uBhTcqN+Atzcqoyc4Ch8Ab+YV97mYfGu/wDNXX6lAQUfBS+WWM/C30LK7NpkkyyF0dMiTUDgcdGV5tMinnUYm+CmzpoLVI7li8ozrPGvKDyjpw74Pg6ejo6eevXczD413/mrr9SnczD413/mrr9SgJalRPczD413/mrr9SnczD413/mrr9SgJalRPczD413/AJq6/Up3Mw+Nd/5q6/UoCVNRPBf9g/8AN3v/ADJ6+9zMPjXf+auv1K3rCxSBBHGCFBZt7MxJZi7MWYkklmJyT00BsUpSgFKUoCG4UcJ4rCHjH5TnIjQHe7f9KN2T0fhXLTtuHxv6W9lW7a/ApLuVppp7hmPNvTCr0Io07gP/AO760u9lbeVn9Ke7WhX2mbW6kst4W7YRb7Q9O9UelbWM7sd+OKfAr3bqHx/6W9lTdh2Q7IWUFrNDdtxccKsU0Ly4tJDKwkB3OoIPzVm72Vt5Wf0p7tO9nbeUn9Ke7XzaaYt7XOo9/Ff8FjoalZOTptvON7Xd8kjFJw42U2NVreE6ShPJywbJOs8blzlmOWycsawT8MNmMyMIb9AsvGlVEeHbWkgBzISF1oraRgbq3O9nbeUn9Ke7TvZ23lJ/Snu1O956f6n+Sy6FmmOFmxwMC0vBymYYIBBZVUkES7uSiqOoDA562+7/AGZl2+DXnxi6WHJxjOrcvG4XJ3kjnPPX3vZ23lJ/Snu072dt5Sf0p7tPeen+p/kdCz7fdkTZk7apba7c6dJyEww5QGpRJg41Pgnm1HGM1hfhxsk4PwS6GCx5KovhhQwOJN4OhN3NyRWXvZ23lJ/Snu072Vt5Wf0p7tPeen+p/kdCzej7LlkoCiG7AAAHJi5hzf8AsqrbS4UwXFzNOOMjV+LADqNXJQAnkFhjPz1N97K28rP6U92neytvKz+lPdqPc6fo3FN05bvBMi3ejo3VJ0p5w+GP9le7dQ+P/S3sr1FexzsIUflSERrkNjU50jO7rIqavOxzbpG7iSclUZhkrjcCeqqZwa+WWv8AMw/7i1hs40LmX8G9jRSP2YtYbdaX3X4Oy8EeCUOzoBFGNTkAySEcqRv+lG/A6PpyTMzyFVLBWcgZCrp1N8w1EDP0kVkpW/JKKwi7jFRWERXbmbzK79a1/WrV2FcM93ds0bwnEA0uULeC+/4tmGPtqfqH2d8tvPq2/wCV69PomKUpQClKUApSlAKUpQClKUApSlAKUrFdXSRI0kjBEUZZjuAFARVKrvd/Y+Uf7uT2U7v7Hyj/AHb+yuMdTuOR/ZljrLiWKoEbOt49nw3UiPI7JBqLTzKC8rohdmBOBl8nA6Oasfd/Y+Uf7t/ZUds/smWiW0NvLb3T8WsQOBDpLxlWVhmQHcygjI6Oats9mqXRSq9PHGcYz9eJgrPOMEop2cqqZop4mMTy6eMnbKxh2JTDBnBVGYHTvGM4JC1jS62ZhjJFcwlXdCHebGpXkRV1a9ILcU5xndjeRuzoXfZE2bK/GSWd27aSmSIfBKsp3cbjOl2GefBrHJw82WwYGyuzqcyH9lnW3GEuDx2QcyyEY5i27FbhrW3GPkR8MlxLswgaY7htQGOXOFJK6sai2CcEZAzz55gTXgXGzAqs8dwmU1MNdyWTCcaSwzuURjXnPUMZOKjX4f7MIANneEAqf/VvKqFGr47lblXc2eYGsNzw12VIVLWV5yTnA4kBvi+Kw3xu8aN2OkbjkU1rbjHyGGXruQtPEf76b3qjeDrk2sWSTuIySScBiBknedwFR3fhtfN730Qfq1o7D4bWcdvGju6sAcjQxxkk4yAR09BxWte0cI1aEFRWXrd3DD4Gai8PaXGlV3u/sfKP92/sp3f2PlH+7f2VpHU7jkf2ZJ1lxJjan7CX/Cf8prlXAzZ0k17BxaltEscjnoVFcEsT0c32ndV2vuHVk8UiLI2WRlHxb85UgdFWLgJsyKGxhMahTJGsjnpZiOcnq6h0Vtfs7Z1My101ue0wVpLuLDSlK3wiiofZ3y28+rb/AJXqYqH2d8tvPq2/5XoCYpUNBwheRQ8dndOp8Fg1sAR14MoI+0V77czeZXfrWv61AS1Kie3M3mV361r+tTtzN5ld+ta/rUBLUqJ7czeZXfrWv61O3M3mV361r+tQEtSontzN5ld+ta/rU7czeZXfrWv61AS1Kie3M3mV361r+tW3svaIuIuMCunLkQq+nUrRyNGwOksPCQ8xoDbpSlAKrfCnYi3mI5XlCLv0owCk+M245IqyVGXvhn7P9K1z2kr1KNonTeHrJfTDM1FJy2lN721p40/rD3ad7a08af1h7tWulc969cc7JequBVO9vaeNP6492ne3tPGn9dfdqb2ds1bme541p+Q8aqEmljABiVjyUYA7yd/PUbY3ljKFbF8oYneLuZwAIpJeVokOG0xnKc41Lu31tVtoe+r0o1VXxrJPv7zA6kU8YNbvb2njT+uvu0729p40/rr7tSyrs4xtIJL0qgXURNebiTjR4XhDdlecZGeeteK52czMC96oB3Ez3WGTGozDDn4oDB1ndWfsG/8Aj+p50seBo97e08af1192ne3tPGn9dfdqw7N2TZ3ClonvCBjOqe7Q71DA6WYHBUg5+ese3tgRQ20ksb3QdFDKTczsMgjnVnII+YivJaCv4pvp/UdLHgQXe2tPGn9Ye7TvbWnjT+sPdq10rT+vXHOyRqrgVTvbWnjT+sPdp3trTxp/WHu1a6U69cc7GquBxHatqIp5Y1zhJGUZ58AkDNdx4I/ILX/AT8ori+2bdpL6ZEUuzXDhVG8kljuFdv4P2bQ2sET41JEitg5GQBnfXSNE5a1nwRDqEhSlKvTEKhtnfLbz6tv+V6mahtnfLbz6tv8AlegIbaV48OxOMido3VE0svhZMoGAN+cgkYxWtbcKruOYQpEbmBrhxFO7KuuFVg1YdiNZBknYMASwt8YOS4mLTay2my1uHV3EcedKY1MS2ABkgc5HOa07rsgw8fFDGC4aV431DBICXOloyTpOZbWWPDY37+bBIERB2RbpwGjS1nLpMyRxMWfMUCS6GZWYZZy8Y3DVoDDcwA27XhvfOXHwOMaY9SkyoBID+zmXDHkscLpGQp55MbxuWHDGwiLRwxyKeOSFgqDdI8jxBSc43So6EZ3ZBA0kMfUHZGt3ZgqzOBGJVKpjKG3SfnYgFtDg6VyQOcDnoD5dcLrhGtFEGoTRI7uVkUZeREZVU70KI7TMGO5Y2G7whIcBryWewgnmkMkkqcY5xpCsedAv7oBBGD8/0D1srhhbXMohj4wMVZhqUgHQsTMM9YWaBur4wdIYCcoBSlKA+Gongv8AsH/m73/mT1LGongv+wf+bvf+ZPQEvSlKAVT9o8N7ESsvHglTpOFYjI3HBAwd/SKm+EVoZoTEJJIg+5jHgMV6VyQcA/NVK72Nv5W4/o92tP0/e2s//kqtrDT2fL/ZIpRl/kiS7urHy39D+ynd1Y+W/of2VG97G38rcelPdp3sbfytx6U92tU1NH80v36GfMzJY9kSzt5rgnjpBI6MpjQkYEaqQdWMHINJuyDsp40iaC7KRqVQaDyQUMZGdWfAYj7ax97G38rcelPdp3sbfytx6U92tlt/aGjQpRpR3RSW59xhdJt5MScMdjqjRi3vNLYyuHxkEtq8PcxJ3tzkAA7gK+Dhfsbdi2uxgBfBbwQunR4e9CowV5j0g1m72Nv5W49Ke7TvY2/lbj0p7tZ/eel+pnnQs2rLsm7NhBEcV2udIPIz4CBF528VQPsrFtnsn2c8EkKJchnGkFowFG8byc7hWLvY2/lbj0p7tO9jb+VuPSnu18y9pqTTX9MdCyS7urHy39D+ynd1Y+W/of2VG97G38rcelPdp3sbfytx6U92tV1NH80v36GfMyS7urHy39D+ynd1Y+W/of2VG97G38rcelPdqp8LtgJZypHGzuGj1EvjOdRGNwHVWaha2VeepCUs/vgeOUkXvsd2sMs15dqNTG4ZUY53IeVuB5ic8/PV7qg9iD5NP/jD8i1fq6VZQUKEUuBDlvFKUqWfIqG2d8tvPq2/5XqZqH2d8tvPq2/5XoDSs8i1FrPZTygKVcYiZG3nrfeOY1ik2bas2s7Ml1ZY50xA5ZSrcz9IZ/Xbxjm1UoCrmxtyoQ7OuCokSUDEeBIngyD4zwhz569/PWGDYlmisqbLlAYAHkxbwI2iAzxnRGzKOoMRVupQFYtLO3hdZItmzo6AhWVYgRlEjP7/AEpHGP8A4L1VJ9uX80u/RF79SlKAi+3L+aXfoi9+nbl/NLv0Re/UpSgIs7ZfzS79EXv194OQOkBEilC09zJpOMhZLmWRM4JGdLKefpqTpQClKUBp7R5h9JrRqN4W8PbGykWGebTJjUVVWYqDzatIOM9RqA77Oy/LP91J7K5tp6zuKt9OUINrZtSfBFjRpzcE8Fi23vjVcsA1xbIdJKkq9xErDUMEZUkbuuvd/sq3jdI0hnldlZ9IuJVxGhQOwJfe3LXC9Oecc9U7avZT2cyLolkYrNBJpEbgkRzxuwGQBnSp5zWW97MuyJtPGRXjaebCBTg86kq4yhwMqdxxvBq99nLXo7eSrww9bvW3GFxMdalUzsi/Mn57nZqMysLoaSd+u5IIXVxjAhvBTQ+SebSfmz7jk2cxYD4RkNpxxlxvJlSIYOrpd1G/mzvxiqq/ZU2GzOxt7olwwbkDGHVlcAcZhQ2picYyWJ599eO+fsPUH4i8yH4zODvbUrAH4zlKGVSFPJGBgCtk6Ghyr7IwdFV5X9mTse2tnmMvxN6G4tnVDJNqcKgc6TrweTqOebCH6DutcbOB0lbonOkBXuW1OWVRGMN4XKQ46AwOeeqkOyRsAZxbXY5JTcvMpjMRx8ZuOglcjfWZeyrsQOJBb3epSCOTuBDBtWnjMasheVjJCgZwMU6Ghyr7IdFV5X9mX+24PWkiLInGsrqGU8dPvVhkHwuo1oXWz0gvIFi4wB4LgsDJI4JV7fScOTvGpvSar1v2cNlxosaR3aqihVHFruVRgDw+oVp3PZf2dNdQy5njWOGdSXj52doCoAQt0I1V2k7enK0qKnFZxswlk+4Uqusv4vzL7Sqd32dl+Wf7qT2U77Oy/LP91J7K5r2fd/Cl9mTuinwLjXNuyb8pi/wf/wA2qY77Oy/LP91J7Kx7C2tZbW2svF5mSG0MnKBUcYJlABVhygA+ermq00Ro+5V0taDS27WmkYqtOai20TnYu2XLDaM0qlONk1oDzldIAYjozirnSldMpwUIqK7iue0UpXieQqpYKzkDIVcam+YaiBn6TX2eHuofZ3y28+rb/lesvbaXzO69Nv8Aq1qbDnL3d4zRvEcQDS+jV4L7+QWGPt6KAnqUpQClKUApSlAKUpQClKUAqD4bbXktLGaeHSHUKFJGQNThdWOkjOd+7dvzU5VW7J3/AIuf6Yv91Kx1W1CTXBkywhGpdUoSWU5RT+5+f7qw412kkkld3YszMQWYnnJOKw9pU639I9lSFKoelnxOsdn2y/8ACI/tKnW/pHsp2mj639I9lTWybZZbm3icErJcwRsASMq8qKwyMEZBIyDmurbS4EbGt3RJbeXLqWXTLctkh40CBVcsWLSqBgddSqNOpVWVIotJXllYVFTnSzlZ2fNo4f2mj639I9lO00fW/pHsrs1rwa2FJIUFvNjUoV+NudD6lUqwIfch1ooY4DFsDNY+0XB8qXEUpAUtve8UED52YADJUZ63UdNZuq1eYre3dH/Afl+TjvaaPrf0j2U7TR9b+keyu0vwZ2ANWY5eSzBvjLw40syM25t6B0ZSw3ZGM1Md6rZfm7/f3Hv06rV5h27o/wCA/L8n5+7Sp1v6R7KdpU639I9lbycw+ivVQHUmnjJtsLK2nFSUFtI/tKnW/pHsp2lTrf0j2VIUrzpZ8T76hbciIe/2csaagWO8Dfj2Ve+wF/5Gb+Ub/diqnbY/Z/8AyH/dXrsA7Pk+Fzz6G4oQGPX+7rMkbBAek4Un5t3WKsLWTlhs1DT1OFJyjBYWEdzpSlWRpIpSlAKh9nfLbz6tv+V6mKh9nfLbz6tv+V6AmKUpQClKUApSlAKUpQClKUAqmdlnakUOzZEkdVaRkCKfCcq6s2AOoDn+jrq51+ZuFV3LtC5ae4kJPgqo8CNAdyKOr/XnqNcVIwjiXeXWhrKtcVlUpL/Bp+eV6Ef2zi8b8DTtnF434GtftIvjN6BTtIvjN6BVVijxZ0DpdIckf36klsrbkMVzbysx0x3EMjYBJ0pKjNgdJwDXVrrss7FldJHM5aPwDxcgxykbmBweUiHf1fPXF+0q+Ofwp2lXxz+FSaNeFJYTKTSGirm/qKpUjhpY2Ncc9+TrcPZC2AmjT8JGgKANM2CECBAwzytOhCM8xGeejdkHg+UMZFxpK6caZubWr4znPhIp+yuSdpV8c/hTtKvjn8Ky9diV3uzV4eaOp7Q4dbDkwFkuYs6g+mOXLozvIyZJ3Au7HmxzbsACrB37tlePP901cM7Sr45/CnaRfGb0CnXYj3Zq8PNGdNpxYHK6Oo197ZxeN+BrX7SL4zegU7SL4zegVCapN5ybVCWkIRUVBbP3ibHbOLxvwNO2cXjfga1+0i+M3oFeJtjhVLajuBPR0CvNWlxZ662kEsuEf36m9aiK6mgt9RxJcRRtjcQrOFJGRjODX6b2VsqK1hSCBBHGgwqj8ST0kneSeevyxwS/8hZ/zcH+6tfrKrS2goRaRoem7qdxVjKXAUpSpRRClKUAqH2d8tvPq2/5XqYqG2d8tvPq2/5XoD5Hwm1jUlreOpzhgiYYZxkZYHH2V67oG8zvfUj9+tGC8ki2WjwmNXwiqZAWQFpQuWAIJHK66jbbsiFXaKaE8ZxmjSMLxbNrVIySTr+MhmzIABpKNjBoCwd0DeZ3vqR+/TugbzO99SP36r1r2U4pHReIkAZInJ1KSvG/BNIC/vbryH0P1b9224fpJMkKRFmeR0BEiFTi3W5RgR4StE2cjmIxv56AlO6BvM731I/fp3QN5ne+pH79QeyeyGJnhTisNPFbyIqspCiZbh2LScwIWBhpIG/G/fuxbO7JyOWWWLRpaRQ2tNBKrM4zv5IxBINRPPp3DVuAsPdA3md76kfv07oG8zvfUj9+oB+ySpyFhZdKRs5ZlJVmvns2QLu1YaOQ5zzY3dFeX7K0IUPxEmnEjHlJkKttHdA4zvJifeOhhj56AsPdC3md76kfv1vbM2gtxGJEDKNTqQ4wysjsjqR8zKw+ytjORn5qiuC/7B/5u9/5k9ASxr8xy+EfpNfpXaF/HbxPNM6xxoNTM3MAP/3m6a/L77ViJJ1dPUarb6LerjxN09lasKfS67Szq7/qbNbmxbVZbq3ikGUe4hRhkjKtIoYZGCMgnmNRHbSLxvwNbWyOEEMNzBMxYrHPFIwUcrSkiscA434BqFShLXWV3o2m+uqTtqihNZ1ZYw9ucPGDsm0OAWz4pIUWxMglbRq+EyrpbSznIL7xpRj6K0bXYuwXWAmB42nKBEeScNlxGV533j42MbvGr5J2btlMUZkuyUbUvxa7m0smfD38lmG/rrQi7KWw0KFYbxTGFCkAjcqoqqfjOUuI49xyCUB599XeKfgcv17vjLzJGPYuwWGRBKcpG6jVc63WR0RCqatRBaSPfjHLG/ccb+zuBWxbglYoWYhQx+MuNwONOeXuyDkdYqsSdkbYRACxXsekRgFAQQsbRMoHL3fsYuUOVyRv6a3dn9l/ZEDO0cd2NYQY4tcBY0Cqo5XNgdO/fTFPwGvd8ZeZae9dsvzc/fT+/XKeHOyYrW/lggXQiiMhdTNglATvYk8/z1e+/vszxbv7tfermvDLhfb3l7JcRa1RhGAHXDclADuGemot1GLp/wAVtLzQVWtC8TrSajh728bvE0KVqdtIvG/A07aReN+Bqq6OXA6B1uhzr7o26xXX7N/qt/oaw9tIvG/A1jn2lGVYBt5UjmPVXqpyzuMdW7oODSmtz70bfY82HPdbRt+JQsIpo5ZG/dREcMST9mAOk1+o6qXYt2VDBsu3aJArSxrJI37zuekn8AOirbV9Tjqo5Ld1ulqfIUpSshEFKUoBUNs75befVt/yvUzUPs75befVt/yvQGhsTbNl8EiimntMgcpHkj3EMTvUncQfRW9LtvZzHLT2THDDJkiJwwww3nmI3HrqUNqh3lEP2CvnwOPxE9UUBXQdlC5S6E9msiRmJdMkIXSSp5h05VMHo07unO6Nr7N1B+OsdQ5m1w6hkYODnI3VK/A4/ET1RT4HH4ieqKAil2ts0HUJrAHdvDw53bxvz0GtKwOyoJpp457NWmChwJYtGFGkBVBwMjn68DPNVi+Bx+InqinwOPxE9UUBFPtbZrDDTWBHPgvCRknUTz9e/wCmvL7T2YeeWwO9jveE738M8/73T11L/A4/ET1RT4HH4ieqKA0RwlsgMC6tAMYA42P21i4JSq9szIQytdXhBUggg3k2CCOcVJ/A4/ET1RWVVAGAAB1DmoDiHZb2tNc3b2juVhhYYRdwZioOt+sjOB0D7TVA7Sp1t+FXPsi/+TufrL/tpVcqhq1Z672951jR+j7bqtN6i2xT+uCP7Sp1t+FO0qdbfhV37HfB+C+vGhuFZkFu7gKzJyg8YBypB5mPpq3z8E9ipObdobnWJhFullIyYeO1jDb1A5PXqIGN9SKVGrUipKRUX2kbCzryoSottY3YxtWeJxntKnW34U7Sp1t+FdnHBPYRG5ZidLNgvcgrp1ZD58A8hhhsHdXuHghsJgWAlwA7HMlwOSgJZhk71Glt43EqQM4rJ1WtzEPt3R3wH5fk4r2lTrb8KdpU62/Cux9y+xNMZ4m6y4hIXXcZAmaNQcg6SFMiaipONQ6xXqDgvsF9OBNyhqHLucacgF882gE4Lc2QRncadVrcw7d0d8B+X5ONdpU62/CnaVOtvwrv/en2Z5KX76b3q5bw32PFaX0sEAZUURkAsWI1ICeU2Tz1iq0qtOOs5E6wv7C9rKjCi09u/H5Kl2lTrb8KdpU62/CpClROlnxNh7PtuREf2lTrb8Kip49Lso6DirLUBNCzzlEUuzSaVVRlmYnAUAc5JqRQnKTeWVGlralRpxcI42n6c7Hf/irL+XT/AEqxVDcDdnSW+z7WCUaXjhRWGQcMBvGRuqZq5W45rUeZv5ilKV6fApSlAKh9nfLbz6tv+V6mKh9nfLbz6tv+V6AmKUpQClKUApSlAKUpQClKUBx/hrwKvp7+eWKBnRmUqwZBnCKOk55wag+91tLzZ/Wj96lKhSsoSbeWbPR9prmjTjTjGOEku/uWOJZOAHB68sLtpp7WbSYHjGjQx1F42GRq6lNW+5tYJJTM9leFySScAbygj6H3ckY3fTSlSadNU4qKKO9u53laVeaSbxu3bFgxW+zbdEKLZ3uDz7hvPLydzYGeMfm3b/mFYk2RDo0G22ic5BbcGKNqzFnXuTlNu+fdilKyEQ9jZVsGDCzvgwWNQRjIEbRMozr64Y/Qes59QbNt0GFs77HFmIA45MZYMUHL5tQ1fSTSlATPbxvNbv1F96uZ8MuCt9eXstxDazaGEYGsxqeSgB3auulKx1aaqR1WTbG9nZVlWgk34/qITvdbS82f1o/ep3utpebP60fvUpUTqNPiy/8Aeu75I+f5He62l5s/rR+9V77HHY0SyJu7kBrl8lQd4gU9A63I52+fA6cqVmpW0KTyivv9OXF9TVOaSXhn+2zoNKUqSUYpSlAKx3EuhSwVnwM6VwWPzAHG+vlKAj+3jea3fqL71YtjB2uLmZopIlcQheMABOlW1HAJ3bxSlATVKUoBSlKAUpSgFKUoBSlKA//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6630" name="Picture 6" descr="https://encrypted-tbn3.gstatic.com/images?q=tbn:ANd9GcQlx1C21GlAFEDw2XE42uOHd2UNfODxs2R4wEWXnlNI5gkgDKVrDA"/>
          <p:cNvPicPr>
            <a:picLocks noChangeAspect="1" noChangeArrowheads="1"/>
          </p:cNvPicPr>
          <p:nvPr/>
        </p:nvPicPr>
        <p:blipFill>
          <a:blip r:embed="rId2" cstate="print"/>
          <a:srcRect/>
          <a:stretch>
            <a:fillRect/>
          </a:stretch>
        </p:blipFill>
        <p:spPr bwMode="auto">
          <a:xfrm>
            <a:off x="365704" y="2276872"/>
            <a:ext cx="5443802" cy="3888432"/>
          </a:xfrm>
          <a:prstGeom prst="rect">
            <a:avLst/>
          </a:prstGeom>
          <a:noFill/>
        </p:spPr>
      </p:pic>
      <p:pic>
        <p:nvPicPr>
          <p:cNvPr id="5" name="Picture 2" descr="https://encrypted-tbn0.gstatic.com/images?q=tbn:ANd9GcRVPoWjI8-jUF9OAqzS2OqN8dhX3QLuYtpQXY0Xlb1aupnPNBeIdw"/>
          <p:cNvPicPr>
            <a:picLocks noChangeAspect="1" noChangeArrowheads="1"/>
          </p:cNvPicPr>
          <p:nvPr/>
        </p:nvPicPr>
        <p:blipFill>
          <a:blip r:embed="rId3" cstate="print"/>
          <a:srcRect/>
          <a:stretch>
            <a:fillRect/>
          </a:stretch>
        </p:blipFill>
        <p:spPr bwMode="auto">
          <a:xfrm>
            <a:off x="5652120" y="908720"/>
            <a:ext cx="3114675" cy="1466851"/>
          </a:xfrm>
          <a:prstGeom prst="rect">
            <a:avLst/>
          </a:prstGeom>
          <a:noFill/>
        </p:spPr>
      </p:pic>
      <p:sp>
        <p:nvSpPr>
          <p:cNvPr id="6" name="Rectangle 5"/>
          <p:cNvSpPr/>
          <p:nvPr/>
        </p:nvSpPr>
        <p:spPr>
          <a:xfrm>
            <a:off x="1115616" y="980728"/>
            <a:ext cx="4572000" cy="1015663"/>
          </a:xfrm>
          <a:prstGeom prst="rect">
            <a:avLst/>
          </a:prstGeom>
        </p:spPr>
        <p:txBody>
          <a:bodyPr>
            <a:spAutoFit/>
          </a:bodyPr>
          <a:lstStyle/>
          <a:p>
            <a:pPr>
              <a:buNone/>
            </a:pPr>
            <a:r>
              <a:rPr lang="en-CA" sz="3200" dirty="0" smtClean="0"/>
              <a:t>3.	Who participates?</a:t>
            </a:r>
          </a:p>
          <a:p>
            <a:pPr>
              <a:buNone/>
            </a:pPr>
            <a:endParaRPr lang="en-CA" sz="2800" dirty="0" smtClean="0"/>
          </a:p>
        </p:txBody>
      </p:sp>
      <p:sp>
        <p:nvSpPr>
          <p:cNvPr id="7" name="Rectangle 6"/>
          <p:cNvSpPr/>
          <p:nvPr/>
        </p:nvSpPr>
        <p:spPr>
          <a:xfrm>
            <a:off x="5868144" y="3140968"/>
            <a:ext cx="2843808" cy="2246769"/>
          </a:xfrm>
          <a:prstGeom prst="rect">
            <a:avLst/>
          </a:prstGeom>
        </p:spPr>
        <p:txBody>
          <a:bodyPr wrap="square">
            <a:spAutoFit/>
          </a:bodyPr>
          <a:lstStyle/>
          <a:p>
            <a:r>
              <a:rPr lang="en-GB" sz="2000" dirty="0" smtClean="0"/>
              <a:t>There was great value associated with collaboration with local institutions, such as the public library, but control remains in the hands of the citizen residents.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4857403"/>
          </a:xfrm>
        </p:spPr>
        <p:txBody>
          <a:bodyPr>
            <a:normAutofit fontScale="92500" lnSpcReduction="20000"/>
          </a:bodyPr>
          <a:lstStyle/>
          <a:p>
            <a:r>
              <a:rPr lang="en-CA" dirty="0" smtClean="0"/>
              <a:t>Targeting grassroots leadership – the personal call, using connections, relationship based recruitment</a:t>
            </a:r>
          </a:p>
          <a:p>
            <a:endParaRPr lang="en-CA" dirty="0" smtClean="0"/>
          </a:p>
          <a:p>
            <a:r>
              <a:rPr lang="en-CA" dirty="0" smtClean="0"/>
              <a:t>Recognizing that participation and leadership still requires ‘privilege’</a:t>
            </a:r>
          </a:p>
          <a:p>
            <a:endParaRPr lang="en-CA" dirty="0" smtClean="0"/>
          </a:p>
          <a:p>
            <a:r>
              <a:rPr lang="en-US" dirty="0" smtClean="0"/>
              <a:t>Community organizing – </a:t>
            </a:r>
            <a:r>
              <a:rPr lang="en-US" dirty="0" err="1" smtClean="0"/>
              <a:t>Alinsky</a:t>
            </a:r>
            <a:r>
              <a:rPr lang="en-US" dirty="0" smtClean="0"/>
              <a:t> – the biggest organizing challenge is to mobilize the middle class out of its consumption-filled stupor to fulfill its potential to create social justice and transformative change</a:t>
            </a:r>
          </a:p>
          <a:p>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184576"/>
          </a:xfrm>
        </p:spPr>
        <p:txBody>
          <a:bodyPr>
            <a:normAutofit/>
          </a:bodyPr>
          <a:lstStyle/>
          <a:p>
            <a:pPr>
              <a:buNone/>
            </a:pPr>
            <a:r>
              <a:rPr lang="en-CA" dirty="0" smtClean="0"/>
              <a:t>4.		Bridging the university / community divide</a:t>
            </a:r>
          </a:p>
          <a:p>
            <a:pPr>
              <a:buNone/>
            </a:pPr>
            <a:endParaRPr lang="en-CA" dirty="0" smtClean="0"/>
          </a:p>
        </p:txBody>
      </p:sp>
      <p:pic>
        <p:nvPicPr>
          <p:cNvPr id="4" name="Picture 2" descr="http://derekdevries.files.wordpress.com/2010/08/university_website.png?w=595">
            <a:hlinkClick r:id="rId2"/>
          </p:cNvPr>
          <p:cNvPicPr>
            <a:picLocks noChangeAspect="1" noChangeArrowheads="1"/>
          </p:cNvPicPr>
          <p:nvPr/>
        </p:nvPicPr>
        <p:blipFill>
          <a:blip r:embed="rId3" cstate="print"/>
          <a:srcRect/>
          <a:stretch>
            <a:fillRect/>
          </a:stretch>
        </p:blipFill>
        <p:spPr bwMode="auto">
          <a:xfrm>
            <a:off x="2123728" y="2204864"/>
            <a:ext cx="5153025" cy="345638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229600" cy="5949280"/>
          </a:xfrm>
        </p:spPr>
        <p:txBody>
          <a:bodyPr>
            <a:normAutofit fontScale="62500" lnSpcReduction="20000"/>
          </a:bodyPr>
          <a:lstStyle/>
          <a:p>
            <a:pPr>
              <a:buNone/>
            </a:pPr>
            <a:r>
              <a:rPr lang="en-CA" sz="4400" dirty="0" smtClean="0"/>
              <a:t>Re-visioning Community Engagement of Academics</a:t>
            </a:r>
          </a:p>
          <a:p>
            <a:endParaRPr lang="en-CA" dirty="0" smtClean="0"/>
          </a:p>
          <a:p>
            <a:r>
              <a:rPr lang="en-CA" dirty="0" smtClean="0"/>
              <a:t>Maybe its not about bringing academics ‘in’ through artificial, formal partnerships</a:t>
            </a:r>
          </a:p>
          <a:p>
            <a:endParaRPr lang="en-CA" dirty="0" smtClean="0"/>
          </a:p>
          <a:p>
            <a:r>
              <a:rPr lang="en-CA" dirty="0" smtClean="0"/>
              <a:t>Maybe its about using the academics that are already ‘in’</a:t>
            </a:r>
            <a:r>
              <a:rPr lang="en-GB" dirty="0" smtClean="0"/>
              <a:t>: the importance of involving academics who, in addition to their academic skills, knowledge and capacities, were able to participate primarily as neighbourhood residents.</a:t>
            </a:r>
          </a:p>
          <a:p>
            <a:pPr lvl="1"/>
            <a:endParaRPr lang="en-GB" dirty="0" smtClean="0"/>
          </a:p>
          <a:p>
            <a:r>
              <a:rPr lang="en-CA" dirty="0" smtClean="0"/>
              <a:t>We talk about turning ‘clients’ into citizens, maybe we need to remind academics how to be citizens in their own communities?</a:t>
            </a:r>
          </a:p>
          <a:p>
            <a:pPr lvl="1"/>
            <a:endParaRPr lang="en-CA" dirty="0" smtClean="0"/>
          </a:p>
          <a:p>
            <a:r>
              <a:rPr lang="en-CA" dirty="0" smtClean="0"/>
              <a:t>T</a:t>
            </a:r>
            <a:r>
              <a:rPr lang="en-GB" dirty="0" smtClean="0"/>
              <a:t>he value-added from scholarship, leadership, and inspiration of academic visionaries and writers – including sharing success stories  and principles of organizing.  (In our case, specifically Jim Diers and John McKnight, Neighbourhood Power and Asset Based Community Development models were pivotal.)  We brought in books, shared ideas, got excited about ideas. </a:t>
            </a:r>
            <a:endParaRPr lang="en-CA" dirty="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184576"/>
          </a:xfrm>
        </p:spPr>
        <p:txBody>
          <a:bodyPr>
            <a:normAutofit fontScale="85000" lnSpcReduction="20000"/>
          </a:bodyPr>
          <a:lstStyle/>
          <a:p>
            <a:pPr>
              <a:buNone/>
            </a:pPr>
            <a:r>
              <a:rPr lang="en-CA" dirty="0" smtClean="0"/>
              <a:t>5.	Seeing the critical, transformative action in a pot-luck</a:t>
            </a:r>
          </a:p>
          <a:p>
            <a:pPr lvl="1">
              <a:buFontTx/>
              <a:buChar char="-"/>
            </a:pPr>
            <a:r>
              <a:rPr lang="en-US" dirty="0" smtClean="0"/>
              <a:t>We see our work as building civil society/social capital  (Putnam)</a:t>
            </a:r>
          </a:p>
          <a:p>
            <a:pPr lvl="1">
              <a:buFontTx/>
              <a:buChar char="-"/>
            </a:pPr>
            <a:r>
              <a:rPr lang="en-US" dirty="0" smtClean="0"/>
              <a:t>We recognize the impeding economic, environmental crisis, and so yes, we have thrown a party</a:t>
            </a:r>
          </a:p>
          <a:p>
            <a:pPr>
              <a:buNone/>
            </a:pPr>
            <a:endParaRPr lang="en-CA" dirty="0" smtClean="0"/>
          </a:p>
          <a:p>
            <a:pPr>
              <a:buNone/>
            </a:pPr>
            <a:endParaRPr lang="en-CA" dirty="0" smtClean="0"/>
          </a:p>
          <a:p>
            <a:pPr marL="514350" indent="-514350">
              <a:buAutoNum type="arabicPeriod" startAt="6"/>
            </a:pPr>
            <a:r>
              <a:rPr lang="en-CA" dirty="0" smtClean="0"/>
              <a:t>Gathering spaces and signposts </a:t>
            </a:r>
          </a:p>
          <a:p>
            <a:pPr marL="514350" indent="-514350">
              <a:buNone/>
            </a:pPr>
            <a:r>
              <a:rPr lang="en-CA" dirty="0" smtClean="0"/>
              <a:t>	are needed </a:t>
            </a:r>
          </a:p>
          <a:p>
            <a:pPr marL="914400" lvl="1" indent="-514350"/>
            <a:r>
              <a:rPr lang="en-CA" dirty="0" smtClean="0"/>
              <a:t>pride in the territory </a:t>
            </a:r>
          </a:p>
          <a:p>
            <a:pPr marL="914400" lvl="1" indent="-514350"/>
            <a:r>
              <a:rPr lang="en-CA" dirty="0" smtClean="0"/>
              <a:t>sense of belonging</a:t>
            </a:r>
          </a:p>
          <a:p>
            <a:pPr marL="914400" lvl="1" indent="-514350"/>
            <a:r>
              <a:rPr lang="en-CA" dirty="0" smtClean="0"/>
              <a:t>building a ‘we’</a:t>
            </a:r>
          </a:p>
          <a:p>
            <a:pPr marL="914400" lvl="1" indent="-514350"/>
            <a:r>
              <a:rPr lang="en-CA" dirty="0" smtClean="0"/>
              <a:t>we are reclaiming the Commons e.g. front yards, parks for parties and growing food</a:t>
            </a:r>
          </a:p>
          <a:p>
            <a:endParaRPr lang="en-GB" dirty="0" smtClean="0"/>
          </a:p>
          <a:p>
            <a:endParaRPr lang="en-GB" dirty="0"/>
          </a:p>
        </p:txBody>
      </p:sp>
      <p:pic>
        <p:nvPicPr>
          <p:cNvPr id="4" name="Picture 2" descr="https://encrypted-tbn0.gstatic.com/images?q=tbn:ANd9GcSrUGFidvOEicvsPJcoQHyhkHuTZFcRu9rz_sXX5LznQq3AEICxXg"/>
          <p:cNvPicPr>
            <a:picLocks noChangeAspect="1" noChangeArrowheads="1"/>
          </p:cNvPicPr>
          <p:nvPr/>
        </p:nvPicPr>
        <p:blipFill>
          <a:blip r:embed="rId2" cstate="print"/>
          <a:srcRect/>
          <a:stretch>
            <a:fillRect/>
          </a:stretch>
        </p:blipFill>
        <p:spPr bwMode="auto">
          <a:xfrm>
            <a:off x="6084168" y="3068960"/>
            <a:ext cx="2466975" cy="184785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400600"/>
          </a:xfrm>
        </p:spPr>
        <p:txBody>
          <a:bodyPr>
            <a:normAutofit fontScale="85000" lnSpcReduction="20000"/>
          </a:bodyPr>
          <a:lstStyle/>
          <a:p>
            <a:pPr marL="514350" indent="-514350">
              <a:buAutoNum type="arabicPeriod" startAt="7"/>
            </a:pPr>
            <a:r>
              <a:rPr lang="en-CA" dirty="0" smtClean="0"/>
              <a:t>Recognizing that repetition, duplication, overlap has a purpose</a:t>
            </a:r>
          </a:p>
          <a:p>
            <a:pPr marL="914400" lvl="1" indent="-514350"/>
            <a:r>
              <a:rPr lang="en-CA" dirty="0" smtClean="0"/>
              <a:t>Provides a backup plan, fall back organizations</a:t>
            </a:r>
          </a:p>
          <a:p>
            <a:pPr marL="914400" lvl="1" indent="-514350"/>
            <a:r>
              <a:rPr lang="en-CA" dirty="0" smtClean="0"/>
              <a:t>Networks of support</a:t>
            </a:r>
          </a:p>
          <a:p>
            <a:pPr marL="914400" lvl="1" indent="-514350"/>
            <a:endParaRPr lang="en-CA" dirty="0" smtClean="0"/>
          </a:p>
          <a:p>
            <a:pPr marL="914400" lvl="1" indent="-514350"/>
            <a:endParaRPr lang="en-CA" dirty="0" smtClean="0"/>
          </a:p>
          <a:p>
            <a:pPr marL="914400" lvl="1" indent="-514350"/>
            <a:endParaRPr lang="en-CA" dirty="0" smtClean="0"/>
          </a:p>
          <a:p>
            <a:pPr marL="514350" indent="-514350">
              <a:buAutoNum type="arabicPeriod" startAt="7"/>
            </a:pPr>
            <a:r>
              <a:rPr lang="en-CA" dirty="0" smtClean="0"/>
              <a:t>Redefining success</a:t>
            </a:r>
          </a:p>
          <a:p>
            <a:pPr marL="914400" lvl="1" indent="-514350">
              <a:buFontTx/>
              <a:buChar char="-"/>
            </a:pPr>
            <a:r>
              <a:rPr lang="en-CA" dirty="0" smtClean="0"/>
              <a:t>“but we’ve only done one event!”.  Avoiding the lure of busy-</a:t>
            </a:r>
            <a:r>
              <a:rPr lang="en-CA" dirty="0" err="1" smtClean="0"/>
              <a:t>ness</a:t>
            </a:r>
            <a:r>
              <a:rPr lang="en-CA" dirty="0" smtClean="0"/>
              <a:t>, the trap of project thinking</a:t>
            </a:r>
          </a:p>
          <a:p>
            <a:pPr marL="914400" lvl="1" indent="-514350">
              <a:buFontTx/>
              <a:buChar char="-"/>
            </a:pPr>
            <a:r>
              <a:rPr lang="en-CA" dirty="0" smtClean="0"/>
              <a:t>when everyone feels a sense of ownership, when we are confident in knowing what we bring, contribute</a:t>
            </a:r>
          </a:p>
          <a:p>
            <a:pPr marL="914400" lvl="1" indent="-514350">
              <a:buFontTx/>
              <a:buChar char="-"/>
            </a:pPr>
            <a:r>
              <a:rPr lang="en-CA" dirty="0" smtClean="0"/>
              <a:t>have we contributed to the ‘gross national happiness’ of Gorge Tillicum?</a:t>
            </a:r>
          </a:p>
          <a:p>
            <a:endParaRPr lang="en-GB" dirty="0"/>
          </a:p>
        </p:txBody>
      </p:sp>
      <p:pic>
        <p:nvPicPr>
          <p:cNvPr id="2050" name="Picture 2" descr="https://encrypted-tbn1.gstatic.com/images?q=tbn:ANd9GcRhJzBr4g59VPYsbl7u96EK__tcen6OpaaTiABLb1ga0ZH8IF_IXw"/>
          <p:cNvPicPr>
            <a:picLocks noChangeAspect="1" noChangeArrowheads="1"/>
          </p:cNvPicPr>
          <p:nvPr/>
        </p:nvPicPr>
        <p:blipFill>
          <a:blip r:embed="rId2" cstate="print"/>
          <a:srcRect/>
          <a:stretch>
            <a:fillRect/>
          </a:stretch>
        </p:blipFill>
        <p:spPr bwMode="auto">
          <a:xfrm>
            <a:off x="6660232" y="2348880"/>
            <a:ext cx="1905000" cy="1143001"/>
          </a:xfrm>
          <a:prstGeom prst="rect">
            <a:avLst/>
          </a:prstGeom>
          <a:noFill/>
        </p:spPr>
      </p:pic>
      <p:pic>
        <p:nvPicPr>
          <p:cNvPr id="2052" name="Picture 4" descr="https://encrypted-tbn3.gstatic.com/images?q=tbn:ANd9GcTqZkhzTf7Ebpf2xqvAzFSVnvHZRtJihk5Uv_Afj7EbRDeNtfS7"/>
          <p:cNvPicPr>
            <a:picLocks noChangeAspect="1" noChangeArrowheads="1"/>
          </p:cNvPicPr>
          <p:nvPr/>
        </p:nvPicPr>
        <p:blipFill>
          <a:blip r:embed="rId3" cstate="print"/>
          <a:srcRect/>
          <a:stretch>
            <a:fillRect/>
          </a:stretch>
        </p:blipFill>
        <p:spPr bwMode="auto">
          <a:xfrm>
            <a:off x="63500" y="-258763"/>
            <a:ext cx="1743075" cy="542926"/>
          </a:xfrm>
          <a:prstGeom prst="rect">
            <a:avLst/>
          </a:prstGeom>
          <a:noFill/>
        </p:spPr>
      </p:pic>
      <p:pic>
        <p:nvPicPr>
          <p:cNvPr id="2060" name="Picture 12" descr="http://www.gorgetillicum.ca/site/templates/js_hyacinth/images/style1/logo.png"/>
          <p:cNvPicPr>
            <a:picLocks noChangeAspect="1" noChangeArrowheads="1"/>
          </p:cNvPicPr>
          <p:nvPr/>
        </p:nvPicPr>
        <p:blipFill>
          <a:blip r:embed="rId4" cstate="print"/>
          <a:srcRect/>
          <a:stretch>
            <a:fillRect/>
          </a:stretch>
        </p:blipFill>
        <p:spPr bwMode="auto">
          <a:xfrm>
            <a:off x="3779912" y="2564904"/>
            <a:ext cx="2181225" cy="685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CA" sz="3600" dirty="0" smtClean="0"/>
              <a:t>Abstract</a:t>
            </a:r>
            <a:endParaRPr lang="en-GB" sz="3600" dirty="0"/>
          </a:p>
        </p:txBody>
      </p:sp>
      <p:sp>
        <p:nvSpPr>
          <p:cNvPr id="3" name="Content Placeholder 2"/>
          <p:cNvSpPr>
            <a:spLocks noGrp="1"/>
          </p:cNvSpPr>
          <p:nvPr>
            <p:ph idx="1"/>
          </p:nvPr>
        </p:nvSpPr>
        <p:spPr>
          <a:xfrm>
            <a:off x="457200" y="1052736"/>
            <a:ext cx="8229600" cy="5805264"/>
          </a:xfrm>
        </p:spPr>
        <p:txBody>
          <a:bodyPr>
            <a:normAutofit fontScale="40000" lnSpcReduction="20000"/>
          </a:bodyPr>
          <a:lstStyle/>
          <a:p>
            <a:pPr>
              <a:buNone/>
            </a:pPr>
            <a:r>
              <a:rPr lang="en-GB" b="1" dirty="0" smtClean="0"/>
              <a:t>Title:   </a:t>
            </a:r>
            <a:r>
              <a:rPr lang="en-GB" dirty="0" smtClean="0"/>
              <a:t>Firing up neighbourhood synapses:  We were at a community meeting, and a kitchen party broke out</a:t>
            </a:r>
          </a:p>
          <a:p>
            <a:endParaRPr lang="en-GB" dirty="0" smtClean="0"/>
          </a:p>
          <a:p>
            <a:pPr>
              <a:buNone/>
            </a:pPr>
            <a:r>
              <a:rPr lang="en-GB" b="1" dirty="0" smtClean="0"/>
              <a:t>Conference themes being addressed:	Community organizing, citizen engagement</a:t>
            </a:r>
            <a:endParaRPr lang="en-GB" dirty="0" smtClean="0"/>
          </a:p>
          <a:p>
            <a:pPr>
              <a:buNone/>
            </a:pPr>
            <a:r>
              <a:rPr lang="en-GB" dirty="0" smtClean="0"/>
              <a:t> </a:t>
            </a:r>
          </a:p>
          <a:p>
            <a:pPr>
              <a:buNone/>
            </a:pPr>
            <a:r>
              <a:rPr lang="en-GB" b="1" dirty="0" smtClean="0"/>
              <a:t>Summary:  </a:t>
            </a:r>
            <a:r>
              <a:rPr lang="en-GB" dirty="0" smtClean="0"/>
              <a:t>Neighbourhood or locality development has always been a cornerstone of community development (Rothman, 1974).  The usual initiators of community development projects – municipal governments, social planning councils or community associations – are now being joined by academics and researchers, interested in using their skills, expertise and resources to contribute to neighbourhood vitality.  This is the case with the Community Tables: Engaging Neighbours project, co-initiated by the United Way of Greater Victoria and the University of Victoria’s Office of Community Based Research.    </a:t>
            </a:r>
          </a:p>
          <a:p>
            <a:pPr>
              <a:buNone/>
            </a:pPr>
            <a:r>
              <a:rPr lang="en-GB" dirty="0" smtClean="0"/>
              <a:t> </a:t>
            </a:r>
          </a:p>
          <a:p>
            <a:pPr>
              <a:buNone/>
            </a:pPr>
            <a:r>
              <a:rPr lang="en-GB" dirty="0" smtClean="0"/>
              <a:t>This presentation will share the work of the Community Table from inception, through structured facilitation, to local autonomy and sustainability.  </a:t>
            </a:r>
          </a:p>
          <a:p>
            <a:pPr>
              <a:buNone/>
            </a:pPr>
            <a:endParaRPr lang="en-GB" dirty="0" smtClean="0"/>
          </a:p>
          <a:p>
            <a:pPr>
              <a:buNone/>
            </a:pPr>
            <a:r>
              <a:rPr lang="en-GB" dirty="0" smtClean="0"/>
              <a:t>Key </a:t>
            </a:r>
            <a:r>
              <a:rPr lang="en-GB" dirty="0" err="1" smtClean="0"/>
              <a:t>learnings</a:t>
            </a:r>
            <a:r>
              <a:rPr lang="en-GB" dirty="0" smtClean="0"/>
              <a:t> to be shared include:</a:t>
            </a:r>
          </a:p>
          <a:p>
            <a:pPr lvl="1">
              <a:buNone/>
            </a:pPr>
            <a:r>
              <a:rPr lang="en-GB" dirty="0" smtClean="0"/>
              <a:t>•	strategies for successfully tying into existing local, citizen leadership for building local relationships, credibility and sustainability; </a:t>
            </a:r>
          </a:p>
          <a:p>
            <a:pPr lvl="1">
              <a:buNone/>
            </a:pPr>
            <a:r>
              <a:rPr lang="en-GB" dirty="0" smtClean="0"/>
              <a:t>•	the importance of involving interested academics who, in addition to their academic roles, were able to participate primarily as neighbourhood residents;</a:t>
            </a:r>
          </a:p>
          <a:p>
            <a:pPr lvl="1">
              <a:buNone/>
            </a:pPr>
            <a:r>
              <a:rPr lang="en-GB" dirty="0" smtClean="0"/>
              <a:t>•	an understanding  that sometimes successful initiatives come more from synergy and serendipity – a good idea combining with the right mix of neighbours at the right moment – rather than from all the best structured, carefully facilitated planning;</a:t>
            </a:r>
          </a:p>
          <a:p>
            <a:pPr lvl="1">
              <a:buNone/>
            </a:pPr>
            <a:r>
              <a:rPr lang="en-GB" dirty="0" smtClean="0"/>
              <a:t>•	the value associated with collaboration with local institutions, such as the public library, as long as control remains in the hands of the citizen residents; and,  </a:t>
            </a:r>
          </a:p>
          <a:p>
            <a:pPr lvl="1">
              <a:buNone/>
            </a:pPr>
            <a:r>
              <a:rPr lang="en-GB" dirty="0" smtClean="0"/>
              <a:t>•	the value-added from scholarship, leadership, and inspiration of academic visionaries and writers – including sharing success stories  and principles of organizing.  (Specifically, Jim Diers, Neighbourhood Power and John McKnight, and Asset Based Community Development models were pivotal.) </a:t>
            </a:r>
          </a:p>
          <a:p>
            <a:pPr lvl="1">
              <a:buNone/>
            </a:pPr>
            <a:r>
              <a:rPr lang="en-GB" dirty="0" smtClean="0"/>
              <a:t> </a:t>
            </a:r>
          </a:p>
          <a:p>
            <a:pPr>
              <a:buNone/>
            </a:pPr>
            <a:r>
              <a:rPr lang="en-GB" dirty="0" smtClean="0"/>
              <a:t>The Gorge Tillicum Community Table is an interesting example of a community – university partnership initiative that was ‘the right thing at the right time’ for a neighbourhood on the cusp of becoming a ‘community’.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Plans for the future – the next course</a:t>
            </a:r>
            <a:endParaRPr lang="en-GB" dirty="0"/>
          </a:p>
        </p:txBody>
      </p:sp>
      <p:sp>
        <p:nvSpPr>
          <p:cNvPr id="3" name="Content Placeholder 2"/>
          <p:cNvSpPr>
            <a:spLocks noGrp="1"/>
          </p:cNvSpPr>
          <p:nvPr>
            <p:ph idx="1"/>
          </p:nvPr>
        </p:nvSpPr>
        <p:spPr>
          <a:xfrm>
            <a:off x="457200" y="1600200"/>
            <a:ext cx="5122912" cy="3124944"/>
          </a:xfrm>
        </p:spPr>
        <p:txBody>
          <a:bodyPr>
            <a:normAutofit fontScale="92500" lnSpcReduction="10000"/>
          </a:bodyPr>
          <a:lstStyle/>
          <a:p>
            <a:r>
              <a:rPr lang="en-CA" dirty="0" smtClean="0"/>
              <a:t>Digital portal – more collaboration with the library</a:t>
            </a:r>
          </a:p>
          <a:p>
            <a:r>
              <a:rPr lang="en-CA" dirty="0" smtClean="0"/>
              <a:t>Artist’s inventory and map</a:t>
            </a:r>
          </a:p>
          <a:p>
            <a:r>
              <a:rPr lang="en-CA" dirty="0" smtClean="0"/>
              <a:t>Dinner in white</a:t>
            </a:r>
          </a:p>
          <a:p>
            <a:r>
              <a:rPr lang="en-CA" dirty="0" smtClean="0"/>
              <a:t>Harvest picnic</a:t>
            </a:r>
          </a:p>
          <a:p>
            <a:r>
              <a:rPr lang="en-CA" dirty="0" smtClean="0"/>
              <a:t>Community garden</a:t>
            </a:r>
          </a:p>
          <a:p>
            <a:endParaRPr lang="en-GB" dirty="0"/>
          </a:p>
        </p:txBody>
      </p:sp>
      <p:sp>
        <p:nvSpPr>
          <p:cNvPr id="26626" name="AutoShape 2" descr="data:image/jpeg;base64,/9j/4AAQSkZJRgABAQAAAQABAAD/2wCEAAkGBxQTEhUUExMWFhUWGB8aGRgXGB0gIBwcHRwcGyAcICEcHCggHB8lIBwYITEhJSouLi4vHB8zODMsNygtLisBCgoKDg0OGxAQGywkICQsLCwsLCwsLCwsLCwsLCwsLCwsLCwsLCwsLCwsLCwsLCwsLCwsLCwsLCwsLCwsLCwsLP/AABEIALcBFAMBIgACEQEDEQH/xAAcAAACAgMBAQAAAAAAAAAAAAAFBgQHAAIDAQj/xABEEAACAQIEAwYDBQUGBQQDAAABAhEDIQAEEjEFQVEGEyJhcYEykaEHFEKxwSNS0eHwFUNicpLxJDOiwtJjgqOyFlNz/8QAGAEAAwEBAAAAAAAAAAAAAAAAAAECAwT/xAAlEQACAgIDAQACAQUAAAAAAAAAAQIRITEDEkFRIjKBBBMjYXH/2gAMAwEAAhEDEQA/ALdDY2DYj1awVSzGFUEknYAXJwP4Pxlaz1lBX9nUKpBuyhEJbzEsbi22OgyDQONtWOIOPKzeFv8AKfywhgzO8YcPFPu9IO8ySI9bY6HjhkQh0/incel/XC/wvh5qUkY1XGoT+E8z1U4kf2QRtVJn/BTt8lxIBqpxyAsISSbjy8vPbEj+2KcSZHlH9bYXv7Ncf3gNv3P4EY5VMhX5PT8pV/0qYQDMnGqZEw3oRjZeOU5jxesW/PCslGuN+7I8i42+eOvdVtgATz8f8aeDADM/G6Q3n2E48rdoaCi7H2BO9uXnhSzVWoiMXULY/iB/JRhIzOdqIHlwVMNYXUXMH545uXkal1iJui3l7UUNWkkjb2nqN/LEp+OUB/eD+r4oGlx+SbG21jueXpPnjg/GmDEOTAtefPeDPTCUpi7su3M9ucuhHxGd4Hw2m888RV7eUHDgjceEGDPI6unpime9JBJqW2WOpE3BvcCJxH+9aYI/aekyoHPkJ3jfbA5Sfo+zDvFKLtV1KCzK9kifeY0xcbnljXilY6URRa+mSSC3WRuovO3PfHb7/wDEbLTKkgqbm86RtMgdOWBHC6is1fWZrGyqSxGnc+U7fLzxx598Ag1Myp1BiQQSdZUzJFv9vPAbvFYMZIa/iMCfneT0/hgrx/OEE06YVVk+otMyTBnfA1cgYUgwxXUSQIC73F7yB9MdMEkhk/hGSpM7AgqVAJ7zr0UW2vvgoM2UkhVKQNMzIAOwO9zEnETg9dl0RTclx4oN2BmTPL9IxIz4VQe8KmmAJEzO5N56xHLGMpNyoADnWSvmAA6qDB1EWHmYuffE3N1zIRKhqMR8RkeEdDNgYOI2VypqVlNNWpyJ8exA5jlY+049zh0tcg+GJFpXy/OcatK0BmZzDVKLPrAKVL+oFonoDHzxwzXGEfRNOWEF2Y/FFzz69cDM0vhvyNo2vJPvYY1qKpBNwAB7nFxgkOhly3HWqo2pfg2bYCdhbc7/ACGBjcXcOXG0RfoB+eBiVmClV+FjJHmNv688dCpWQduQ6+uF/bimFG/3tjM7Hr9L45u4ZxKyo5dT69MakQbGR0+fljGoad5HP2xaSsEgk9BUiBrJJ9BfYTuB18sQMxUZZAMTcwOuJNI96rkbUqeo3AhZCiJ3MsBAviJWqWQMIAnxAfEOU3vFxIwop+hRx+8tAnkZGNHzDMTJxIFQSFWLkQTb6nbHNkgeh9fqMWv+DMTMkAAR8t8e4xqMgFV5X8zzPljMGAPqzjWbopRfvimllI0sfi3ERv1GK2+zT7vSzJY/Ey6FaTCkmSL8jtOOP2ncErDOmoAzJUAKGDC2uu55qWsAPF6nCrmOF1qe4jbY9fQ46rIZ9Fg4j5/NKikM0FgQLE8vIeeBvYWjWGSpHMEmow1Ek3g/DMgGQukQemIXb3MmiKbgBiA1jMbr0IOCwO3B86lOjTQuoKqAd98ThxOlzdP9WEDKcbdhK5cRM2qVBvz+I46JxYgk/dmvvFU7+6HliLHQ+rnKf7yQeeoXxuKiEzK+RkYRP7XW5+71QT/iU+m9PnjDxSjMmlW6f3cdZ2HphWh0Pjop5T6EfxxuVHQ/16YQ14tQ6VR5FVj3hxtjrS4rQO1U0xadS6R8zUwCDnalV7tQTF9ztAHXrio+OZldcUllQIY6SRPX3GH/AIpVV08FTvAJ6kbb/EQeW2EJqGlgDUZ5M6AV5yZmIg85xxyf+RslgSrnKukKwMR4SIsNwD5eRxyo5io506ZIsTNwDA3PpibVzUSDtN1A5yTa3K+Igrag50WkTAAW+2rzxt2xoR3Z2ZdMgU1I8PMk87mSRfa0Y6/fPEqsmpRECxMTAG9z5eeIaV1RgQDqvJOo6R5EHf540bMeEgsDIMSJLLJ8N/lOIaGMPadtTELYG2kWAEbTtYmcROztBwajCqUNMQsgGZubHew+uCVRkZdbHSlRfh3ItG6joIGOXC8xQRY06SdQLEg7bExJWCY+eOW6hRQDr0tbMe7JaCxgafCN4H6ekY7Vcm5be77KWgiIidXxdPbEg16yFhTWn1LgXiZBudpjArO5rUdQchiJJmSTfmIH++NIWBLy1atUFNWWSX3kAaVIMbREmPbBbjAABepUk/uLpInYKsC1h9MK+tnZAtQgSFvJ6TsPEJm0YYcxkQ1NgrtqmQCseQAnmf1xPJFd0wAWc4vpYrTRDeNOjcAyLHz5HaMSMxw9maKOpRplibi1gGBvtfBfL8AFOsrn9oQAQQx+O5JMcugnHHOUGdWLmATAggTa5M3gT0xSmm/xBgPidBAEppBY7kExOwiwNxeYxC/s6H06oFpPP2GGLLulDSaL0mqOZCkSY2+KYBIvAA5WwM11KdRnCBmYGRG0zzm0T8xjZNhZAzFQAgIuhYgzEnzOIjZiRff9IjHRxUqE2nrGMAAtJB9Of9TisejRrkWuSeQt6465zMGZmdP540y9RdVxfl0nHTK5YM5VmCyCQW5xy9cPGyiVlw+aqMxYCs0sSQqiFUsTMrDEiLDngeqowBd76YCLMg30zI06ZuYP4uuOmaIkFLQACTabRy39eeIrlZuSx5xbDWQRolOecDmce/eLQNuvpjKtYRAFsccMZ2TNMBANsZjiFPTGYKQH19xujFTLN/6pHzpuP1xG7QUQaYAAlqlMWj98E/QYldqOA083SAqMyd2dYdd1iCbGxkCLg4SezmVy3EaytRzBUZYIzoiBDUYhpaQFYLMAbxB6iNrMyyQsWwsdv+HNVy+pAWZPwgTIMSfaMNhGPAuAdFe8O4ee4p+G+hZ8QB2G4Ix3OTYfgH+pJ/MYYKzaEZimohjYRJJaOeB440nOkf8AUn/libFQM+7P/wDr+Wnf/VfGgyj86Z9hP64M/wBrUz/ct7FP/PGf2lRP928/5QfybAOgJUynSm2/ND/DGgySn4qf/wAZ/VcGOPKVKCm2mZ5AztHLz5YGVcxVEjvQCpv4QL9LxhWAOzGWp00hUVJ1QNMdCTED3wkZvOoz6O7OsghrlbbRYjyw68QrGoYd2BXmBERe077RhC43w5u9Z0NrrB3uRzHmZOOLsnyshgvWqsVLkNsS6zED4fX26Y4tmfrAhYAta/LbnjoctCOVLTMDULkRduu4+uM7ki1RwQAFXSZJ+nK2+NrQUa11q+EgMARIAIgAdI9rY8aqOahQVibE+vUTbGyzdVIg23jb8vXHlvEAjh9J2MieRnkIG+BgGM7TWuuumSqwE203HME7j+GJ39l5dXK6b6Z+MwVEGb7nc72xEydQOKVJwx005ZhdTfbcaYvJmMb8QzpNRAkknwE6JG3qL87dOmOOfa+qKOmeYqTpYfCNeoxA3gRvvtgI2Qp1qjN3iLpuQBIYmdhqmJgemI3EnqFgZMOdMnyt5kW54k8M4IxbUuqEILwY5m459LAcsaQVLYE/geTNMrKKl71SyyQ1oXciNvfGnEoNZEWwAF03dtVzO0AbT088e5x9L6GkDTciCRN7zMgdBeYxE4hSUIrIZUbXuBGx8/Tpiad39AKZVSR8RKi6zu3IKNMbavPEDi9ORokhhAcBrSbQQNz744qxZE7sAQBJBga9/bf64559TC0vASG3iCxvfVyAHngiqA7ZeqlOmyLS/avqGprroG+mLBiZ2wBz2dnkRPxGbHziMT+Iu3hRzdRFiep28jM4B5gEn085xvFW7HR3puV+GDIk/lyx7o1G67C+Pa1MIqnVJIBj1OPO6aC04drYUbPRAW25v7cxjehR1sFsPM7AbknyAk48SnHpiVwrNvSYuh0mCJ9R6YpaGtEFsizMVTxnqL7cwen6YHab+mLO+zrI5R6iHNd3GqYIkMIbcRfxBQR/iGOf2o8IymXzRTLMp1qGNJFgUhHMzctc6bFQBO4wRkJMr+nTWJjHpKjphu4h2HYcMp59HUAE96GOmbwukEQSIixM+2Eo0vP641GbGsMe45aB/Qx5h2Oj6h+1PO5qhlFrZR3VkqDXoUN4CGuZBsDpvisfsv4xmlzlOhRMJWqBqsUw1gCSSYlRHPaTi3e0+do5jI5xadRW00GJiCPhJBHW4jFefYSk5nMtA8NFR82Pt+HFJiLqjGFRjlSrBmZRukT7iR9MdsIAFn/hb/P/AN+F6pTi/dEyTz+VifXDDmCragWHxk7jk1sR/uqdV+n6HFEgWllpOogLckxbcTGOlCmLkG2kgA+XpgsMivI/L/fHGvkWHwjVIgyxEe0GfmMKgI3HyddIgxAJ/Llz8vOMLHGqxBVdURdrwZkWn3u3PDZn/wDmUwVPtvyHLzIOELtnmENQpSLKCSJYMWZpvY335DGH9Q8JA9HtaqzUpDFtRJII1Wi/8fXCxmMqoALsYClSpuSYs3haxJF+mGDJ1IRQGaNIaDHkLkwQefthXziVe8qhY0hbG8gFoBiN5m/vjih+xNA6oyrqCMb/AAgzN+vXpjRqa6RqA1MSIEeXQHnz8jjnnK8RtqIiZNiDfkB/DG9QPEq6MNoJuOhgjY7wMdQHoUyFRSG1QCIA5dIm/n8sbnvS/hPib4l1EG2+2972tiP92Jly58IkkCwve5P5eeNmhRqL6jI0uLE8rAHYefTAhhnh+eVdVHRckzsSBaxO5m5HSwxp3zMAWWysdrTyMDcWtJxB4bnFTxgXJg+IAsQNiINrcvngo9RHVlSoDJMi+/U7biQCOYxhOKUroARms0GUEqVE+EJMwOZJMTynG9PNVawFJIBLSxZguojbUxYBee8fXBTNU3R61CrSRyKCFNZUGmhXXqBG5APWfhF5OIvBu8DE03Cu/gOoErDEfFyYSOh2GNXSoqiJnuK1O4GW7lKemqzmqJLvuNGrZlE23mBiQmSqU6YpujSLqCpkhgDIWJ6Xwe+0nhNWhUDVKXd00WlSR1PxsqHxCFG8GdyIF8W7muBZemO9Hea1Twoj3BuxZQSZa5MbeWKkmxHztSz2lGCmxuLCZPSRgk1ehRq61LVgi3109GmpfwgSSREeL1xv9oSUfv8AV7i6Egm/4iPEBYbG3scA+HZJ3N1fRedKFrgEgeHqRvy3xLgqHQTzoFRRCqzRJIJm8Hn0GA2fyLI+iCDzkjkJ3EzPLzMYtHL/AGe03y5r0TUy5AWpqzJARqViwMA6CPFYiRa5Bwrdm+z1TiTO+XpgLTOllLC1mYGAJIO1hvhxi0rChc4VkTVcUkTW5B0iwJgFjueQBPscbZfItUlNDDSNTTYADmSdhywSq8KqUWpvUR0SoCRqlGKnwkixMAnmOowyURSbPlGzBzCae6R3YorqEGhGZRtqu0iD0nc6sGIb5cozKViCbyDifwDgj5yp3NKDUN1BMatNyATadOo36YsvttwDh9PLVqytTpZju1By9OorAVHeZHMjcwABC8sVvwDOVKFUVqJC1EJKkiYOkjbnY40iq2PwaO0XZ1OF0UD1tWaqXpIotThgSxM3kQLj4hbmcQON9l3y2Up5rMlnzGbao2hjEeDXrY7lyZbTYXjD/wBiuw1SpVGf4gxqVWhlR7nqpbkANwg2t6Y1+27LM6ZXcoHqaoGx0Sp+hHvi+i2Iqbi3arM5jLJlnKCikEIlMLccyRcnr74XiuJNSoB4bkgmwv7Y590x2Q/TDGkRnGMxI+6P+7jMMKLNXNMaNdi/dhqTBlQkajpMWUbEkTy364jfZlxhss2ZdW/CkqFBLBSxIBJhT69cQa7s1GpB+FZaY2JAG/tYdMa9gAnf/tFZkkSFaDzPntv7Yyi6iyFofuxHa/XxByco6ffGFwDYqu5JAtYk4thxY+mEvsdxhczWRVQA0aba4YHSxIUA23Ik25EYd8bNlpFb8N4XXqUVZqjyZsWIi5tEWjG54HVH4m/1D9Vw31khmjqT8zOBXHcyyJK2G7PAOkDyO84okC/2XV/fb/o/8cdRwqpE62HtT/8AHEHiHHKi0DUQlgTCsQLnYRpke2BtTjeYZhFQCwDAC88xAt74x5OZQdCtE6pTqd4NNWNO50rbadomBe2F7tIQ2YbQCWRiAsySu2vexax98R3rNUqPoqOTsZ2gmCBfnEWxxzeZ0lRpK6gTPQjkbzuInHNycjlQrOngDxBIAC3sDsOom95GIXHappaln4xGk+IEDYb2FxglkZLEzM7jkscvWLzbfAji1HvGksBci3QNe02jqN8YquxVC+HEk6CoAgBidyeWrl6eWOJy4YMAmmTO3QchIttv7YIcTSHB1AarwFJUidx8uscjtiPQpagXprsbkHym1wLRt546FLFg1RwytDxFH1mDLTI07CbcoJxrUy7ga0VAqneQZEmDfYbD3GJOYqkE6m0E7BRMxz9B54279yDpIax3Ik3t4fKMNP0RDow0yN7BlEX8juD5GMFOAUahrpTUgsHVQ0TubGx298QaJqbOk67hj4Zg7CbAza2LD+y7Lo2YplqbMRLC58ICxJAW9+pwNggp9snZdDl0zYUispWm5uQVOqCfQxB6EDpg72J7M5OtlcvXUlmBDzIB1jdH02YAjmJ29cPOYoK6lHUMrCCCLEYq3OUq3A6/eUpq5OqfEh5H12DATB5gQfLVpemp1+38f8Jl/wD+/wD2Nh44lwhaio4c0ip1kjZj3ZTxdQBB623GKw+1ftPl89laAoOSy1dTIykMo0kbHf2nFy5f4F/yj8sU0pIVHzF2v8GdOpV8Hd6gI8UKpJMASW3PmcWtW+0elUBo8KydTMVWt/ytFNZ3LW/OAeuK77Y5XveMV6e2uuFkcpKr+UY+gKVGhlKIVFSnTQWCgAdP6OJWhlV9qOw/Fs1ljUzOcV6g06ctTGmncgXIhSRMyQdt8Bvs+7G8SyueoPqFJHMOQwaacFiCIgzpjy3xclbia1abLSK94ykotWVBI57TpmJInCR2a7Yu9crVRAuXUoTR1sTUUGRtAWJMkg4al8FgsXMcOpVGDPTRmClQWUHwtuL8jAthL4/9lGUry1MtRYkWWCg6wpHMfLDhwjMM9PU15JKkxsTaw2IGJFetAOmCwG04LVWM+fu1PYenlkbua4rPT8T6SsBJAggXUg+xttgD2Vy+uvSX96qg/wCoYtLjnaAvk8xT+7WZXVqirpC6iLSB/l3ibb4qzgMrVVlYKQ4ueRmx843xEJJiPpXKoz01YufEoNgo3E9MCu0degiGnXR6moE6SCQY3PICJn2OC3CKy/dqTTKikviI3AUX/XETtUgfLEjTFmll1W3sCNzt740lOlgVYKGztKlGZNFAtP72CigCw0bfngZ3Hzvz+W20fXBjiIOnMgc8wvTbQJ2kc8RsvkUIOpjI3AjfkN5wdsWyoxsGDKE7YzBVODzsXHUCDf5jHuHRVA16hNNxI22+mJHYoxVZgGJUT4bmBMnY29cQ6qeEwNrG9/X05Ym9kin7QEsKjFBTIcqAfFJY7RsL4haZiv1YzdiWr5etm6yVtQpMF0uTDl20hjeCQBuduuLzyurSusgtFyu0+U8sUF2bylLRm6uYpLWpU6gB8RDFiGVdNwDJI5+eLx4DUDZeiVRkXu1hWEFQBEEHGlDRzzHxN64XePVCHEiU07Tv5eXW18MWY+I+uAXFqbBjUVtlPhteL8+e+LEKvaSkxy8urDxDwqOWokbem+8HAWUWLKDzYWJnDD2pqpUoQr6m0gEqZgx9Sb4Uc091Ii5BBP532xxc6/Mh7NO+YVCCYVTIF+s8/T6Y3dw5kgBCZBJ6WnqL8se53NJGthMm0yLHb53xGy+bkgaZHWBaZsIHnjJ7EdK0imYeA5iTPS0dJjfAvibGmqVElwBpLQRyIgnkZnfeMGTU1I4JkibHfwi0ziNm6KplERWJ7yrLU5/dAgmBJHxD3xUY5LQqZpwwDd23+McjyJHTGv7RjNMFTGxaRyi55xhgrZNnVK4y4SmSyKiByw0blgwBexB1AzysbYicXy1JXemocmKekmmyRY94CrGb+D5WxqoSKo2y6K7DvfDOkE6Z0iPO89B1OJh7MPmXd6SuKKKCpq+FqhBEhQJgWN7ge+HPI9j8nTyVKu9KpVqFFd27xtzBNiwEAYnZKnl0o6lASmSNIa2kkksJNjaDabjGsOJJZEL3Z7srVrPQFZiq0jIS1t5mwuf5ziz+A8Ly+VM0002Im5sTMb4DcOqacwqhWgysna0EEQIgjB/MuFWTsPyxa40ho9zXHmVgAoiYv6gfrgzpWog1KCrCYIBH1wi5rMBiGWSNXQ9VPToMcOKfaGcu9Gl91qkartHxpDCFtIIbST5KcVKOAiwX9r3BstlqVGpSoqheoVbTItpJ2mN8RKnbHO5JfumZDEwpSsILBD7Q4jnuMFPt0rKctl4IP7U//U4KfaZQDZCmSgaAPERdZXcWnlEDGUlSLsp7P5xquZ77USxbUHO8gyDbnhor8Uq1nV3Ja5EsfyAtv7YUqVEhgpuQ1454ZmWmuqWKCDoM2JMwInnyPQc8ZTjgzmSeMcUq147slKpAUMhvItMLsbkf1OAfYmlXJr1O9eAxQg6iC7KSXMH4gBuZ3Jxrm6Y7sBZgC8mZO3QQPI4gdnWK94VJBHQxI5g+oEYqMH1YLRZ3Zzj3dompyKaHTpVhYGQrwehN7mYFsRu0XHiuYqMlZWGx0krqHIEdYMEg3t0wq5ootphg22mxEHmTYg22vjlnMwfi0CSSTFtR39bb2xg02Lsxm4tx371lCvgp6TLAbVJ/dG4IuTJj5AYr3JpDN5E/rgllM+YIhlUxKgSCQRzJMGBvHliDlVlzexn8j/HG0I0XF2slz9leOGnkgZ1lASyMCp08tJJggLsRa2OFLjNSp3lVczCrCikWVvEZ3YCGCiTCzMYT+DdqO7pvQqCm4ZCnjY+FQsQImAd7YhZbj7BTTGkGCNYUTDCCLzE9RGwxnJP6T2I2Yziscw7HWTX3PkqAWt8vLEKpVDqdRt5RI8sZw3MlBWBA/wCZBkcgq4iViSWqKngBv0x0LSTNY3sm/fnH4Cw5G+3suMwQyfaCmEHhGMwdpfBUvotVDIaQPCu+1uWN+zjjWREsxULHWbX9cFe01ao1M1Huvw0zadEgj+HscCeALBLbgRNj9NJ9cPrjBmsxHVcrpyPFhp0lczTAU30xUHMc/PFmdkeO0ny9JDUAqKFQhibtp1WLGWt54pOlxZzl80iD9lVrq5IBJ3kecRBxKyH7PSabMGB1q0CPbzgTscDlSG2kXbm8wodgWG/XAbieZS8spB0iBJPxfFbaN5wSDKwDi4YBpPmJxBzmkRtd0H/V/vjRAyDUyGXYESt9zPON+mFHinZ10JNNldAfi1AtBt8PPfYe2LKWmOgwG7SStCoUjUHSDE/3iYUoKWxUVr/YdaoyFUJR20q4BIADBAdpAJuBv6YJL2MzdDXqjQlM1GAbeADBtve/54O8DrKncEkiMsKjHlDV1b6AH0wSzvEKb1s33b6u9pEM4/dWNMdT4mE+QHLGEuPNIaSrJzyHCKWU7tq7l6zB/wBlTAZWC2YGV+ESszgR2k4lUzdXI/s1QK5ZVnoVMm3+EHEDMcVIzNWpJYszBTAuCUHO3I8seUs61avSE+JFdV1baotv5xioxUcBfwI5FmdqFVxDGrmEI1SDoGkHYeKFuRE88BO2OVD57MMd0WgB/wC5W/gMTez9epopLUYGMxVCi0jw1Ne3LV+Z5YmdpaoL5hdN5pX9FnG3gWGaTq3B3DQf2FQQf8OqPyEYXO0a93lkQBSDTpQFYBkgATB3UyQY2n3BfKKDwqsSBqWnVv6Ax+mOXaSplWoLReiTVRaTBgAI1i15DX0kG2BtLYXQf7PUyiUwzAwttibxYmbkC1sEONkmkSgLGRZZmJ5Rjm/DacBFRFJ8K2HQ/wAMQsnlhTy1AVcu7OwadEyoDeGdIO4IOGheEajSqGdbd3tuWt6XtP6YRe2GaC5xV+916ZVgSIJVbRrQ95cHaPM+mHLi9buQKiLVUF9JWrMSQTYEAxYg+uFhu0NLMVMuoTxI5JLINtD8yTImD7YTm2wikgh2uy+umi1KorAPIE3HXzvbDfXrU62V7is5NgQ6kDRAtJPMedsV52mzXeRNypIkDyGN1rPoi4BifMCPmJAxDknsG6FjNLFcxeDh54j2EYsho1KdWnqAOqoPCvQ2sBfaThPqj/ieo/r+GHU8ZcaoO4Pw26QehxOPRzoWuM5F1pGoSrU9ZCMBEgzFzylWHqDc4X+BUCderUFY7xvv1w38Rz1WrQamp0FiGPiIn+icKvAsuS9ZXJkHxEHeCQfW+GmkgWsHXNiWJvB5/XHSqxqaQskoAq7XMbch7k4IpkFK/AfUk3+uBma4eAGJaCDtyNh/PGS3RmHV4Igy61dRDyfCeYnlysPPrhbyKSdrX/T5YO1s6DTCR8NM6THK4nz3wH4aCWAsP588aLZa0SqnAiy0mdlK1UGkq5BUwCNewHMTzOBtXI1FeNvWw6xIBknf3wbrIcuFHfq4MQAT4QvhuDAExNpxFqcVuSTuAPkT/HCaM0wfRpSKgJvqBmeqpgpwupU8SogEWAJkRzJGBVKpqdj1ddvRcH8lmiAVVQQ24neL/phTukdfE1QPzHBKYPrfwm1+nljMEc4JKx+7+pGMwJsukDO2lFMsool+8qVPGABGhQec9dhvsTbEDslQNWuiKjQ7aWYGAg0kySBAFibi8YmdsuHd5Ry3EA93pCnUUm5dTpDDyImfMeeCn2SViKjrEhiD/pBP8Mb1mjn0rJ/Evs+q0w1YuO6EuRTJUrz1Q9yInofLA7iGRbvcumUp1HWtT1swBOmZAN/htBPqMWtmq8Kyn8alQTsDHPyxX3aTjVahUpHL/sRXpiozD4Upr4F6zOkm3UYqUIrZNt0j3NfaEcuqrLOmggOUUREKLA8ouOjDB7sn2lPEF1LoTSwlGEMWDBgVkkRETfAf+wKj0lpV0/5pLAyqOzfFsCLGTYopEtfHbh/BGyCJRAXWztU7xQbDTEczYALtE7DCRTQz0eNVEhK1Eqw8JdphmUGSulSIMT0viDneLJV1IzaASJCFWIdSCabSQVb4D06TgTxDj1bJwjhv2syzGwJ/CACZO99sdqHG+GV6dM1KNOV+BglxAGkgyCSSBHOwxN2PrR2yfDqxXX3RNIUloqv4mQVAZgn92fXpgR9wmrVanZUJkANCraAxMRzF/wB04cOE8Uo1f2NN6ksSVDU3WwOrcrBi43wbpUSr+HSqEAk2u032sZ3OHQmkVO2Qao9JhSYky1QreAIK7ddv9sFMlwRBmkTvCFMszLHhmWAJIi4A3Gx6jB3i/DBk9dTKuwNerqqTE3mApIICjaCDbHmZ7QU0pWrd3mVgn4WLEKTDaREHyA9MJrIKIN4FwNzUQmlUKa6xYkWu7gQbWIA26ziP2myjrXqypAbTBP4oUC3viXlO2NXSaj1LKTq1AW+XLpiPm+1KZkLUKoyyQJ1b25Tblvi6VE6AfEu1HcUjkyn/ADkeTJnxAgeUW54ce0HEFGVWmQZNNGtBA2jVeRNwPQ4VeIcJXMMKn3ZXZBdl12F94bbeMc6/E68117tSx7lQDIBGkkSSbAKJgdcJqhxyO/Ce0aZuoFUJp/aONLMWhGCq3iAAuWkekYPZFzURYBAixggmJHMbSLeWKQzOQlKtUB6Z1MW0XVnuWUN0J5DYemLb7P8AGKFalSVSafhUd3+JZWRJvIib/XCTTY3FpGna7hb5ilTprYipqYm8eEgcrj+Iwk5rgLUXy50DW7sABEk6HgWtex98WrRzdI6qbMUZRJDlZ9ZFsQzxLLHUpqU3C3IsdM+mJXWTDqyoM7WqsXFWk6BX8JZWXUIHXoZFsHszweolFXSjqBVT3jVAo8QkkBjFumCXbPu61FGouXFIkHzDecbiBb1wXocLFfK0jFPUKa6Wq09arYSQAy38zPK1sPqiWrKwWnOZQczAn1O+G+p2IzSs0GmyTYneLbgE+eAfF+Efd8zSUVQ8wZHK/O5Hnvi5amUqfEtVB5shP5OMKl6NqyqqnB9NN9dVe9QLA8XK7TIk2I+RwvdneGmtmszTFQKQzS0WgOeWLn4j2dp1x42TWeaLEx/7iYxWXYrI6c/nVYgFCYB/zkdb4bitIFhMJHsmdvvEHrp/ngVxHsuBL98SB4SAovA1TvtvOG3OcPzZBalrG5gWEcgPHzMXMY94Dlc4983UWmAPgpimz7Czs2oT/l+eEuOiE0/BAyfDiaH3ha3eK1JhEGxiNIm8TJHpiHkQdVJdomZ8ycPPafOUtNSkhq6hch0C+EiJB0Cb9OmFPhaTnKQi0rM358+XLbCayUngm8R7JVq4SopGkqbXkyWa1oPsemOHD+xxqKNdVVUC8zqkzAg87XnbbcYsx6QemyKe7aDpZFA0nrG2EzL5J6LtSqa2fSDeIcyS1QHnJJO0gnYbY16qyMCRnsg2Wq1aZYEqUOpTIuAQcRqWb0tOoc8EOPKfvGYU/wDp6bGY0HywvVKd/hf+vbEuJtGVDL9/U7sfnjzC4R5Pa39eHHuI6F92M32koqJl0QaVUugA+GFIIgcjc/PG32ZZkU3dvxE6QY/wzE+22OP2gU2GWyKt4oB1tIk1GAYz5WbEv7MMlrao+qBTPwX8WpSBOwt6H2xsv2MvCwuIcVpnL1HeQoQySOW39DFfdse2NDNCjToUCe5jSzKPhXYKAZAG9+mG/tNwBs3lvu9I6WYqZMwoBkzHI3thXyP2dNlKtPUwqO5KqyyBJGxHKL35jD5Q41kkdjeIVq1YVa1Vlh/xsYaRezWFiIww1nP3k1iYp0W/aMSY2K6QJvcg+ET1mRAbtL2cZKwVqgNMKNIEiZMNPptgnlMh3q92saNDkU3Ehi0aSGmV0lQ23TGS+M0kqVoYcxkaNWmHqKxnTc3gkyCOQI6x8sV1ns/RyubIpkmmNTaPCbsIF4iQenQYsnKZfTTpCSzp4WdhcmNMkcwfl74Bcc7CjNMrVWVLgErEwOQ5X+mHKGqFCe7FfJ9oapqLm6FEd3RUgBt2GzKBIg3t9MH6PbqpXpCotNaTqSSjzDAC0auR28sZ2y7O08rlQMt+zUk6lE3EbzvaL4rRM0Se6LQ1ijHkenpa/tiW2sFYlkurg+Yo56muYIJUrAXbSxsTN7iIBn54Bdpew+XShVrUnKVQe9mSSUBJZT5GT4j9cRuGZiplKDLTUatCuUJkajJaIMTOGNc3UQMzEDURpBNyire3qSY8pxdWjO6Kw4JnndTpUGoZUK1hPKZtcGL2xKesy5UFhTpqC3gFPTJaQZZTpk6do9zhz7cZeaVGqoWQ8SoAkMARP+kYG5Psmc14xARWDQRA1D909drbb4ThaHGSumceDcUrpQ0O+sVNpAEWJ0yBJgXjlbbHWlwTMNk9ZGt++pOgYz4A5BnnEMW6x6YncC4DUpKEr6WIdzSIJOkMALyLHnghxPtBXonu1VURBpEkS0De9gOXvviKrLL/AGwgFw3jdQMlHMUkqZYMQWtNKDpEgR4ZN5GxnDhmKp72lpRiw1BYiAlp1e4AEeeI+XyFJqwYwZXU9PddRgwRECZmPfBTiORWoNSMaVUDwVANuotyPTGii6ItXgW+2uRyqn7xXq1ULeEokSxAgRa0AGZMXPXHnY3IU2X74g56KQDKBAkFiCRDSSLnoRiD9obgVctTemtRS3MXkg39oNsJv3A5gvqJp0WZzTpifihVLhRYER9TiJRSldFK2qstscCYZg5iq3hYeKlJaXEAH91RE2EyTgPxjtTVZnpDK1aCLbvKoA1eSAWPWZ2wR7OUqlGhRp1X1MgAub6VnST5xE4IZ6klXRUIBKMSAeV/rtjRxxghOnkrviGfqJlwKQBQMPAyzJF5Xz2x5X7X1BUqU/8AiGgiVWo406r+nPawtviZxqnrr1pAUapUQfCIsRyEmScF+D0qeby6VIIqAaXZd3CmJMidpOMU23Rs0krYpUeP11Y6nrUyhsz1arBh1+OPbEfh3H8lFZWpVGq1NRavAmGJOrxExAj+eHp/s/o1qzVa7tpZNKUUlQlhLEgyW38r4Gt9lGX0BRWZYYGQAS6jk5/hHLGiTeTP8TOCcYXuVahTNakIB8Slk8XMDpIPK2CacV1S6U6hMxpVDPyxvwuhlMlT7ik1YAOxI7qr8RvuEuOQMxA3wB7c8cpjwA1AIUtIABBuAD8Vxi+1IycLeDt2zqv3Sa6bJzGsAHcXsTthQ4Zm1+93K2NgTG3KeWPc3nn+5PmUM0qbBdLNMaiAAZuwlhfC/wAHpVapc1tQAUMo0ghtU2gdfL3xk3mzRQ8LcqinSAfMZUoCQNR8Sk+TKSN9picT8txnKiA9KLwso0yekixwgZlqqUSKbvUVlIelqJDgjoRCxflyHPAFOK5orrVtVNSSqMwLQp9Jm30xS5L2J8bTwFO3UHPZhkkqKdJoIINw38MJtZZOzfPrPlg7Wz5erUrI5K1AqQ8kgqDYxM7mCMMnY7gAr0q1XMN4fhTQzA2BLEyog7Xjri0SVto3uRfGYaOM8MqCqwpgGmLITmaakjqRrF98ZibRVBf7WKqlqNBEnT4yykGCZXSRI02v744fZpmhTatSZSuuGDsQLjw6RckzM26HHTgPZ9c7nGObYDvJb9k92YAW8vCN/LBDtd2RXK5qhVyqIqhdnZiQwJk3MmVI9wcUvon8LT4ZCJA63PXpj3QNUjrf1/TA/hfEANIJF1B8pgTGJv3qmTAkmZgY0pki5xQs7nvUXwGZItO4vzBETgXWzmZFajXVXqUyy94QCNIJg7sLCFOxBm2DvEcj3tXWajKD8K6SQo5mR548zNHSEVcwYX4lKSWuDdoMbEbXnyxg8O2bWmqR4mf/AGlamWAhlMQCYkEzINm2jBquhIN9Q3jaB0H1wsZlP2oqpol10uYAk38RDGTtG04JcMq1CgggljcRIHPSAGMRtMxgjypJfyKULlj/AERs/mDVqimyyDKtqIgAiOswZO2POE9hMouXZK1Jaj1CZqR4lEnTpaJBURfmZwayOUFNi5pQD+IgT/HEqtVBsvri4x9Jcit+2WQOR7o02YqEAljcsu5MQNiOWGalxCmVSmKil4AGqCSY/l0x27ScPOYegoIsSbiRy39InC7xTgyUuICpWzFNlpLrSlohxqtczBvJEXOG8EbDvaWoGy5ULaVIPK8Hp7Y6cHzwTJ0gCBdg3qCfrjpnGVqK+IfDJtyYHcegwJy1CqtEuab1Qov3bQSeZFxJ+uEwCozHenwm6xN+Rn+GC/EOHJWpKHF0gggXtuPQ9MV52P4oalf4WBZjTKmZWDz1dIP1xZ/4TOArQk1M9U01pVtVRwiFYDRq0g79AOhGJ3E+LQlNqZJLVFA0m2kN4v8Au+WJHE+HLUVlBZXJGl0nUjGSHEGLScS6uWZmZHpjSphSzfGI38vTfC0siUcsicWrqtVKlVNVNFJ2mCYBPnAJ2xB7O06L6awUP3jEKxGy3caZGxtJMXUYi9oRXQOzVA9It4ViyrckE6b9In1x3y392UGkU2UEEBQqzcCYtblyxLngtQfZJAjIB8znKw7woUYszAE89IXccj9MO2WyTqAA4deciCL+VjgLxnK06dVq1M6O8WKjAwDtB8vXDHlR4Zvbrv74IKhy0CuIcL7yqGSmHGx1MVgTvA+L08sbZbh1DJr4H0oWJ8bABZtA5ASNj1wVWpA2vacLnbHM00y01E1qXQFdZWxYSQwuCBJ9ji2lsi21QWpcVp1CDTqK6nZlII6Rbzx1GbhwCbxP9emKJrdlu8zdRcu70VYsy6zJlTDLKtJgkXk8zOLI7P5mqlBFchnprpJjmLdQb2Pvh3ixejlUzWq0TbFe8e7B5jNVAysqIarRMkinEht+bFgF9+eHvJqCpYkDV8IP6/ljfMZ7QdJB6Ai/8xiaT2F0cOD8FoZWl3SKGX/FBHTbC9xfgFOk7VlYJRRSxTaDNoMwBMH6YMZqvBF4BInoen6YjcbyQrqisNSBgzp+9BkAjmNQB9AcU4KilJ2VL254s3e6NVk+Ig/E0nxHryxI7P50vl6hliaIOqOkFpJ9m+WHzO8Fod47vSGt94An2P8ADC9xTJUaJUZeiAMzWp06iiwuHXUFi3xkn0GME7dGulYq9lx96r1PB3dMgtFMWB5C89TInBNO0WZSm2UK7/s9QbxKLCFgxaTfc88EOGdlsxw1KzVaiVEtpVCxglo1MIGncTExB6YJZbgaB1rmkGJfvQ4JkhgPDA3IkiD0tiu1OiKTorDuqC206o5kkfQcsZh1z32YV3cvSZFRvEFqatSzfSYHLacZierHaFHINUy9RatNK4dDIYDyj9zoSPfDFwxqgatUfvHLN4TUbUX0jWN7gXX8sWQ2QXEevmKeUVqhy6VTHh1XIJIlRYhQd5jkca0ZXZMyenMUkqBVXWoNjN+YB6DbE7JUFWZJgWAnChnO2+gH/hBTVVkCm1yTfSFCDrc+uB//AOU1XSmwECpHh5qSYg9YxamhUyz6FY92GEjewMWmB9BjPvBIuT8/5Y4cN4jRqoFpVFYqoGn8Qi1xuMbGR0ueoxaSEdYUm6g25jHSk2k2tvt/tjRW2v8AXGKxvf8ALDoDo1Um0n3PTHuXpgTyn3xwNSD6KT9MLw7ZIELmlYAW1mZ6Ro5C/niXgYY4rVhlKkgrJmdybBfz+mE3jOWb7y9YwzOqgwD+Etc+VwB6HDLlOJU8yFZVIGnV44G+1jtvt5+WPM3lVN9IkbGPzHPEYYZFzhxqyVDFZub7IZksCPhMGBzvhny3EFakVpQQoiAQTbrHPngNnKlypQXGpmBIMjbYeIbyI8sJ2c4u18vQhKuksxkgKN4aNmIMnpYYaDLDHYymycQddJ0nVUmAIPwkdTc/IjFn1XAF9jbFAipmMs9OpUrOKgsTSb4Z2FxDEgDf0Oww+1O2xFRCVd6K+AtpA8ZMCDYHobxJjkcT6MsihTHIx57YCFqwqrTq0WZGEGoDKiBzgyAfPAHM/aLQQEaapIUsRpFgPeN+XPBXs72rXNsVVGsJLFSIttzE364oegpW4epEXg8rEf8AUpxo3DgdyfdUP/bieMa4npH4HZkAcMTw3MK4eBpUEgEQ0DxAz+WPeLVa+kfdqYJmGlgLRbfz98S6htgZnOLig1JWWRVdaYIIsSYBIPLf5YfVVSC8kNaueV11Ck6k+IKCLdBPOMJP2o8Z7xvu5DoKfitsSRAm+0Ei+G6n24oOhYawFkklYIA3Pn7YqPN1jma1SpULqarTJUwFnYmLQvtiOS0sFQpvIHyvHKyuCuommxK323Bk33DHfFi9lOPu9OpUqsoBMLveyzaY6X8j1wn5rhjKoNOrSfUbjVphbeEDa+8/zxIqcHqKaFj3KrLOhlAADUe4tP4PKPO0KWKsppXdFqcA7VCszrVCIFIWmdpMbSTB9MS83mF1eLc2BFr/AK+mKm4RWVqFRalmrJ4RqtInbzIIjDBmOLLRyeXeoe8VtKOGvAM3lhciMXCWMkSWcDTxziy0lHiliYAiSTMG3OMR8nx4l5C7WNoBsbC5wr0kWo7VR4gkj05AeUAYJUHLKzCQFOkws3ibCQTdsZucnItRVDsy06oBcSh2je95GIOW4QKdTWG1oDYEXUzYzzjGvCahFGmratTEmCPhBmF3N/TBhVEW/EPrtGNkk8sztrAHy9QPUOokiCCDzBkH88E+G6UQKoACEhesC0+RP1wu91W1nQwAm9v53x3fN10BA0vHMqdj774TtLRTyxgqZ6DGPcLgzwe7HS2xE88ZibETtA6t88DOMZvSBTWS7XE7D/F7HpjMZiyBU4hTFySdRJkn1jEvh/Be6p95V8X41E/DbfoTzx7jMOOwYu5nikZyn3ZKtSOswSJA/DI2BxaXDe0VGuqkFlLXAYfSRbGYzDi32obWAtTqg89sQuJcdy+WBatU0iP3WP5A49xmKk6Qoq2IfF+3P3qolLKhkBMd41iZ6AbRGNVFFUamAKhUjWWWNTfEJ6xvP88ZjMZ23Gyms0Hey2RQaqqlpYnmYPqNpmb/AKYYnQDrc9euMxmEtCYPz+XkbkEbEcsKuaoU6SsXALkiHgeIiYmBsLHffHuMxTEJ/EKxqPN9DixJkgGxfaJ5r09zjnW7TOtH7v3Qbu/C0tClNhYc7zO/vOMxmJsqId7CcPXOBmcnSulmHNtwu9oEG3W+LT4FSCOVRNCKhgW6jzxmMxUdA9hGrn6aTqaIjkf0GNsrnKdRdSPI9Dy9QMZjMNiAvE+MmnVNz3ahIGkeIliG5yIERhT+1zhdV1oV0kU6QY1BMEAlb73Ijl1OPMZjNtspAjgaKwFJlWKYDMebzdAfJefWB54OVsqpUgIIIP1x7jMaLRk9ibV7KZgfDUQjlqH8zghQ4U6UKlMqPGoUhXMETJJG02A98ZjMSoIvswX9xulIaAth4gbDaxW82O3XDNnOA5cBKYQswXUW1QGBBgHwlrb7jGYzHPPZrHSOeVpdytSjb8MDyMgCfbfHDJcfWnl1VgZBJBHMg88ZjMTeSmHuyvHO+o6nP/Lq6ZjkYI/+0YZMhmFdRUpmUZjyi4JU73FxjMZjqhoweyBnKulyb/7Yi0+JCoCF3GMxmLloRDqQTcX8jjMZjMYFn//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6628" name="AutoShape 4" descr="data:image/jpeg;base64,/9j/4AAQSkZJRgABAQAAAQABAAD/2wCEAAkGBxQTEhUUExMWFhUWGB8aGRgXGB0gIBwcHRwcGyAcICEcHCggHB8lIBwYITEhJSouLi4vHB8zODMsNygtLisBCgoKDg0OGxAQGywkICQsLCwsLCwsLCwsLCwsLCwsLCwsLCwsLCwsLCwsLCwsLCwsLCwsLCwsLCwsLCwsLCwsLP/AABEIALcBFAMBIgACEQEDEQH/xAAcAAACAgMBAQAAAAAAAAAAAAAFBgQHAAIDAQj/xABEEAACAQIEAwYDBQUGBQQDAAABAhEDIQAEEjEFQVEGEyJhcYEykaEHFEKxwSNS0eHwFUNicpLxJDOiwtJjgqOyFlNz/8QAGAEAAwEBAAAAAAAAAAAAAAAAAAECAwT/xAAlEQACAgIDAQACAQUAAAAAAAAAAQIRITEDEkFRIjKBBBMjYXH/2gAMAwEAAhEDEQA/ALdDY2DYj1awVSzGFUEknYAXJwP4Pxlaz1lBX9nUKpBuyhEJbzEsbi22OgyDQONtWOIOPKzeFv8AKfywhgzO8YcPFPu9IO8ySI9bY6HjhkQh0/incel/XC/wvh5qUkY1XGoT+E8z1U4kf2QRtVJn/BTt8lxIBqpxyAsISSbjy8vPbEj+2KcSZHlH9bYXv7Ncf3gNv3P4EY5VMhX5PT8pV/0qYQDMnGqZEw3oRjZeOU5jxesW/PCslGuN+7I8i42+eOvdVtgATz8f8aeDADM/G6Q3n2E48rdoaCi7H2BO9uXnhSzVWoiMXULY/iB/JRhIzOdqIHlwVMNYXUXMH545uXkal1iJui3l7UUNWkkjb2nqN/LEp+OUB/eD+r4oGlx+SbG21jueXpPnjg/GmDEOTAtefPeDPTCUpi7su3M9ucuhHxGd4Hw2m888RV7eUHDgjceEGDPI6unpime9JBJqW2WOpE3BvcCJxH+9aYI/aekyoHPkJ3jfbA5Sfo+zDvFKLtV1KCzK9kifeY0xcbnljXilY6URRa+mSSC3WRuovO3PfHb7/wDEbLTKkgqbm86RtMgdOWBHC6is1fWZrGyqSxGnc+U7fLzxx598Ag1Myp1BiQQSdZUzJFv9vPAbvFYMZIa/iMCfneT0/hgrx/OEE06YVVk+otMyTBnfA1cgYUgwxXUSQIC73F7yB9MdMEkhk/hGSpM7AgqVAJ7zr0UW2vvgoM2UkhVKQNMzIAOwO9zEnETg9dl0RTclx4oN2BmTPL9IxIz4VQe8KmmAJEzO5N56xHLGMpNyoADnWSvmAA6qDB1EWHmYuffE3N1zIRKhqMR8RkeEdDNgYOI2VypqVlNNWpyJ8exA5jlY+049zh0tcg+GJFpXy/OcatK0BmZzDVKLPrAKVL+oFonoDHzxwzXGEfRNOWEF2Y/FFzz69cDM0vhvyNo2vJPvYY1qKpBNwAB7nFxgkOhly3HWqo2pfg2bYCdhbc7/ACGBjcXcOXG0RfoB+eBiVmClV+FjJHmNv688dCpWQduQ6+uF/bimFG/3tjM7Hr9L45u4ZxKyo5dT69MakQbGR0+fljGoad5HP2xaSsEgk9BUiBrJJ9BfYTuB18sQMxUZZAMTcwOuJNI96rkbUqeo3AhZCiJ3MsBAviJWqWQMIAnxAfEOU3vFxIwop+hRx+8tAnkZGNHzDMTJxIFQSFWLkQTb6nbHNkgeh9fqMWv+DMTMkAAR8t8e4xqMgFV5X8zzPljMGAPqzjWbopRfvimllI0sfi3ERv1GK2+zT7vSzJY/Ey6FaTCkmSL8jtOOP2ncErDOmoAzJUAKGDC2uu55qWsAPF6nCrmOF1qe4jbY9fQ46rIZ9Fg4j5/NKikM0FgQLE8vIeeBvYWjWGSpHMEmow1Ek3g/DMgGQukQemIXb3MmiKbgBiA1jMbr0IOCwO3B86lOjTQuoKqAd98ThxOlzdP9WEDKcbdhK5cRM2qVBvz+I46JxYgk/dmvvFU7+6HliLHQ+rnKf7yQeeoXxuKiEzK+RkYRP7XW5+71QT/iU+m9PnjDxSjMmlW6f3cdZ2HphWh0Pjop5T6EfxxuVHQ/16YQ14tQ6VR5FVj3hxtjrS4rQO1U0xadS6R8zUwCDnalV7tQTF9ztAHXrio+OZldcUllQIY6SRPX3GH/AIpVV08FTvAJ6kbb/EQeW2EJqGlgDUZ5M6AV5yZmIg85xxyf+RslgSrnKukKwMR4SIsNwD5eRxyo5io506ZIsTNwDA3PpibVzUSDtN1A5yTa3K+Igrag50WkTAAW+2rzxt2xoR3Z2ZdMgU1I8PMk87mSRfa0Y6/fPEqsmpRECxMTAG9z5eeIaV1RgQDqvJOo6R5EHf540bMeEgsDIMSJLLJ8N/lOIaGMPadtTELYG2kWAEbTtYmcROztBwajCqUNMQsgGZubHew+uCVRkZdbHSlRfh3ItG6joIGOXC8xQRY06SdQLEg7bExJWCY+eOW6hRQDr0tbMe7JaCxgafCN4H6ekY7Vcm5be77KWgiIidXxdPbEg16yFhTWn1LgXiZBudpjArO5rUdQchiJJmSTfmIH++NIWBLy1atUFNWWSX3kAaVIMbREmPbBbjAABepUk/uLpInYKsC1h9MK+tnZAtQgSFvJ6TsPEJm0YYcxkQ1NgrtqmQCseQAnmf1xPJFd0wAWc4vpYrTRDeNOjcAyLHz5HaMSMxw9maKOpRplibi1gGBvtfBfL8AFOsrn9oQAQQx+O5JMcugnHHOUGdWLmATAggTa5M3gT0xSmm/xBgPidBAEppBY7kExOwiwNxeYxC/s6H06oFpPP2GGLLulDSaL0mqOZCkSY2+KYBIvAA5WwM11KdRnCBmYGRG0zzm0T8xjZNhZAzFQAgIuhYgzEnzOIjZiRff9IjHRxUqE2nrGMAAtJB9Of9TisejRrkWuSeQt6465zMGZmdP540y9RdVxfl0nHTK5YM5VmCyCQW5xy9cPGyiVlw+aqMxYCs0sSQqiFUsTMrDEiLDngeqowBd76YCLMg30zI06ZuYP4uuOmaIkFLQACTabRy39eeIrlZuSx5xbDWQRolOecDmce/eLQNuvpjKtYRAFsccMZ2TNMBANsZjiFPTGYKQH19xujFTLN/6pHzpuP1xG7QUQaYAAlqlMWj98E/QYldqOA083SAqMyd2dYdd1iCbGxkCLg4SezmVy3EaytRzBUZYIzoiBDUYhpaQFYLMAbxB6iNrMyyQsWwsdv+HNVy+pAWZPwgTIMSfaMNhGPAuAdFe8O4ee4p+G+hZ8QB2G4Ix3OTYfgH+pJ/MYYKzaEZimohjYRJJaOeB440nOkf8AUn/libFQM+7P/wDr+Wnf/VfGgyj86Z9hP64M/wBrUz/ct7FP/PGf2lRP928/5QfybAOgJUynSm2/ND/DGgySn4qf/wAZ/VcGOPKVKCm2mZ5AztHLz5YGVcxVEjvQCpv4QL9LxhWAOzGWp00hUVJ1QNMdCTED3wkZvOoz6O7OsghrlbbRYjyw68QrGoYd2BXmBERe077RhC43w5u9Z0NrrB3uRzHmZOOLsnyshgvWqsVLkNsS6zED4fX26Y4tmfrAhYAta/LbnjoctCOVLTMDULkRduu4+uM7ki1RwQAFXSZJ+nK2+NrQUa11q+EgMARIAIgAdI9rY8aqOahQVibE+vUTbGyzdVIg23jb8vXHlvEAjh9J2MieRnkIG+BgGM7TWuuumSqwE203HME7j+GJ39l5dXK6b6Z+MwVEGb7nc72xEydQOKVJwx005ZhdTfbcaYvJmMb8QzpNRAkknwE6JG3qL87dOmOOfa+qKOmeYqTpYfCNeoxA3gRvvtgI2Qp1qjN3iLpuQBIYmdhqmJgemI3EnqFgZMOdMnyt5kW54k8M4IxbUuqEILwY5m459LAcsaQVLYE/geTNMrKKl71SyyQ1oXciNvfGnEoNZEWwAF03dtVzO0AbT088e5x9L6GkDTciCRN7zMgdBeYxE4hSUIrIZUbXuBGx8/Tpiad39AKZVSR8RKi6zu3IKNMbavPEDi9ORokhhAcBrSbQQNz744qxZE7sAQBJBga9/bf64559TC0vASG3iCxvfVyAHngiqA7ZeqlOmyLS/avqGprroG+mLBiZ2wBz2dnkRPxGbHziMT+Iu3hRzdRFiep28jM4B5gEn085xvFW7HR3puV+GDIk/lyx7o1G67C+Pa1MIqnVJIBj1OPO6aC04drYUbPRAW25v7cxjehR1sFsPM7AbknyAk48SnHpiVwrNvSYuh0mCJ9R6YpaGtEFsizMVTxnqL7cwen6YHab+mLO+zrI5R6iHNd3GqYIkMIbcRfxBQR/iGOf2o8IymXzRTLMp1qGNJFgUhHMzctc6bFQBO4wRkJMr+nTWJjHpKjphu4h2HYcMp59HUAE96GOmbwukEQSIixM+2Eo0vP641GbGsMe45aB/Qx5h2Oj6h+1PO5qhlFrZR3VkqDXoUN4CGuZBsDpvisfsv4xmlzlOhRMJWqBqsUw1gCSSYlRHPaTi3e0+do5jI5xadRW00GJiCPhJBHW4jFefYSk5nMtA8NFR82Pt+HFJiLqjGFRjlSrBmZRukT7iR9MdsIAFn/hb/P/AN+F6pTi/dEyTz+VifXDDmCragWHxk7jk1sR/uqdV+n6HFEgWllpOogLckxbcTGOlCmLkG2kgA+XpgsMivI/L/fHGvkWHwjVIgyxEe0GfmMKgI3HyddIgxAJ/Llz8vOMLHGqxBVdURdrwZkWn3u3PDZn/wDmUwVPtvyHLzIOELtnmENQpSLKCSJYMWZpvY335DGH9Q8JA9HtaqzUpDFtRJII1Wi/8fXCxmMqoALsYClSpuSYs3haxJF+mGDJ1IRQGaNIaDHkLkwQefthXziVe8qhY0hbG8gFoBiN5m/vjih+xNA6oyrqCMb/AAgzN+vXpjRqa6RqA1MSIEeXQHnz8jjnnK8RtqIiZNiDfkB/DG9QPEq6MNoJuOhgjY7wMdQHoUyFRSG1QCIA5dIm/n8sbnvS/hPib4l1EG2+2972tiP92Jly58IkkCwve5P5eeNmhRqL6jI0uLE8rAHYefTAhhnh+eVdVHRckzsSBaxO5m5HSwxp3zMAWWysdrTyMDcWtJxB4bnFTxgXJg+IAsQNiINrcvngo9RHVlSoDJMi+/U7biQCOYxhOKUroARms0GUEqVE+EJMwOZJMTynG9PNVawFJIBLSxZguojbUxYBee8fXBTNU3R61CrSRyKCFNZUGmhXXqBG5APWfhF5OIvBu8DE03Cu/gOoErDEfFyYSOh2GNXSoqiJnuK1O4GW7lKemqzmqJLvuNGrZlE23mBiQmSqU6YpujSLqCpkhgDIWJ6Xwe+0nhNWhUDVKXd00WlSR1PxsqHxCFG8GdyIF8W7muBZemO9Hea1Twoj3BuxZQSZa5MbeWKkmxHztSz2lGCmxuLCZPSRgk1ehRq61LVgi3109GmpfwgSSREeL1xv9oSUfv8AV7i6Egm/4iPEBYbG3scA+HZJ3N1fRedKFrgEgeHqRvy3xLgqHQTzoFRRCqzRJIJm8Hn0GA2fyLI+iCDzkjkJ3EzPLzMYtHL/AGe03y5r0TUy5AWpqzJARqViwMA6CPFYiRa5Bwrdm+z1TiTO+XpgLTOllLC1mYGAJIO1hvhxi0rChc4VkTVcUkTW5B0iwJgFjueQBPscbZfItUlNDDSNTTYADmSdhywSq8KqUWpvUR0SoCRqlGKnwkixMAnmOowyURSbPlGzBzCae6R3YorqEGhGZRtqu0iD0nc6sGIb5cozKViCbyDifwDgj5yp3NKDUN1BMatNyATadOo36YsvttwDh9PLVqytTpZju1By9OorAVHeZHMjcwABC8sVvwDOVKFUVqJC1EJKkiYOkjbnY40iq2PwaO0XZ1OF0UD1tWaqXpIotThgSxM3kQLj4hbmcQON9l3y2Up5rMlnzGbao2hjEeDXrY7lyZbTYXjD/wBiuw1SpVGf4gxqVWhlR7nqpbkANwg2t6Y1+27LM6ZXcoHqaoGx0Sp+hHvi+i2Iqbi3arM5jLJlnKCikEIlMLccyRcnr74XiuJNSoB4bkgmwv7Y590x2Q/TDGkRnGMxI+6P+7jMMKLNXNMaNdi/dhqTBlQkajpMWUbEkTy364jfZlxhss2ZdW/CkqFBLBSxIBJhT69cQa7s1GpB+FZaY2JAG/tYdMa9gAnf/tFZkkSFaDzPntv7Yyi6iyFofuxHa/XxByco6ffGFwDYqu5JAtYk4thxY+mEvsdxhczWRVQA0aba4YHSxIUA23Ik25EYd8bNlpFb8N4XXqUVZqjyZsWIi5tEWjG54HVH4m/1D9Vw31khmjqT8zOBXHcyyJK2G7PAOkDyO84okC/2XV/fb/o/8cdRwqpE62HtT/8AHEHiHHKi0DUQlgTCsQLnYRpke2BtTjeYZhFQCwDAC88xAt74x5OZQdCtE6pTqd4NNWNO50rbadomBe2F7tIQ2YbQCWRiAsySu2vexax98R3rNUqPoqOTsZ2gmCBfnEWxxzeZ0lRpK6gTPQjkbzuInHNycjlQrOngDxBIAC3sDsOom95GIXHappaln4xGk+IEDYb2FxglkZLEzM7jkscvWLzbfAji1HvGksBci3QNe02jqN8YquxVC+HEk6CoAgBidyeWrl6eWOJy4YMAmmTO3QchIttv7YIcTSHB1AarwFJUidx8uscjtiPQpagXprsbkHym1wLRt546FLFg1RwytDxFH1mDLTI07CbcoJxrUy7ga0VAqneQZEmDfYbD3GJOYqkE6m0E7BRMxz9B54279yDpIax3Ik3t4fKMNP0RDow0yN7BlEX8juD5GMFOAUahrpTUgsHVQ0TubGx298QaJqbOk67hj4Zg7CbAza2LD+y7Lo2YplqbMRLC58ICxJAW9+pwNggp9snZdDl0zYUispWm5uQVOqCfQxB6EDpg72J7M5OtlcvXUlmBDzIB1jdH02YAjmJ29cPOYoK6lHUMrCCCLEYq3OUq3A6/eUpq5OqfEh5H12DATB5gQfLVpemp1+38f8Jl/wD+/wD2Nh44lwhaio4c0ip1kjZj3ZTxdQBB623GKw+1ftPl89laAoOSy1dTIykMo0kbHf2nFy5f4F/yj8sU0pIVHzF2v8GdOpV8Hd6gI8UKpJMASW3PmcWtW+0elUBo8KydTMVWt/ytFNZ3LW/OAeuK77Y5XveMV6e2uuFkcpKr+UY+gKVGhlKIVFSnTQWCgAdP6OJWhlV9qOw/Fs1ljUzOcV6g06ctTGmncgXIhSRMyQdt8Bvs+7G8SyueoPqFJHMOQwaacFiCIgzpjy3xclbia1abLSK94ykotWVBI57TpmJInCR2a7Yu9crVRAuXUoTR1sTUUGRtAWJMkg4al8FgsXMcOpVGDPTRmClQWUHwtuL8jAthL4/9lGUry1MtRYkWWCg6wpHMfLDhwjMM9PU15JKkxsTaw2IGJFetAOmCwG04LVWM+fu1PYenlkbua4rPT8T6SsBJAggXUg+xttgD2Vy+uvSX96qg/wCoYtLjnaAvk8xT+7WZXVqirpC6iLSB/l3ibb4qzgMrVVlYKQ4ueRmx843xEJJiPpXKoz01YufEoNgo3E9MCu0degiGnXR6moE6SCQY3PICJn2OC3CKy/dqTTKikviI3AUX/XETtUgfLEjTFmll1W3sCNzt740lOlgVYKGztKlGZNFAtP72CigCw0bfngZ3Hzvz+W20fXBjiIOnMgc8wvTbQJ2kc8RsvkUIOpjI3AjfkN5wdsWyoxsGDKE7YzBVODzsXHUCDf5jHuHRVA16hNNxI22+mJHYoxVZgGJUT4bmBMnY29cQ6qeEwNrG9/X05Ym9kin7QEsKjFBTIcqAfFJY7RsL4haZiv1YzdiWr5etm6yVtQpMF0uTDl20hjeCQBuduuLzyurSusgtFyu0+U8sUF2bylLRm6uYpLWpU6gB8RDFiGVdNwDJI5+eLx4DUDZeiVRkXu1hWEFQBEEHGlDRzzHxN64XePVCHEiU07Tv5eXW18MWY+I+uAXFqbBjUVtlPhteL8+e+LEKvaSkxy8urDxDwqOWokbem+8HAWUWLKDzYWJnDD2pqpUoQr6m0gEqZgx9Sb4Uc091Ii5BBP532xxc6/Mh7NO+YVCCYVTIF+s8/T6Y3dw5kgBCZBJ6WnqL8se53NJGthMm0yLHb53xGy+bkgaZHWBaZsIHnjJ7EdK0imYeA5iTPS0dJjfAvibGmqVElwBpLQRyIgnkZnfeMGTU1I4JkibHfwi0ziNm6KplERWJ7yrLU5/dAgmBJHxD3xUY5LQqZpwwDd23+McjyJHTGv7RjNMFTGxaRyi55xhgrZNnVK4y4SmSyKiByw0blgwBexB1AzysbYicXy1JXemocmKekmmyRY94CrGb+D5WxqoSKo2y6K7DvfDOkE6Z0iPO89B1OJh7MPmXd6SuKKKCpq+FqhBEhQJgWN7ge+HPI9j8nTyVKu9KpVqFFd27xtzBNiwEAYnZKnl0o6lASmSNIa2kkksJNjaDabjGsOJJZEL3Z7srVrPQFZiq0jIS1t5mwuf5ziz+A8Ly+VM0002Im5sTMb4DcOqacwqhWgysna0EEQIgjB/MuFWTsPyxa40ho9zXHmVgAoiYv6gfrgzpWog1KCrCYIBH1wi5rMBiGWSNXQ9VPToMcOKfaGcu9Gl91qkartHxpDCFtIIbST5KcVKOAiwX9r3BstlqVGpSoqheoVbTItpJ2mN8RKnbHO5JfumZDEwpSsILBD7Q4jnuMFPt0rKctl4IP7U//U4KfaZQDZCmSgaAPERdZXcWnlEDGUlSLsp7P5xquZ77USxbUHO8gyDbnhor8Uq1nV3Ja5EsfyAtv7YUqVEhgpuQ1454ZmWmuqWKCDoM2JMwInnyPQc8ZTjgzmSeMcUq147slKpAUMhvItMLsbkf1OAfYmlXJr1O9eAxQg6iC7KSXMH4gBuZ3Jxrm6Y7sBZgC8mZO3QQPI4gdnWK94VJBHQxI5g+oEYqMH1YLRZ3Zzj3dompyKaHTpVhYGQrwehN7mYFsRu0XHiuYqMlZWGx0krqHIEdYMEg3t0wq5ootphg22mxEHmTYg22vjlnMwfi0CSSTFtR39bb2xg02Lsxm4tx371lCvgp6TLAbVJ/dG4IuTJj5AYr3JpDN5E/rgllM+YIhlUxKgSCQRzJMGBvHliDlVlzexn8j/HG0I0XF2slz9leOGnkgZ1lASyMCp08tJJggLsRa2OFLjNSp3lVczCrCikWVvEZ3YCGCiTCzMYT+DdqO7pvQqCm4ZCnjY+FQsQImAd7YhZbj7BTTGkGCNYUTDCCLzE9RGwxnJP6T2I2Yziscw7HWTX3PkqAWt8vLEKpVDqdRt5RI8sZw3MlBWBA/wCZBkcgq4iViSWqKngBv0x0LSTNY3sm/fnH4Cw5G+3suMwQyfaCmEHhGMwdpfBUvotVDIaQPCu+1uWN+zjjWREsxULHWbX9cFe01ao1M1Huvw0zadEgj+HscCeALBLbgRNj9NJ9cPrjBmsxHVcrpyPFhp0lczTAU30xUHMc/PFmdkeO0ny9JDUAqKFQhibtp1WLGWt54pOlxZzl80iD9lVrq5IBJ3kecRBxKyH7PSabMGB1q0CPbzgTscDlSG2kXbm8wodgWG/XAbieZS8spB0iBJPxfFbaN5wSDKwDi4YBpPmJxBzmkRtd0H/V/vjRAyDUyGXYESt9zPON+mFHinZ10JNNldAfi1AtBt8PPfYe2LKWmOgwG7SStCoUjUHSDE/3iYUoKWxUVr/YdaoyFUJR20q4BIADBAdpAJuBv6YJL2MzdDXqjQlM1GAbeADBtve/54O8DrKncEkiMsKjHlDV1b6AH0wSzvEKb1s33b6u9pEM4/dWNMdT4mE+QHLGEuPNIaSrJzyHCKWU7tq7l6zB/wBlTAZWC2YGV+ESszgR2k4lUzdXI/s1QK5ZVnoVMm3+EHEDMcVIzNWpJYszBTAuCUHO3I8seUs61avSE+JFdV1baotv5xioxUcBfwI5FmdqFVxDGrmEI1SDoGkHYeKFuRE88BO2OVD57MMd0WgB/wC5W/gMTez9epopLUYGMxVCi0jw1Ne3LV+Z5YmdpaoL5hdN5pX9FnG3gWGaTq3B3DQf2FQQf8OqPyEYXO0a93lkQBSDTpQFYBkgATB3UyQY2n3BfKKDwqsSBqWnVv6Ax+mOXaSplWoLReiTVRaTBgAI1i15DX0kG2BtLYXQf7PUyiUwzAwttibxYmbkC1sEONkmkSgLGRZZmJ5Rjm/DacBFRFJ8K2HQ/wAMQsnlhTy1AVcu7OwadEyoDeGdIO4IOGheEajSqGdbd3tuWt6XtP6YRe2GaC5xV+916ZVgSIJVbRrQ95cHaPM+mHLi9buQKiLVUF9JWrMSQTYEAxYg+uFhu0NLMVMuoTxI5JLINtD8yTImD7YTm2wikgh2uy+umi1KorAPIE3HXzvbDfXrU62V7is5NgQ6kDRAtJPMedsV52mzXeRNypIkDyGN1rPoi4BifMCPmJAxDknsG6FjNLFcxeDh54j2EYsho1KdWnqAOqoPCvQ2sBfaThPqj/ieo/r+GHU8ZcaoO4Pw26QehxOPRzoWuM5F1pGoSrU9ZCMBEgzFzylWHqDc4X+BUCderUFY7xvv1w38Rz1WrQamp0FiGPiIn+icKvAsuS9ZXJkHxEHeCQfW+GmkgWsHXNiWJvB5/XHSqxqaQskoAq7XMbch7k4IpkFK/AfUk3+uBma4eAGJaCDtyNh/PGS3RmHV4Igy61dRDyfCeYnlysPPrhbyKSdrX/T5YO1s6DTCR8NM6THK4nz3wH4aCWAsP588aLZa0SqnAiy0mdlK1UGkq5BUwCNewHMTzOBtXI1FeNvWw6xIBknf3wbrIcuFHfq4MQAT4QvhuDAExNpxFqcVuSTuAPkT/HCaM0wfRpSKgJvqBmeqpgpwupU8SogEWAJkRzJGBVKpqdj1ddvRcH8lmiAVVQQ24neL/phTukdfE1QPzHBKYPrfwm1+nljMEc4JKx+7+pGMwJsukDO2lFMsool+8qVPGABGhQec9dhvsTbEDslQNWuiKjQ7aWYGAg0kySBAFibi8YmdsuHd5Ry3EA93pCnUUm5dTpDDyImfMeeCn2SViKjrEhiD/pBP8Mb1mjn0rJ/Evs+q0w1YuO6EuRTJUrz1Q9yInofLA7iGRbvcumUp1HWtT1swBOmZAN/htBPqMWtmq8Kyn8alQTsDHPyxX3aTjVahUpHL/sRXpiozD4Upr4F6zOkm3UYqUIrZNt0j3NfaEcuqrLOmggOUUREKLA8ouOjDB7sn2lPEF1LoTSwlGEMWDBgVkkRETfAf+wKj0lpV0/5pLAyqOzfFsCLGTYopEtfHbh/BGyCJRAXWztU7xQbDTEczYALtE7DCRTQz0eNVEhK1Eqw8JdphmUGSulSIMT0viDneLJV1IzaASJCFWIdSCabSQVb4D06TgTxDj1bJwjhv2syzGwJ/CACZO99sdqHG+GV6dM1KNOV+BglxAGkgyCSSBHOwxN2PrR2yfDqxXX3RNIUloqv4mQVAZgn92fXpgR9wmrVanZUJkANCraAxMRzF/wB04cOE8Uo1f2NN6ksSVDU3WwOrcrBi43wbpUSr+HSqEAk2u032sZ3OHQmkVO2Qao9JhSYky1QreAIK7ddv9sFMlwRBmkTvCFMszLHhmWAJIi4A3Gx6jB3i/DBk9dTKuwNerqqTE3mApIICjaCDbHmZ7QU0pWrd3mVgn4WLEKTDaREHyA9MJrIKIN4FwNzUQmlUKa6xYkWu7gQbWIA26ziP2myjrXqypAbTBP4oUC3viXlO2NXSaj1LKTq1AW+XLpiPm+1KZkLUKoyyQJ1b25Tblvi6VE6AfEu1HcUjkyn/ADkeTJnxAgeUW54ce0HEFGVWmQZNNGtBA2jVeRNwPQ4VeIcJXMMKn3ZXZBdl12F94bbeMc6/E68117tSx7lQDIBGkkSSbAKJgdcJqhxyO/Ce0aZuoFUJp/aONLMWhGCq3iAAuWkekYPZFzURYBAixggmJHMbSLeWKQzOQlKtUB6Z1MW0XVnuWUN0J5DYemLb7P8AGKFalSVSafhUd3+JZWRJvIib/XCTTY3FpGna7hb5ilTprYipqYm8eEgcrj+Iwk5rgLUXy50DW7sABEk6HgWtex98WrRzdI6qbMUZRJDlZ9ZFsQzxLLHUpqU3C3IsdM+mJXWTDqyoM7WqsXFWk6BX8JZWXUIHXoZFsHszweolFXSjqBVT3jVAo8QkkBjFumCXbPu61FGouXFIkHzDecbiBb1wXocLFfK0jFPUKa6Wq09arYSQAy38zPK1sPqiWrKwWnOZQczAn1O+G+p2IzSs0GmyTYneLbgE+eAfF+Efd8zSUVQ8wZHK/O5Hnvi5amUqfEtVB5shP5OMKl6NqyqqnB9NN9dVe9QLA8XK7TIk2I+RwvdneGmtmszTFQKQzS0WgOeWLn4j2dp1x42TWeaLEx/7iYxWXYrI6c/nVYgFCYB/zkdb4bitIFhMJHsmdvvEHrp/ngVxHsuBL98SB4SAovA1TvtvOG3OcPzZBalrG5gWEcgPHzMXMY94Dlc4983UWmAPgpimz7Czs2oT/l+eEuOiE0/BAyfDiaH3ha3eK1JhEGxiNIm8TJHpiHkQdVJdomZ8ycPPafOUtNSkhq6hch0C+EiJB0Cb9OmFPhaTnKQi0rM358+XLbCayUngm8R7JVq4SopGkqbXkyWa1oPsemOHD+xxqKNdVVUC8zqkzAg87XnbbcYsx6QemyKe7aDpZFA0nrG2EzL5J6LtSqa2fSDeIcyS1QHnJJO0gnYbY16qyMCRnsg2Wq1aZYEqUOpTIuAQcRqWb0tOoc8EOPKfvGYU/wDp6bGY0HywvVKd/hf+vbEuJtGVDL9/U7sfnjzC4R5Pa39eHHuI6F92M32koqJl0QaVUugA+GFIIgcjc/PG32ZZkU3dvxE6QY/wzE+22OP2gU2GWyKt4oB1tIk1GAYz5WbEv7MMlrao+qBTPwX8WpSBOwt6H2xsv2MvCwuIcVpnL1HeQoQySOW39DFfdse2NDNCjToUCe5jSzKPhXYKAZAG9+mG/tNwBs3lvu9I6WYqZMwoBkzHI3thXyP2dNlKtPUwqO5KqyyBJGxHKL35jD5Q41kkdjeIVq1YVa1Vlh/xsYaRezWFiIww1nP3k1iYp0W/aMSY2K6QJvcg+ET1mRAbtL2cZKwVqgNMKNIEiZMNPptgnlMh3q92saNDkU3Ehi0aSGmV0lQ23TGS+M0kqVoYcxkaNWmHqKxnTc3gkyCOQI6x8sV1ns/RyubIpkmmNTaPCbsIF4iQenQYsnKZfTTpCSzp4WdhcmNMkcwfl74Bcc7CjNMrVWVLgErEwOQ5X+mHKGqFCe7FfJ9oapqLm6FEd3RUgBt2GzKBIg3t9MH6PbqpXpCotNaTqSSjzDAC0auR28sZ2y7O08rlQMt+zUk6lE3EbzvaL4rRM0Se6LQ1ijHkenpa/tiW2sFYlkurg+Yo56muYIJUrAXbSxsTN7iIBn54Bdpew+XShVrUnKVQe9mSSUBJZT5GT4j9cRuGZiplKDLTUatCuUJkajJaIMTOGNc3UQMzEDURpBNyire3qSY8pxdWjO6Kw4JnndTpUGoZUK1hPKZtcGL2xKesy5UFhTpqC3gFPTJaQZZTpk6do9zhz7cZeaVGqoWQ8SoAkMARP+kYG5Psmc14xARWDQRA1D909drbb4ThaHGSumceDcUrpQ0O+sVNpAEWJ0yBJgXjlbbHWlwTMNk9ZGt++pOgYz4A5BnnEMW6x6YncC4DUpKEr6WIdzSIJOkMALyLHnghxPtBXonu1VURBpEkS0De9gOXvviKrLL/AGwgFw3jdQMlHMUkqZYMQWtNKDpEgR4ZN5GxnDhmKp72lpRiw1BYiAlp1e4AEeeI+XyFJqwYwZXU9PddRgwRECZmPfBTiORWoNSMaVUDwVANuotyPTGii6ItXgW+2uRyqn7xXq1ULeEokSxAgRa0AGZMXPXHnY3IU2X74g56KQDKBAkFiCRDSSLnoRiD9obgVctTemtRS3MXkg39oNsJv3A5gvqJp0WZzTpifihVLhRYER9TiJRSldFK2qstscCYZg5iq3hYeKlJaXEAH91RE2EyTgPxjtTVZnpDK1aCLbvKoA1eSAWPWZ2wR7OUqlGhRp1X1MgAub6VnST5xE4IZ6klXRUIBKMSAeV/rtjRxxghOnkrviGfqJlwKQBQMPAyzJF5Xz2x5X7X1BUqU/8AiGgiVWo406r+nPawtviZxqnrr1pAUapUQfCIsRyEmScF+D0qeby6VIIqAaXZd3CmJMidpOMU23Rs0krYpUeP11Y6nrUyhsz1arBh1+OPbEfh3H8lFZWpVGq1NRavAmGJOrxExAj+eHp/s/o1qzVa7tpZNKUUlQlhLEgyW38r4Gt9lGX0BRWZYYGQAS6jk5/hHLGiTeTP8TOCcYXuVahTNakIB8Slk8XMDpIPK2CacV1S6U6hMxpVDPyxvwuhlMlT7ik1YAOxI7qr8RvuEuOQMxA3wB7c8cpjwA1AIUtIABBuAD8Vxi+1IycLeDt2zqv3Sa6bJzGsAHcXsTthQ4Zm1+93K2NgTG3KeWPc3nn+5PmUM0qbBdLNMaiAAZuwlhfC/wAHpVapc1tQAUMo0ghtU2gdfL3xk3mzRQ8LcqinSAfMZUoCQNR8Sk+TKSN9picT8txnKiA9KLwso0yekixwgZlqqUSKbvUVlIelqJDgjoRCxflyHPAFOK5orrVtVNSSqMwLQp9Jm30xS5L2J8bTwFO3UHPZhkkqKdJoIINw38MJtZZOzfPrPlg7Wz5erUrI5K1AqQ8kgqDYxM7mCMMnY7gAr0q1XMN4fhTQzA2BLEyog7Xjri0SVto3uRfGYaOM8MqCqwpgGmLITmaakjqRrF98ZibRVBf7WKqlqNBEnT4yykGCZXSRI02v744fZpmhTatSZSuuGDsQLjw6RckzM26HHTgPZ9c7nGObYDvJb9k92YAW8vCN/LBDtd2RXK5qhVyqIqhdnZiQwJk3MmVI9wcUvon8LT4ZCJA63PXpj3QNUjrf1/TA/hfEANIJF1B8pgTGJv3qmTAkmZgY0pki5xQs7nvUXwGZItO4vzBETgXWzmZFajXVXqUyy94QCNIJg7sLCFOxBm2DvEcj3tXWajKD8K6SQo5mR548zNHSEVcwYX4lKSWuDdoMbEbXnyxg8O2bWmqR4mf/AGlamWAhlMQCYkEzINm2jBquhIN9Q3jaB0H1wsZlP2oqpol10uYAk38RDGTtG04JcMq1CgggljcRIHPSAGMRtMxgjypJfyKULlj/AERs/mDVqimyyDKtqIgAiOswZO2POE9hMouXZK1Jaj1CZqR4lEnTpaJBURfmZwayOUFNi5pQD+IgT/HEqtVBsvri4x9Jcit+2WQOR7o02YqEAljcsu5MQNiOWGalxCmVSmKil4AGqCSY/l0x27ScPOYegoIsSbiRy39InC7xTgyUuICpWzFNlpLrSlohxqtczBvJEXOG8EbDvaWoGy5ULaVIPK8Hp7Y6cHzwTJ0gCBdg3qCfrjpnGVqK+IfDJtyYHcegwJy1CqtEuab1Qov3bQSeZFxJ+uEwCozHenwm6xN+Rn+GC/EOHJWpKHF0gggXtuPQ9MV52P4oalf4WBZjTKmZWDz1dIP1xZ/4TOArQk1M9U01pVtVRwiFYDRq0g79AOhGJ3E+LQlNqZJLVFA0m2kN4v8Au+WJHE+HLUVlBZXJGl0nUjGSHEGLScS6uWZmZHpjSphSzfGI38vTfC0siUcsicWrqtVKlVNVNFJ2mCYBPnAJ2xB7O06L6awUP3jEKxGy3caZGxtJMXUYi9oRXQOzVA9It4ViyrckE6b9In1x3y392UGkU2UEEBQqzcCYtblyxLngtQfZJAjIB8znKw7woUYszAE89IXccj9MO2WyTqAA4deciCL+VjgLxnK06dVq1M6O8WKjAwDtB8vXDHlR4Zvbrv74IKhy0CuIcL7yqGSmHGx1MVgTvA+L08sbZbh1DJr4H0oWJ8bABZtA5ASNj1wVWpA2vacLnbHM00y01E1qXQFdZWxYSQwuCBJ9ji2lsi21QWpcVp1CDTqK6nZlII6Rbzx1GbhwCbxP9emKJrdlu8zdRcu70VYsy6zJlTDLKtJgkXk8zOLI7P5mqlBFchnprpJjmLdQb2Pvh3ixejlUzWq0TbFe8e7B5jNVAysqIarRMkinEht+bFgF9+eHvJqCpYkDV8IP6/ljfMZ7QdJB6Ai/8xiaT2F0cOD8FoZWl3SKGX/FBHTbC9xfgFOk7VlYJRRSxTaDNoMwBMH6YMZqvBF4BInoen6YjcbyQrqisNSBgzp+9BkAjmNQB9AcU4KilJ2VL254s3e6NVk+Ig/E0nxHryxI7P50vl6hliaIOqOkFpJ9m+WHzO8Fod47vSGt94An2P8ADC9xTJUaJUZeiAMzWp06iiwuHXUFi3xkn0GME7dGulYq9lx96r1PB3dMgtFMWB5C89TInBNO0WZSm2UK7/s9QbxKLCFgxaTfc88EOGdlsxw1KzVaiVEtpVCxglo1MIGncTExB6YJZbgaB1rmkGJfvQ4JkhgPDA3IkiD0tiu1OiKTorDuqC206o5kkfQcsZh1z32YV3cvSZFRvEFqatSzfSYHLacZierHaFHINUy9RatNK4dDIYDyj9zoSPfDFwxqgatUfvHLN4TUbUX0jWN7gXX8sWQ2QXEevmKeUVqhy6VTHh1XIJIlRYhQd5jkca0ZXZMyenMUkqBVXWoNjN+YB6DbE7JUFWZJgWAnChnO2+gH/hBTVVkCm1yTfSFCDrc+uB//AOU1XSmwECpHh5qSYg9YxamhUyz6FY92GEjewMWmB9BjPvBIuT8/5Y4cN4jRqoFpVFYqoGn8Qi1xuMbGR0ueoxaSEdYUm6g25jHSk2k2tvt/tjRW2v8AXGKxvf8ALDoDo1Um0n3PTHuXpgTyn3xwNSD6KT9MLw7ZIELmlYAW1mZ6Ro5C/niXgYY4rVhlKkgrJmdybBfz+mE3jOWb7y9YwzOqgwD+Etc+VwB6HDLlOJU8yFZVIGnV44G+1jtvt5+WPM3lVN9IkbGPzHPEYYZFzhxqyVDFZub7IZksCPhMGBzvhny3EFakVpQQoiAQTbrHPngNnKlypQXGpmBIMjbYeIbyI8sJ2c4u18vQhKuksxkgKN4aNmIMnpYYaDLDHYymycQddJ0nVUmAIPwkdTc/IjFn1XAF9jbFAipmMs9OpUrOKgsTSb4Z2FxDEgDf0Oww+1O2xFRCVd6K+AtpA8ZMCDYHobxJjkcT6MsihTHIx57YCFqwqrTq0WZGEGoDKiBzgyAfPAHM/aLQQEaapIUsRpFgPeN+XPBXs72rXNsVVGsJLFSIttzE364oegpW4epEXg8rEf8AUpxo3DgdyfdUP/bieMa4npH4HZkAcMTw3MK4eBpUEgEQ0DxAz+WPeLVa+kfdqYJmGlgLRbfz98S6htgZnOLig1JWWRVdaYIIsSYBIPLf5YfVVSC8kNaueV11Ck6k+IKCLdBPOMJP2o8Z7xvu5DoKfitsSRAm+0Ei+G6n24oOhYawFkklYIA3Pn7YqPN1jma1SpULqarTJUwFnYmLQvtiOS0sFQpvIHyvHKyuCuommxK323Bk33DHfFi9lOPu9OpUqsoBMLveyzaY6X8j1wn5rhjKoNOrSfUbjVphbeEDa+8/zxIqcHqKaFj3KrLOhlAADUe4tP4PKPO0KWKsppXdFqcA7VCszrVCIFIWmdpMbSTB9MS83mF1eLc2BFr/AK+mKm4RWVqFRalmrJ4RqtInbzIIjDBmOLLRyeXeoe8VtKOGvAM3lhciMXCWMkSWcDTxziy0lHiliYAiSTMG3OMR8nx4l5C7WNoBsbC5wr0kWo7VR4gkj05AeUAYJUHLKzCQFOkws3ibCQTdsZucnItRVDsy06oBcSh2je95GIOW4QKdTWG1oDYEXUzYzzjGvCahFGmratTEmCPhBmF3N/TBhVEW/EPrtGNkk8sztrAHy9QPUOokiCCDzBkH88E+G6UQKoACEhesC0+RP1wu91W1nQwAm9v53x3fN10BA0vHMqdj774TtLRTyxgqZ6DGPcLgzwe7HS2xE88ZibETtA6t88DOMZvSBTWS7XE7D/F7HpjMZiyBU4hTFySdRJkn1jEvh/Be6p95V8X41E/DbfoTzx7jMOOwYu5nikZyn3ZKtSOswSJA/DI2BxaXDe0VGuqkFlLXAYfSRbGYzDi32obWAtTqg89sQuJcdy+WBatU0iP3WP5A49xmKk6Qoq2IfF+3P3qolLKhkBMd41iZ6AbRGNVFFUamAKhUjWWWNTfEJ6xvP88ZjMZ23Gyms0Hey2RQaqqlpYnmYPqNpmb/AKYYnQDrc9euMxmEtCYPz+XkbkEbEcsKuaoU6SsXALkiHgeIiYmBsLHffHuMxTEJ/EKxqPN9DixJkgGxfaJ5r09zjnW7TOtH7v3Qbu/C0tClNhYc7zO/vOMxmJsqId7CcPXOBmcnSulmHNtwu9oEG3W+LT4FSCOVRNCKhgW6jzxmMxUdA9hGrn6aTqaIjkf0GNsrnKdRdSPI9Dy9QMZjMNiAvE+MmnVNz3ahIGkeIliG5yIERhT+1zhdV1oV0kU6QY1BMEAlb73Ijl1OPMZjNtspAjgaKwFJlWKYDMebzdAfJefWB54OVsqpUgIIIP1x7jMaLRk9ibV7KZgfDUQjlqH8zghQ4U6UKlMqPGoUhXMETJJG02A98ZjMSoIvswX9xulIaAth4gbDaxW82O3XDNnOA5cBKYQswXUW1QGBBgHwlrb7jGYzHPPZrHSOeVpdytSjb8MDyMgCfbfHDJcfWnl1VgZBJBHMg88ZjMTeSmHuyvHO+o6nP/Lq6ZjkYI/+0YZMhmFdRUpmUZjyi4JU73FxjMZjqhoweyBnKulyb/7Yi0+JCoCF3GMxmLloRDqQTcX8jjMZjMYFn//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6630" name="AutoShape 6" descr="data:image/jpeg;base64,/9j/4AAQSkZJRgABAQAAAQABAAD/2wCEAAkGBxQTEhUUExMWFhUWGB8aGRgXGB0gIBwcHRwcGyAcICEcHCggHB8lIBwYITEhJSouLi4vHB8zODMsNygtLisBCgoKDg0OGxAQGywkICQsLCwsLCwsLCwsLCwsLCwsLCwsLCwsLCwsLCwsLCwsLCwsLCwsLCwsLCwsLCwsLCwsLP/AABEIALcBFAMBIgACEQEDEQH/xAAcAAACAgMBAQAAAAAAAAAAAAAFBgQHAAIDAQj/xABEEAACAQIEAwYDBQUGBQQDAAABAhEDIQAEEjEFQVEGEyJhcYEykaEHFEKxwSNS0eHwFUNicpLxJDOiwtJjgqOyFlNz/8QAGAEAAwEBAAAAAAAAAAAAAAAAAAECAwT/xAAlEQACAgIDAQACAQUAAAAAAAAAAQIRITEDEkFRIjKBBBMjYXH/2gAMAwEAAhEDEQA/ALdDY2DYj1awVSzGFUEknYAXJwP4Pxlaz1lBX9nUKpBuyhEJbzEsbi22OgyDQONtWOIOPKzeFv8AKfywhgzO8YcPFPu9IO8ySI9bY6HjhkQh0/incel/XC/wvh5qUkY1XGoT+E8z1U4kf2QRtVJn/BTt8lxIBqpxyAsISSbjy8vPbEj+2KcSZHlH9bYXv7Ncf3gNv3P4EY5VMhX5PT8pV/0qYQDMnGqZEw3oRjZeOU5jxesW/PCslGuN+7I8i42+eOvdVtgATz8f8aeDADM/G6Q3n2E48rdoaCi7H2BO9uXnhSzVWoiMXULY/iB/JRhIzOdqIHlwVMNYXUXMH545uXkal1iJui3l7UUNWkkjb2nqN/LEp+OUB/eD+r4oGlx+SbG21jueXpPnjg/GmDEOTAtefPeDPTCUpi7su3M9ucuhHxGd4Hw2m888RV7eUHDgjceEGDPI6unpime9JBJqW2WOpE3BvcCJxH+9aYI/aekyoHPkJ3jfbA5Sfo+zDvFKLtV1KCzK9kifeY0xcbnljXilY6URRa+mSSC3WRuovO3PfHb7/wDEbLTKkgqbm86RtMgdOWBHC6is1fWZrGyqSxGnc+U7fLzxx598Ag1Myp1BiQQSdZUzJFv9vPAbvFYMZIa/iMCfneT0/hgrx/OEE06YVVk+otMyTBnfA1cgYUgwxXUSQIC73F7yB9MdMEkhk/hGSpM7AgqVAJ7zr0UW2vvgoM2UkhVKQNMzIAOwO9zEnETg9dl0RTclx4oN2BmTPL9IxIz4VQe8KmmAJEzO5N56xHLGMpNyoADnWSvmAA6qDB1EWHmYuffE3N1zIRKhqMR8RkeEdDNgYOI2VypqVlNNWpyJ8exA5jlY+049zh0tcg+GJFpXy/OcatK0BmZzDVKLPrAKVL+oFonoDHzxwzXGEfRNOWEF2Y/FFzz69cDM0vhvyNo2vJPvYY1qKpBNwAB7nFxgkOhly3HWqo2pfg2bYCdhbc7/ACGBjcXcOXG0RfoB+eBiVmClV+FjJHmNv688dCpWQduQ6+uF/bimFG/3tjM7Hr9L45u4ZxKyo5dT69MakQbGR0+fljGoad5HP2xaSsEgk9BUiBrJJ9BfYTuB18sQMxUZZAMTcwOuJNI96rkbUqeo3AhZCiJ3MsBAviJWqWQMIAnxAfEOU3vFxIwop+hRx+8tAnkZGNHzDMTJxIFQSFWLkQTb6nbHNkgeh9fqMWv+DMTMkAAR8t8e4xqMgFV5X8zzPljMGAPqzjWbopRfvimllI0sfi3ERv1GK2+zT7vSzJY/Ey6FaTCkmSL8jtOOP2ncErDOmoAzJUAKGDC2uu55qWsAPF6nCrmOF1qe4jbY9fQ46rIZ9Fg4j5/NKikM0FgQLE8vIeeBvYWjWGSpHMEmow1Ek3g/DMgGQukQemIXb3MmiKbgBiA1jMbr0IOCwO3B86lOjTQuoKqAd98ThxOlzdP9WEDKcbdhK5cRM2qVBvz+I46JxYgk/dmvvFU7+6HliLHQ+rnKf7yQeeoXxuKiEzK+RkYRP7XW5+71QT/iU+m9PnjDxSjMmlW6f3cdZ2HphWh0Pjop5T6EfxxuVHQ/16YQ14tQ6VR5FVj3hxtjrS4rQO1U0xadS6R8zUwCDnalV7tQTF9ztAHXrio+OZldcUllQIY6SRPX3GH/AIpVV08FTvAJ6kbb/EQeW2EJqGlgDUZ5M6AV5yZmIg85xxyf+RslgSrnKukKwMR4SIsNwD5eRxyo5io506ZIsTNwDA3PpibVzUSDtN1A5yTa3K+Igrag50WkTAAW+2rzxt2xoR3Z2ZdMgU1I8PMk87mSRfa0Y6/fPEqsmpRECxMTAG9z5eeIaV1RgQDqvJOo6R5EHf540bMeEgsDIMSJLLJ8N/lOIaGMPadtTELYG2kWAEbTtYmcROztBwajCqUNMQsgGZubHew+uCVRkZdbHSlRfh3ItG6joIGOXC8xQRY06SdQLEg7bExJWCY+eOW6hRQDr0tbMe7JaCxgafCN4H6ekY7Vcm5be77KWgiIidXxdPbEg16yFhTWn1LgXiZBudpjArO5rUdQchiJJmSTfmIH++NIWBLy1atUFNWWSX3kAaVIMbREmPbBbjAABepUk/uLpInYKsC1h9MK+tnZAtQgSFvJ6TsPEJm0YYcxkQ1NgrtqmQCseQAnmf1xPJFd0wAWc4vpYrTRDeNOjcAyLHz5HaMSMxw9maKOpRplibi1gGBvtfBfL8AFOsrn9oQAQQx+O5JMcugnHHOUGdWLmATAggTa5M3gT0xSmm/xBgPidBAEppBY7kExOwiwNxeYxC/s6H06oFpPP2GGLLulDSaL0mqOZCkSY2+KYBIvAA5WwM11KdRnCBmYGRG0zzm0T8xjZNhZAzFQAgIuhYgzEnzOIjZiRff9IjHRxUqE2nrGMAAtJB9Of9TisejRrkWuSeQt6465zMGZmdP540y9RdVxfl0nHTK5YM5VmCyCQW5xy9cPGyiVlw+aqMxYCs0sSQqiFUsTMrDEiLDngeqowBd76YCLMg30zI06ZuYP4uuOmaIkFLQACTabRy39eeIrlZuSx5xbDWQRolOecDmce/eLQNuvpjKtYRAFsccMZ2TNMBANsZjiFPTGYKQH19xujFTLN/6pHzpuP1xG7QUQaYAAlqlMWj98E/QYldqOA083SAqMyd2dYdd1iCbGxkCLg4SezmVy3EaytRzBUZYIzoiBDUYhpaQFYLMAbxB6iNrMyyQsWwsdv+HNVy+pAWZPwgTIMSfaMNhGPAuAdFe8O4ee4p+G+hZ8QB2G4Ix3OTYfgH+pJ/MYYKzaEZimohjYRJJaOeB440nOkf8AUn/libFQM+7P/wDr+Wnf/VfGgyj86Z9hP64M/wBrUz/ct7FP/PGf2lRP928/5QfybAOgJUynSm2/ND/DGgySn4qf/wAZ/VcGOPKVKCm2mZ5AztHLz5YGVcxVEjvQCpv4QL9LxhWAOzGWp00hUVJ1QNMdCTED3wkZvOoz6O7OsghrlbbRYjyw68QrGoYd2BXmBERe077RhC43w5u9Z0NrrB3uRzHmZOOLsnyshgvWqsVLkNsS6zED4fX26Y4tmfrAhYAta/LbnjoctCOVLTMDULkRduu4+uM7ki1RwQAFXSZJ+nK2+NrQUa11q+EgMARIAIgAdI9rY8aqOahQVibE+vUTbGyzdVIg23jb8vXHlvEAjh9J2MieRnkIG+BgGM7TWuuumSqwE203HME7j+GJ39l5dXK6b6Z+MwVEGb7nc72xEydQOKVJwx005ZhdTfbcaYvJmMb8QzpNRAkknwE6JG3qL87dOmOOfa+qKOmeYqTpYfCNeoxA3gRvvtgI2Qp1qjN3iLpuQBIYmdhqmJgemI3EnqFgZMOdMnyt5kW54k8M4IxbUuqEILwY5m459LAcsaQVLYE/geTNMrKKl71SyyQ1oXciNvfGnEoNZEWwAF03dtVzO0AbT088e5x9L6GkDTciCRN7zMgdBeYxE4hSUIrIZUbXuBGx8/Tpiad39AKZVSR8RKi6zu3IKNMbavPEDi9ORokhhAcBrSbQQNz744qxZE7sAQBJBga9/bf64559TC0vASG3iCxvfVyAHngiqA7ZeqlOmyLS/avqGprroG+mLBiZ2wBz2dnkRPxGbHziMT+Iu3hRzdRFiep28jM4B5gEn085xvFW7HR3puV+GDIk/lyx7o1G67C+Pa1MIqnVJIBj1OPO6aC04drYUbPRAW25v7cxjehR1sFsPM7AbknyAk48SnHpiVwrNvSYuh0mCJ9R6YpaGtEFsizMVTxnqL7cwen6YHab+mLO+zrI5R6iHNd3GqYIkMIbcRfxBQR/iGOf2o8IymXzRTLMp1qGNJFgUhHMzctc6bFQBO4wRkJMr+nTWJjHpKjphu4h2HYcMp59HUAE96GOmbwukEQSIixM+2Eo0vP641GbGsMe45aB/Qx5h2Oj6h+1PO5qhlFrZR3VkqDXoUN4CGuZBsDpvisfsv4xmlzlOhRMJWqBqsUw1gCSSYlRHPaTi3e0+do5jI5xadRW00GJiCPhJBHW4jFefYSk5nMtA8NFR82Pt+HFJiLqjGFRjlSrBmZRukT7iR9MdsIAFn/hb/P/AN+F6pTi/dEyTz+VifXDDmCragWHxk7jk1sR/uqdV+n6HFEgWllpOogLckxbcTGOlCmLkG2kgA+XpgsMivI/L/fHGvkWHwjVIgyxEe0GfmMKgI3HyddIgxAJ/Llz8vOMLHGqxBVdURdrwZkWn3u3PDZn/wDmUwVPtvyHLzIOELtnmENQpSLKCSJYMWZpvY335DGH9Q8JA9HtaqzUpDFtRJII1Wi/8fXCxmMqoALsYClSpuSYs3haxJF+mGDJ1IRQGaNIaDHkLkwQefthXziVe8qhY0hbG8gFoBiN5m/vjih+xNA6oyrqCMb/AAgzN+vXpjRqa6RqA1MSIEeXQHnz8jjnnK8RtqIiZNiDfkB/DG9QPEq6MNoJuOhgjY7wMdQHoUyFRSG1QCIA5dIm/n8sbnvS/hPib4l1EG2+2972tiP92Jly58IkkCwve5P5eeNmhRqL6jI0uLE8rAHYefTAhhnh+eVdVHRckzsSBaxO5m5HSwxp3zMAWWysdrTyMDcWtJxB4bnFTxgXJg+IAsQNiINrcvngo9RHVlSoDJMi+/U7biQCOYxhOKUroARms0GUEqVE+EJMwOZJMTynG9PNVawFJIBLSxZguojbUxYBee8fXBTNU3R61CrSRyKCFNZUGmhXXqBG5APWfhF5OIvBu8DE03Cu/gOoErDEfFyYSOh2GNXSoqiJnuK1O4GW7lKemqzmqJLvuNGrZlE23mBiQmSqU6YpujSLqCpkhgDIWJ6Xwe+0nhNWhUDVKXd00WlSR1PxsqHxCFG8GdyIF8W7muBZemO9Hea1Twoj3BuxZQSZa5MbeWKkmxHztSz2lGCmxuLCZPSRgk1ehRq61LVgi3109GmpfwgSSREeL1xv9oSUfv8AV7i6Egm/4iPEBYbG3scA+HZJ3N1fRedKFrgEgeHqRvy3xLgqHQTzoFRRCqzRJIJm8Hn0GA2fyLI+iCDzkjkJ3EzPLzMYtHL/AGe03y5r0TUy5AWpqzJARqViwMA6CPFYiRa5Bwrdm+z1TiTO+XpgLTOllLC1mYGAJIO1hvhxi0rChc4VkTVcUkTW5B0iwJgFjueQBPscbZfItUlNDDSNTTYADmSdhywSq8KqUWpvUR0SoCRqlGKnwkixMAnmOowyURSbPlGzBzCae6R3YorqEGhGZRtqu0iD0nc6sGIb5cozKViCbyDifwDgj5yp3NKDUN1BMatNyATadOo36YsvttwDh9PLVqytTpZju1By9OorAVHeZHMjcwABC8sVvwDOVKFUVqJC1EJKkiYOkjbnY40iq2PwaO0XZ1OF0UD1tWaqXpIotThgSxM3kQLj4hbmcQON9l3y2Up5rMlnzGbao2hjEeDXrY7lyZbTYXjD/wBiuw1SpVGf4gxqVWhlR7nqpbkANwg2t6Y1+27LM6ZXcoHqaoGx0Sp+hHvi+i2Iqbi3arM5jLJlnKCikEIlMLccyRcnr74XiuJNSoB4bkgmwv7Y590x2Q/TDGkRnGMxI+6P+7jMMKLNXNMaNdi/dhqTBlQkajpMWUbEkTy364jfZlxhss2ZdW/CkqFBLBSxIBJhT69cQa7s1GpB+FZaY2JAG/tYdMa9gAnf/tFZkkSFaDzPntv7Yyi6iyFofuxHa/XxByco6ffGFwDYqu5JAtYk4thxY+mEvsdxhczWRVQA0aba4YHSxIUA23Ik25EYd8bNlpFb8N4XXqUVZqjyZsWIi5tEWjG54HVH4m/1D9Vw31khmjqT8zOBXHcyyJK2G7PAOkDyO84okC/2XV/fb/o/8cdRwqpE62HtT/8AHEHiHHKi0DUQlgTCsQLnYRpke2BtTjeYZhFQCwDAC88xAt74x5OZQdCtE6pTqd4NNWNO50rbadomBe2F7tIQ2YbQCWRiAsySu2vexax98R3rNUqPoqOTsZ2gmCBfnEWxxzeZ0lRpK6gTPQjkbzuInHNycjlQrOngDxBIAC3sDsOom95GIXHappaln4xGk+IEDYb2FxglkZLEzM7jkscvWLzbfAji1HvGksBci3QNe02jqN8YquxVC+HEk6CoAgBidyeWrl6eWOJy4YMAmmTO3QchIttv7YIcTSHB1AarwFJUidx8uscjtiPQpagXprsbkHym1wLRt546FLFg1RwytDxFH1mDLTI07CbcoJxrUy7ga0VAqneQZEmDfYbD3GJOYqkE6m0E7BRMxz9B54279yDpIax3Ik3t4fKMNP0RDow0yN7BlEX8juD5GMFOAUahrpTUgsHVQ0TubGx298QaJqbOk67hj4Zg7CbAza2LD+y7Lo2YplqbMRLC58ICxJAW9+pwNggp9snZdDl0zYUispWm5uQVOqCfQxB6EDpg72J7M5OtlcvXUlmBDzIB1jdH02YAjmJ29cPOYoK6lHUMrCCCLEYq3OUq3A6/eUpq5OqfEh5H12DATB5gQfLVpemp1+38f8Jl/wD+/wD2Nh44lwhaio4c0ip1kjZj3ZTxdQBB623GKw+1ftPl89laAoOSy1dTIykMo0kbHf2nFy5f4F/yj8sU0pIVHzF2v8GdOpV8Hd6gI8UKpJMASW3PmcWtW+0elUBo8KydTMVWt/ytFNZ3LW/OAeuK77Y5XveMV6e2uuFkcpKr+UY+gKVGhlKIVFSnTQWCgAdP6OJWhlV9qOw/Fs1ljUzOcV6g06ctTGmncgXIhSRMyQdt8Bvs+7G8SyueoPqFJHMOQwaacFiCIgzpjy3xclbia1abLSK94ykotWVBI57TpmJInCR2a7Yu9crVRAuXUoTR1sTUUGRtAWJMkg4al8FgsXMcOpVGDPTRmClQWUHwtuL8jAthL4/9lGUry1MtRYkWWCg6wpHMfLDhwjMM9PU15JKkxsTaw2IGJFetAOmCwG04LVWM+fu1PYenlkbua4rPT8T6SsBJAggXUg+xttgD2Vy+uvSX96qg/wCoYtLjnaAvk8xT+7WZXVqirpC6iLSB/l3ibb4qzgMrVVlYKQ4ueRmx843xEJJiPpXKoz01YufEoNgo3E9MCu0degiGnXR6moE6SCQY3PICJn2OC3CKy/dqTTKikviI3AUX/XETtUgfLEjTFmll1W3sCNzt740lOlgVYKGztKlGZNFAtP72CigCw0bfngZ3Hzvz+W20fXBjiIOnMgc8wvTbQJ2kc8RsvkUIOpjI3AjfkN5wdsWyoxsGDKE7YzBVODzsXHUCDf5jHuHRVA16hNNxI22+mJHYoxVZgGJUT4bmBMnY29cQ6qeEwNrG9/X05Ym9kin7QEsKjFBTIcqAfFJY7RsL4haZiv1YzdiWr5etm6yVtQpMF0uTDl20hjeCQBuduuLzyurSusgtFyu0+U8sUF2bylLRm6uYpLWpU6gB8RDFiGVdNwDJI5+eLx4DUDZeiVRkXu1hWEFQBEEHGlDRzzHxN64XePVCHEiU07Tv5eXW18MWY+I+uAXFqbBjUVtlPhteL8+e+LEKvaSkxy8urDxDwqOWokbem+8HAWUWLKDzYWJnDD2pqpUoQr6m0gEqZgx9Sb4Uc091Ii5BBP532xxc6/Mh7NO+YVCCYVTIF+s8/T6Y3dw5kgBCZBJ6WnqL8se53NJGthMm0yLHb53xGy+bkgaZHWBaZsIHnjJ7EdK0imYeA5iTPS0dJjfAvibGmqVElwBpLQRyIgnkZnfeMGTU1I4JkibHfwi0ziNm6KplERWJ7yrLU5/dAgmBJHxD3xUY5LQqZpwwDd23+McjyJHTGv7RjNMFTGxaRyi55xhgrZNnVK4y4SmSyKiByw0blgwBexB1AzysbYicXy1JXemocmKekmmyRY94CrGb+D5WxqoSKo2y6K7DvfDOkE6Z0iPO89B1OJh7MPmXd6SuKKKCpq+FqhBEhQJgWN7ge+HPI9j8nTyVKu9KpVqFFd27xtzBNiwEAYnZKnl0o6lASmSNIa2kkksJNjaDabjGsOJJZEL3Z7srVrPQFZiq0jIS1t5mwuf5ziz+A8Ly+VM0002Im5sTMb4DcOqacwqhWgysna0EEQIgjB/MuFWTsPyxa40ho9zXHmVgAoiYv6gfrgzpWog1KCrCYIBH1wi5rMBiGWSNXQ9VPToMcOKfaGcu9Gl91qkartHxpDCFtIIbST5KcVKOAiwX9r3BstlqVGpSoqheoVbTItpJ2mN8RKnbHO5JfumZDEwpSsILBD7Q4jnuMFPt0rKctl4IP7U//U4KfaZQDZCmSgaAPERdZXcWnlEDGUlSLsp7P5xquZ77USxbUHO8gyDbnhor8Uq1nV3Ja5EsfyAtv7YUqVEhgpuQ1454ZmWmuqWKCDoM2JMwInnyPQc8ZTjgzmSeMcUq147slKpAUMhvItMLsbkf1OAfYmlXJr1O9eAxQg6iC7KSXMH4gBuZ3Jxrm6Y7sBZgC8mZO3QQPI4gdnWK94VJBHQxI5g+oEYqMH1YLRZ3Zzj3dompyKaHTpVhYGQrwehN7mYFsRu0XHiuYqMlZWGx0krqHIEdYMEg3t0wq5ootphg22mxEHmTYg22vjlnMwfi0CSSTFtR39bb2xg02Lsxm4tx371lCvgp6TLAbVJ/dG4IuTJj5AYr3JpDN5E/rgllM+YIhlUxKgSCQRzJMGBvHliDlVlzexn8j/HG0I0XF2slz9leOGnkgZ1lASyMCp08tJJggLsRa2OFLjNSp3lVczCrCikWVvEZ3YCGCiTCzMYT+DdqO7pvQqCm4ZCnjY+FQsQImAd7YhZbj7BTTGkGCNYUTDCCLzE9RGwxnJP6T2I2Yziscw7HWTX3PkqAWt8vLEKpVDqdRt5RI8sZw3MlBWBA/wCZBkcgq4iViSWqKngBv0x0LSTNY3sm/fnH4Cw5G+3suMwQyfaCmEHhGMwdpfBUvotVDIaQPCu+1uWN+zjjWREsxULHWbX9cFe01ao1M1Huvw0zadEgj+HscCeALBLbgRNj9NJ9cPrjBmsxHVcrpyPFhp0lczTAU30xUHMc/PFmdkeO0ny9JDUAqKFQhibtp1WLGWt54pOlxZzl80iD9lVrq5IBJ3kecRBxKyH7PSabMGB1q0CPbzgTscDlSG2kXbm8wodgWG/XAbieZS8spB0iBJPxfFbaN5wSDKwDi4YBpPmJxBzmkRtd0H/V/vjRAyDUyGXYESt9zPON+mFHinZ10JNNldAfi1AtBt8PPfYe2LKWmOgwG7SStCoUjUHSDE/3iYUoKWxUVr/YdaoyFUJR20q4BIADBAdpAJuBv6YJL2MzdDXqjQlM1GAbeADBtve/54O8DrKncEkiMsKjHlDV1b6AH0wSzvEKb1s33b6u9pEM4/dWNMdT4mE+QHLGEuPNIaSrJzyHCKWU7tq7l6zB/wBlTAZWC2YGV+ESszgR2k4lUzdXI/s1QK5ZVnoVMm3+EHEDMcVIzNWpJYszBTAuCUHO3I8seUs61avSE+JFdV1baotv5xioxUcBfwI5FmdqFVxDGrmEI1SDoGkHYeKFuRE88BO2OVD57MMd0WgB/wC5W/gMTez9epopLUYGMxVCi0jw1Ne3LV+Z5YmdpaoL5hdN5pX9FnG3gWGaTq3B3DQf2FQQf8OqPyEYXO0a93lkQBSDTpQFYBkgATB3UyQY2n3BfKKDwqsSBqWnVv6Ax+mOXaSplWoLReiTVRaTBgAI1i15DX0kG2BtLYXQf7PUyiUwzAwttibxYmbkC1sEONkmkSgLGRZZmJ5Rjm/DacBFRFJ8K2HQ/wAMQsnlhTy1AVcu7OwadEyoDeGdIO4IOGheEajSqGdbd3tuWt6XtP6YRe2GaC5xV+916ZVgSIJVbRrQ95cHaPM+mHLi9buQKiLVUF9JWrMSQTYEAxYg+uFhu0NLMVMuoTxI5JLINtD8yTImD7YTm2wikgh2uy+umi1KorAPIE3HXzvbDfXrU62V7is5NgQ6kDRAtJPMedsV52mzXeRNypIkDyGN1rPoi4BifMCPmJAxDknsG6FjNLFcxeDh54j2EYsho1KdWnqAOqoPCvQ2sBfaThPqj/ieo/r+GHU8ZcaoO4Pw26QehxOPRzoWuM5F1pGoSrU9ZCMBEgzFzylWHqDc4X+BUCderUFY7xvv1w38Rz1WrQamp0FiGPiIn+icKvAsuS9ZXJkHxEHeCQfW+GmkgWsHXNiWJvB5/XHSqxqaQskoAq7XMbch7k4IpkFK/AfUk3+uBma4eAGJaCDtyNh/PGS3RmHV4Igy61dRDyfCeYnlysPPrhbyKSdrX/T5YO1s6DTCR8NM6THK4nz3wH4aCWAsP588aLZa0SqnAiy0mdlK1UGkq5BUwCNewHMTzOBtXI1FeNvWw6xIBknf3wbrIcuFHfq4MQAT4QvhuDAExNpxFqcVuSTuAPkT/HCaM0wfRpSKgJvqBmeqpgpwupU8SogEWAJkRzJGBVKpqdj1ddvRcH8lmiAVVQQ24neL/phTukdfE1QPzHBKYPrfwm1+nljMEc4JKx+7+pGMwJsukDO2lFMsool+8qVPGABGhQec9dhvsTbEDslQNWuiKjQ7aWYGAg0kySBAFibi8YmdsuHd5Ry3EA93pCnUUm5dTpDDyImfMeeCn2SViKjrEhiD/pBP8Mb1mjn0rJ/Evs+q0w1YuO6EuRTJUrz1Q9yInofLA7iGRbvcumUp1HWtT1swBOmZAN/htBPqMWtmq8Kyn8alQTsDHPyxX3aTjVahUpHL/sRXpiozD4Upr4F6zOkm3UYqUIrZNt0j3NfaEcuqrLOmggOUUREKLA8ouOjDB7sn2lPEF1LoTSwlGEMWDBgVkkRETfAf+wKj0lpV0/5pLAyqOzfFsCLGTYopEtfHbh/BGyCJRAXWztU7xQbDTEczYALtE7DCRTQz0eNVEhK1Eqw8JdphmUGSulSIMT0viDneLJV1IzaASJCFWIdSCabSQVb4D06TgTxDj1bJwjhv2syzGwJ/CACZO99sdqHG+GV6dM1KNOV+BglxAGkgyCSSBHOwxN2PrR2yfDqxXX3RNIUloqv4mQVAZgn92fXpgR9wmrVanZUJkANCraAxMRzF/wB04cOE8Uo1f2NN6ksSVDU3WwOrcrBi43wbpUSr+HSqEAk2u032sZ3OHQmkVO2Qao9JhSYky1QreAIK7ddv9sFMlwRBmkTvCFMszLHhmWAJIi4A3Gx6jB3i/DBk9dTKuwNerqqTE3mApIICjaCDbHmZ7QU0pWrd3mVgn4WLEKTDaREHyA9MJrIKIN4FwNzUQmlUKa6xYkWu7gQbWIA26ziP2myjrXqypAbTBP4oUC3viXlO2NXSaj1LKTq1AW+XLpiPm+1KZkLUKoyyQJ1b25Tblvi6VE6AfEu1HcUjkyn/ADkeTJnxAgeUW54ce0HEFGVWmQZNNGtBA2jVeRNwPQ4VeIcJXMMKn3ZXZBdl12F94bbeMc6/E68117tSx7lQDIBGkkSSbAKJgdcJqhxyO/Ce0aZuoFUJp/aONLMWhGCq3iAAuWkekYPZFzURYBAixggmJHMbSLeWKQzOQlKtUB6Z1MW0XVnuWUN0J5DYemLb7P8AGKFalSVSafhUd3+JZWRJvIib/XCTTY3FpGna7hb5ilTprYipqYm8eEgcrj+Iwk5rgLUXy50DW7sABEk6HgWtex98WrRzdI6qbMUZRJDlZ9ZFsQzxLLHUpqU3C3IsdM+mJXWTDqyoM7WqsXFWk6BX8JZWXUIHXoZFsHszweolFXSjqBVT3jVAo8QkkBjFumCXbPu61FGouXFIkHzDecbiBb1wXocLFfK0jFPUKa6Wq09arYSQAy38zPK1sPqiWrKwWnOZQczAn1O+G+p2IzSs0GmyTYneLbgE+eAfF+Efd8zSUVQ8wZHK/O5Hnvi5amUqfEtVB5shP5OMKl6NqyqqnB9NN9dVe9QLA8XK7TIk2I+RwvdneGmtmszTFQKQzS0WgOeWLn4j2dp1x42TWeaLEx/7iYxWXYrI6c/nVYgFCYB/zkdb4bitIFhMJHsmdvvEHrp/ngVxHsuBL98SB4SAovA1TvtvOG3OcPzZBalrG5gWEcgPHzMXMY94Dlc4983UWmAPgpimz7Czs2oT/l+eEuOiE0/BAyfDiaH3ha3eK1JhEGxiNIm8TJHpiHkQdVJdomZ8ycPPafOUtNSkhq6hch0C+EiJB0Cb9OmFPhaTnKQi0rM358+XLbCayUngm8R7JVq4SopGkqbXkyWa1oPsemOHD+xxqKNdVVUC8zqkzAg87XnbbcYsx6QemyKe7aDpZFA0nrG2EzL5J6LtSqa2fSDeIcyS1QHnJJO0gnYbY16qyMCRnsg2Wq1aZYEqUOpTIuAQcRqWb0tOoc8EOPKfvGYU/wDp6bGY0HywvVKd/hf+vbEuJtGVDL9/U7sfnjzC4R5Pa39eHHuI6F92M32koqJl0QaVUugA+GFIIgcjc/PG32ZZkU3dvxE6QY/wzE+22OP2gU2GWyKt4oB1tIk1GAYz5WbEv7MMlrao+qBTPwX8WpSBOwt6H2xsv2MvCwuIcVpnL1HeQoQySOW39DFfdse2NDNCjToUCe5jSzKPhXYKAZAG9+mG/tNwBs3lvu9I6WYqZMwoBkzHI3thXyP2dNlKtPUwqO5KqyyBJGxHKL35jD5Q41kkdjeIVq1YVa1Vlh/xsYaRezWFiIww1nP3k1iYp0W/aMSY2K6QJvcg+ET1mRAbtL2cZKwVqgNMKNIEiZMNPptgnlMh3q92saNDkU3Ehi0aSGmV0lQ23TGS+M0kqVoYcxkaNWmHqKxnTc3gkyCOQI6x8sV1ns/RyubIpkmmNTaPCbsIF4iQenQYsnKZfTTpCSzp4WdhcmNMkcwfl74Bcc7CjNMrVWVLgErEwOQ5X+mHKGqFCe7FfJ9oapqLm6FEd3RUgBt2GzKBIg3t9MH6PbqpXpCotNaTqSSjzDAC0auR28sZ2y7O08rlQMt+zUk6lE3EbzvaL4rRM0Se6LQ1ijHkenpa/tiW2sFYlkurg+Yo56muYIJUrAXbSxsTN7iIBn54Bdpew+XShVrUnKVQe9mSSUBJZT5GT4j9cRuGZiplKDLTUatCuUJkajJaIMTOGNc3UQMzEDURpBNyire3qSY8pxdWjO6Kw4JnndTpUGoZUK1hPKZtcGL2xKesy5UFhTpqC3gFPTJaQZZTpk6do9zhz7cZeaVGqoWQ8SoAkMARP+kYG5Psmc14xARWDQRA1D909drbb4ThaHGSumceDcUrpQ0O+sVNpAEWJ0yBJgXjlbbHWlwTMNk9ZGt++pOgYz4A5BnnEMW6x6YncC4DUpKEr6WIdzSIJOkMALyLHnghxPtBXonu1VURBpEkS0De9gOXvviKrLL/AGwgFw3jdQMlHMUkqZYMQWtNKDpEgR4ZN5GxnDhmKp72lpRiw1BYiAlp1e4AEeeI+XyFJqwYwZXU9PddRgwRECZmPfBTiORWoNSMaVUDwVANuotyPTGii6ItXgW+2uRyqn7xXq1ULeEokSxAgRa0AGZMXPXHnY3IU2X74g56KQDKBAkFiCRDSSLnoRiD9obgVctTemtRS3MXkg39oNsJv3A5gvqJp0WZzTpifihVLhRYER9TiJRSldFK2qstscCYZg5iq3hYeKlJaXEAH91RE2EyTgPxjtTVZnpDK1aCLbvKoA1eSAWPWZ2wR7OUqlGhRp1X1MgAub6VnST5xE4IZ6klXRUIBKMSAeV/rtjRxxghOnkrviGfqJlwKQBQMPAyzJF5Xz2x5X7X1BUqU/8AiGgiVWo406r+nPawtviZxqnrr1pAUapUQfCIsRyEmScF+D0qeby6VIIqAaXZd3CmJMidpOMU23Rs0krYpUeP11Y6nrUyhsz1arBh1+OPbEfh3H8lFZWpVGq1NRavAmGJOrxExAj+eHp/s/o1qzVa7tpZNKUUlQlhLEgyW38r4Gt9lGX0BRWZYYGQAS6jk5/hHLGiTeTP8TOCcYXuVahTNakIB8Slk8XMDpIPK2CacV1S6U6hMxpVDPyxvwuhlMlT7ik1YAOxI7qr8RvuEuOQMxA3wB7c8cpjwA1AIUtIABBuAD8Vxi+1IycLeDt2zqv3Sa6bJzGsAHcXsTthQ4Zm1+93K2NgTG3KeWPc3nn+5PmUM0qbBdLNMaiAAZuwlhfC/wAHpVapc1tQAUMo0ghtU2gdfL3xk3mzRQ8LcqinSAfMZUoCQNR8Sk+TKSN9picT8txnKiA9KLwso0yekixwgZlqqUSKbvUVlIelqJDgjoRCxflyHPAFOK5orrVtVNSSqMwLQp9Jm30xS5L2J8bTwFO3UHPZhkkqKdJoIINw38MJtZZOzfPrPlg7Wz5erUrI5K1AqQ8kgqDYxM7mCMMnY7gAr0q1XMN4fhTQzA2BLEyog7Xjri0SVto3uRfGYaOM8MqCqwpgGmLITmaakjqRrF98ZibRVBf7WKqlqNBEnT4yykGCZXSRI02v744fZpmhTatSZSuuGDsQLjw6RckzM26HHTgPZ9c7nGObYDvJb9k92YAW8vCN/LBDtd2RXK5qhVyqIqhdnZiQwJk3MmVI9wcUvon8LT4ZCJA63PXpj3QNUjrf1/TA/hfEANIJF1B8pgTGJv3qmTAkmZgY0pki5xQs7nvUXwGZItO4vzBETgXWzmZFajXVXqUyy94QCNIJg7sLCFOxBm2DvEcj3tXWajKD8K6SQo5mR548zNHSEVcwYX4lKSWuDdoMbEbXnyxg8O2bWmqR4mf/AGlamWAhlMQCYkEzINm2jBquhIN9Q3jaB0H1wsZlP2oqpol10uYAk38RDGTtG04JcMq1CgggljcRIHPSAGMRtMxgjypJfyKULlj/AERs/mDVqimyyDKtqIgAiOswZO2POE9hMouXZK1Jaj1CZqR4lEnTpaJBURfmZwayOUFNi5pQD+IgT/HEqtVBsvri4x9Jcit+2WQOR7o02YqEAljcsu5MQNiOWGalxCmVSmKil4AGqCSY/l0x27ScPOYegoIsSbiRy39InC7xTgyUuICpWzFNlpLrSlohxqtczBvJEXOG8EbDvaWoGy5ULaVIPK8Hp7Y6cHzwTJ0gCBdg3qCfrjpnGVqK+IfDJtyYHcegwJy1CqtEuab1Qov3bQSeZFxJ+uEwCozHenwm6xN+Rn+GC/EOHJWpKHF0gggXtuPQ9MV52P4oalf4WBZjTKmZWDz1dIP1xZ/4TOArQk1M9U01pVtVRwiFYDRq0g79AOhGJ3E+LQlNqZJLVFA0m2kN4v8Au+WJHE+HLUVlBZXJGl0nUjGSHEGLScS6uWZmZHpjSphSzfGI38vTfC0siUcsicWrqtVKlVNVNFJ2mCYBPnAJ2xB7O06L6awUP3jEKxGy3caZGxtJMXUYi9oRXQOzVA9It4ViyrckE6b9In1x3y392UGkU2UEEBQqzcCYtblyxLngtQfZJAjIB8znKw7woUYszAE89IXccj9MO2WyTqAA4deciCL+VjgLxnK06dVq1M6O8WKjAwDtB8vXDHlR4Zvbrv74IKhy0CuIcL7yqGSmHGx1MVgTvA+L08sbZbh1DJr4H0oWJ8bABZtA5ASNj1wVWpA2vacLnbHM00y01E1qXQFdZWxYSQwuCBJ9ji2lsi21QWpcVp1CDTqK6nZlII6Rbzx1GbhwCbxP9emKJrdlu8zdRcu70VYsy6zJlTDLKtJgkXk8zOLI7P5mqlBFchnprpJjmLdQb2Pvh3ixejlUzWq0TbFe8e7B5jNVAysqIarRMkinEht+bFgF9+eHvJqCpYkDV8IP6/ljfMZ7QdJB6Ai/8xiaT2F0cOD8FoZWl3SKGX/FBHTbC9xfgFOk7VlYJRRSxTaDNoMwBMH6YMZqvBF4BInoen6YjcbyQrqisNSBgzp+9BkAjmNQB9AcU4KilJ2VL254s3e6NVk+Ig/E0nxHryxI7P50vl6hliaIOqOkFpJ9m+WHzO8Fod47vSGt94An2P8ADC9xTJUaJUZeiAMzWp06iiwuHXUFi3xkn0GME7dGulYq9lx96r1PB3dMgtFMWB5C89TInBNO0WZSm2UK7/s9QbxKLCFgxaTfc88EOGdlsxw1KzVaiVEtpVCxglo1MIGncTExB6YJZbgaB1rmkGJfvQ4JkhgPDA3IkiD0tiu1OiKTorDuqC206o5kkfQcsZh1z32YV3cvSZFRvEFqatSzfSYHLacZierHaFHINUy9RatNK4dDIYDyj9zoSPfDFwxqgatUfvHLN4TUbUX0jWN7gXX8sWQ2QXEevmKeUVqhy6VTHh1XIJIlRYhQd5jkca0ZXZMyenMUkqBVXWoNjN+YB6DbE7JUFWZJgWAnChnO2+gH/hBTVVkCm1yTfSFCDrc+uB//AOU1XSmwECpHh5qSYg9YxamhUyz6FY92GEjewMWmB9BjPvBIuT8/5Y4cN4jRqoFpVFYqoGn8Qi1xuMbGR0ueoxaSEdYUm6g25jHSk2k2tvt/tjRW2v8AXGKxvf8ALDoDo1Um0n3PTHuXpgTyn3xwNSD6KT9MLw7ZIELmlYAW1mZ6Ro5C/niXgYY4rVhlKkgrJmdybBfz+mE3jOWb7y9YwzOqgwD+Etc+VwB6HDLlOJU8yFZVIGnV44G+1jtvt5+WPM3lVN9IkbGPzHPEYYZFzhxqyVDFZub7IZksCPhMGBzvhny3EFakVpQQoiAQTbrHPngNnKlypQXGpmBIMjbYeIbyI8sJ2c4u18vQhKuksxkgKN4aNmIMnpYYaDLDHYymycQddJ0nVUmAIPwkdTc/IjFn1XAF9jbFAipmMs9OpUrOKgsTSb4Z2FxDEgDf0Oww+1O2xFRCVd6K+AtpA8ZMCDYHobxJjkcT6MsihTHIx57YCFqwqrTq0WZGEGoDKiBzgyAfPAHM/aLQQEaapIUsRpFgPeN+XPBXs72rXNsVVGsJLFSIttzE364oegpW4epEXg8rEf8AUpxo3DgdyfdUP/bieMa4npH4HZkAcMTw3MK4eBpUEgEQ0DxAz+WPeLVa+kfdqYJmGlgLRbfz98S6htgZnOLig1JWWRVdaYIIsSYBIPLf5YfVVSC8kNaueV11Ck6k+IKCLdBPOMJP2o8Z7xvu5DoKfitsSRAm+0Ei+G6n24oOhYawFkklYIA3Pn7YqPN1jma1SpULqarTJUwFnYmLQvtiOS0sFQpvIHyvHKyuCuommxK323Bk33DHfFi9lOPu9OpUqsoBMLveyzaY6X8j1wn5rhjKoNOrSfUbjVphbeEDa+8/zxIqcHqKaFj3KrLOhlAADUe4tP4PKPO0KWKsppXdFqcA7VCszrVCIFIWmdpMbSTB9MS83mF1eLc2BFr/AK+mKm4RWVqFRalmrJ4RqtInbzIIjDBmOLLRyeXeoe8VtKOGvAM3lhciMXCWMkSWcDTxziy0lHiliYAiSTMG3OMR8nx4l5C7WNoBsbC5wr0kWo7VR4gkj05AeUAYJUHLKzCQFOkws3ibCQTdsZucnItRVDsy06oBcSh2je95GIOW4QKdTWG1oDYEXUzYzzjGvCahFGmratTEmCPhBmF3N/TBhVEW/EPrtGNkk8sztrAHy9QPUOokiCCDzBkH88E+G6UQKoACEhesC0+RP1wu91W1nQwAm9v53x3fN10BA0vHMqdj774TtLRTyxgqZ6DGPcLgzwe7HS2xE88ZibETtA6t88DOMZvSBTWS7XE7D/F7HpjMZiyBU4hTFySdRJkn1jEvh/Be6p95V8X41E/DbfoTzx7jMOOwYu5nikZyn3ZKtSOswSJA/DI2BxaXDe0VGuqkFlLXAYfSRbGYzDi32obWAtTqg89sQuJcdy+WBatU0iP3WP5A49xmKk6Qoq2IfF+3P3qolLKhkBMd41iZ6AbRGNVFFUamAKhUjWWWNTfEJ6xvP88ZjMZ23Gyms0Hey2RQaqqlpYnmYPqNpmb/AKYYnQDrc9euMxmEtCYPz+XkbkEbEcsKuaoU6SsXALkiHgeIiYmBsLHffHuMxTEJ/EKxqPN9DixJkgGxfaJ5r09zjnW7TOtH7v3Qbu/C0tClNhYc7zO/vOMxmJsqId7CcPXOBmcnSulmHNtwu9oEG3W+LT4FSCOVRNCKhgW6jzxmMxUdA9hGrn6aTqaIjkf0GNsrnKdRdSPI9Dy9QMZjMNiAvE+MmnVNz3ahIGkeIliG5yIERhT+1zhdV1oV0kU6QY1BMEAlb73Ijl1OPMZjNtspAjgaKwFJlWKYDMebzdAfJefWB54OVsqpUgIIIP1x7jMaLRk9ibV7KZgfDUQjlqH8zghQ4U6UKlMqPGoUhXMETJJG02A98ZjMSoIvswX9xulIaAth4gbDaxW82O3XDNnOA5cBKYQswXUW1QGBBgHwlrb7jGYzHPPZrHSOeVpdytSjb8MDyMgCfbfHDJcfWnl1VgZBJBHMg88ZjMTeSmHuyvHO+o6nP/Lq6ZjkYI/+0YZMhmFdRUpmUZjyi4JU73FxjMZjqhoweyBnKulyb/7Yi0+JCoCF3GMxmLloRDqQTcX8jjMZjMYFn//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6632" name="Picture 8" descr="https://encrypted-tbn3.gstatic.com/images?q=tbn:ANd9GcRq8V09w-1MF9Y1MLLiFq9jcLZljwBYbVRHdPKBZCJ2j3kxQrDBOg"/>
          <p:cNvPicPr>
            <a:picLocks noChangeAspect="1" noChangeArrowheads="1"/>
          </p:cNvPicPr>
          <p:nvPr/>
        </p:nvPicPr>
        <p:blipFill>
          <a:blip r:embed="rId2" cstate="print"/>
          <a:srcRect/>
          <a:stretch>
            <a:fillRect/>
          </a:stretch>
        </p:blipFill>
        <p:spPr bwMode="auto">
          <a:xfrm>
            <a:off x="6012160" y="4581128"/>
            <a:ext cx="2619375" cy="1743076"/>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CA" sz="3600" dirty="0" smtClean="0"/>
              <a:t>Web Resources</a:t>
            </a:r>
            <a:endParaRPr lang="en-GB" sz="3600" dirty="0"/>
          </a:p>
        </p:txBody>
      </p:sp>
      <p:sp>
        <p:nvSpPr>
          <p:cNvPr id="3" name="Content Placeholder 2"/>
          <p:cNvSpPr>
            <a:spLocks noGrp="1"/>
          </p:cNvSpPr>
          <p:nvPr>
            <p:ph idx="1"/>
          </p:nvPr>
        </p:nvSpPr>
        <p:spPr>
          <a:xfrm>
            <a:off x="179512" y="1052736"/>
            <a:ext cx="8748464" cy="5805264"/>
          </a:xfrm>
        </p:spPr>
        <p:txBody>
          <a:bodyPr>
            <a:normAutofit fontScale="55000" lnSpcReduction="20000"/>
          </a:bodyPr>
          <a:lstStyle/>
          <a:p>
            <a:r>
              <a:rPr lang="en-CA" dirty="0" smtClean="0"/>
              <a:t>150 Ways to Build Social Capital	</a:t>
            </a:r>
            <a:r>
              <a:rPr lang="en-GB" dirty="0" smtClean="0">
                <a:hlinkClick r:id="rId2"/>
              </a:rPr>
              <a:t>http://www.bettertogether.org/150ways.htm</a:t>
            </a:r>
            <a:r>
              <a:rPr lang="en-GB" dirty="0" smtClean="0"/>
              <a:t> </a:t>
            </a:r>
          </a:p>
          <a:p>
            <a:r>
              <a:rPr lang="en-CA" dirty="0" smtClean="0"/>
              <a:t>Asset Based Community Development	</a:t>
            </a:r>
            <a:r>
              <a:rPr lang="en-CA" dirty="0" smtClean="0">
                <a:hlinkClick r:id="rId3"/>
              </a:rPr>
              <a:t>http://www.abcdinstitute.org</a:t>
            </a:r>
            <a:r>
              <a:rPr lang="en-CA" dirty="0" smtClean="0"/>
              <a:t> </a:t>
            </a:r>
          </a:p>
          <a:p>
            <a:r>
              <a:rPr lang="en-CA" dirty="0" smtClean="0"/>
              <a:t>BC Healthy Communities			</a:t>
            </a:r>
            <a:r>
              <a:rPr lang="en-CA" dirty="0" smtClean="0">
                <a:hlinkClick r:id="rId4"/>
              </a:rPr>
              <a:t>http://bchealthycommunities.ca</a:t>
            </a:r>
            <a:r>
              <a:rPr lang="en-CA" dirty="0" smtClean="0"/>
              <a:t> </a:t>
            </a:r>
          </a:p>
          <a:p>
            <a:r>
              <a:rPr lang="en-CA" dirty="0" smtClean="0"/>
              <a:t>Canadian Centre for Community Renewal – Community Resilience Manual					</a:t>
            </a:r>
            <a:r>
              <a:rPr lang="en-CA" dirty="0" smtClean="0">
                <a:hlinkClick r:id="rId5"/>
              </a:rPr>
              <a:t>http://communityrenewal.ca/community-resilience-manual</a:t>
            </a:r>
            <a:r>
              <a:rPr lang="en-CA" dirty="0" smtClean="0"/>
              <a:t> </a:t>
            </a:r>
          </a:p>
          <a:p>
            <a:r>
              <a:rPr lang="en-GB" dirty="0" smtClean="0"/>
              <a:t>Citizen’s Handbook		</a:t>
            </a:r>
            <a:r>
              <a:rPr lang="en-GB" u="sng" dirty="0" smtClean="0">
                <a:hlinkClick r:id="rId6"/>
              </a:rPr>
              <a:t>http://vcn.bc.ca/citizens-handbook/welcome.html</a:t>
            </a:r>
            <a:endParaRPr lang="en-CA" dirty="0" smtClean="0"/>
          </a:p>
          <a:p>
            <a:r>
              <a:rPr lang="en-CA" dirty="0" smtClean="0"/>
              <a:t>Community Mapping Network	</a:t>
            </a:r>
            <a:r>
              <a:rPr lang="en-CA" dirty="0" smtClean="0">
                <a:hlinkClick r:id="rId7"/>
              </a:rPr>
              <a:t>http://www.cmnbc.ca</a:t>
            </a:r>
            <a:r>
              <a:rPr lang="en-CA" dirty="0" smtClean="0"/>
              <a:t> </a:t>
            </a:r>
          </a:p>
          <a:p>
            <a:r>
              <a:rPr lang="en-CA" dirty="0" smtClean="0"/>
              <a:t>Gorge Tillicum Community Table -  Report and Map						</a:t>
            </a:r>
            <a:r>
              <a:rPr lang="en-CA" dirty="0" smtClean="0">
                <a:hlinkClick r:id="rId8"/>
              </a:rPr>
              <a:t>http://mapping.uvic.ca/uwgv/section/gorge-tillicum-community-table</a:t>
            </a:r>
            <a:r>
              <a:rPr lang="en-CA" dirty="0" smtClean="0"/>
              <a:t> </a:t>
            </a:r>
          </a:p>
          <a:p>
            <a:r>
              <a:rPr lang="en-CA" dirty="0" smtClean="0"/>
              <a:t>Green Map				</a:t>
            </a:r>
            <a:r>
              <a:rPr lang="en-CA" dirty="0" smtClean="0">
                <a:hlinkClick r:id="rId9"/>
              </a:rPr>
              <a:t>http://www.greenmap.org</a:t>
            </a:r>
            <a:r>
              <a:rPr lang="en-CA" dirty="0" smtClean="0"/>
              <a:t> </a:t>
            </a:r>
          </a:p>
          <a:p>
            <a:r>
              <a:rPr lang="en-GB" dirty="0" smtClean="0"/>
              <a:t>Human Library				</a:t>
            </a:r>
            <a:r>
              <a:rPr lang="en-GB" u="sng" dirty="0" smtClean="0">
                <a:solidFill>
                  <a:srgbClr val="0070C0"/>
                </a:solidFill>
              </a:rPr>
              <a:t>http://humanlibrary.org</a:t>
            </a:r>
            <a:endParaRPr lang="en-GB" dirty="0" smtClean="0"/>
          </a:p>
          <a:p>
            <a:r>
              <a:rPr lang="en-CA" dirty="0" smtClean="0"/>
              <a:t>Jane’s Walk				</a:t>
            </a:r>
            <a:r>
              <a:rPr lang="en-CA" dirty="0" smtClean="0">
                <a:hlinkClick r:id="rId10"/>
              </a:rPr>
              <a:t>http://www.janeswalk.net</a:t>
            </a:r>
            <a:r>
              <a:rPr lang="en-CA" dirty="0" smtClean="0"/>
              <a:t> </a:t>
            </a:r>
          </a:p>
          <a:p>
            <a:r>
              <a:rPr lang="en-CA" dirty="0" smtClean="0"/>
              <a:t>Neighborhood Power			</a:t>
            </a:r>
            <a:r>
              <a:rPr lang="en-GB" dirty="0" smtClean="0">
                <a:hlinkClick r:id="rId11"/>
              </a:rPr>
              <a:t>http://www.neighborpower.org</a:t>
            </a:r>
            <a:r>
              <a:rPr lang="en-GB" dirty="0" smtClean="0"/>
              <a:t> </a:t>
            </a:r>
          </a:p>
          <a:p>
            <a:r>
              <a:rPr lang="en-GB" dirty="0" smtClean="0"/>
              <a:t>Portland's City Repair			</a:t>
            </a:r>
            <a:r>
              <a:rPr lang="en-GB" u="sng" dirty="0" smtClean="0">
                <a:hlinkClick r:id="rId12"/>
              </a:rPr>
              <a:t>http://cityrepair.org</a:t>
            </a:r>
            <a:endParaRPr lang="en-GB" dirty="0" smtClean="0"/>
          </a:p>
          <a:p>
            <a:r>
              <a:rPr lang="en-GB" dirty="0" smtClean="0"/>
              <a:t>Roberts, Jason  “How to build a better block” </a:t>
            </a:r>
          </a:p>
          <a:p>
            <a:pPr>
              <a:buNone/>
            </a:pPr>
            <a:r>
              <a:rPr lang="en-CA" dirty="0" smtClean="0"/>
              <a:t>		</a:t>
            </a:r>
            <a:r>
              <a:rPr lang="en-GB" u="sng" dirty="0" smtClean="0">
                <a:hlinkClick r:id="rId13"/>
              </a:rPr>
              <a:t>http://tedxtalks.ted.com/video/TEDxOU-Jason-Roberts-How-To-Bui</a:t>
            </a:r>
            <a:endParaRPr lang="en-CA" dirty="0" smtClean="0"/>
          </a:p>
          <a:p>
            <a:r>
              <a:rPr lang="en-CA" dirty="0" smtClean="0"/>
              <a:t>South Hill Inside Stories			</a:t>
            </a:r>
            <a:r>
              <a:rPr lang="en-GB" dirty="0" smtClean="0">
                <a:hlinkClick r:id="rId14"/>
              </a:rPr>
              <a:t>http://southhillcommunity.ca/insidestories</a:t>
            </a:r>
            <a:r>
              <a:rPr lang="en-GB" dirty="0" smtClean="0"/>
              <a:t> </a:t>
            </a:r>
          </a:p>
          <a:p>
            <a:r>
              <a:rPr lang="en-CA" dirty="0" smtClean="0"/>
              <a:t>Tamarack: Institute for Community Engagement	</a:t>
            </a:r>
            <a:r>
              <a:rPr lang="en-CA" dirty="0" smtClean="0">
                <a:hlinkClick r:id="rId15"/>
              </a:rPr>
              <a:t>http://tamarackcommunity.ca</a:t>
            </a:r>
            <a:r>
              <a:rPr lang="en-CA" dirty="0" smtClean="0"/>
              <a:t> </a:t>
            </a:r>
          </a:p>
          <a:p>
            <a:r>
              <a:rPr lang="en-CA" dirty="0" smtClean="0"/>
              <a:t>Ten Percent Shift				</a:t>
            </a:r>
            <a:r>
              <a:rPr lang="en-CA" dirty="0" smtClean="0">
                <a:hlinkClick r:id="rId16"/>
              </a:rPr>
              <a:t>http://www.tenpercentshift.ca</a:t>
            </a:r>
            <a:r>
              <a:rPr lang="en-CA" dirty="0" smtClean="0"/>
              <a:t> </a:t>
            </a:r>
          </a:p>
          <a:p>
            <a:r>
              <a:rPr lang="en-CA" dirty="0" smtClean="0"/>
              <a:t>United Way of Greater Victoria - Engaging Neighbours: Community Tables Pilot</a:t>
            </a:r>
          </a:p>
          <a:p>
            <a:pPr>
              <a:buNone/>
            </a:pPr>
            <a:r>
              <a:rPr lang="en-CA" dirty="0" smtClean="0"/>
              <a:t>	h</a:t>
            </a:r>
            <a:r>
              <a:rPr lang="en-CA" dirty="0" smtClean="0">
                <a:hlinkClick r:id="rId17"/>
              </a:rPr>
              <a:t>ttp://mapping.uvic.ca/uwgv/section/engaging-neighbours-community-tables-pilot</a:t>
            </a:r>
            <a:r>
              <a:rPr lang="en-CA" dirty="0" smtClean="0"/>
              <a:t> </a:t>
            </a:r>
          </a:p>
          <a:p>
            <a:pPr>
              <a:buNone/>
            </a:pPr>
            <a:endParaRPr lang="en-GB" dirty="0" smtClean="0"/>
          </a:p>
          <a:p>
            <a:endParaRPr lang="en-CA"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CA" sz="3200" dirty="0" smtClean="0"/>
              <a:t>A few references and recommended readings</a:t>
            </a:r>
            <a:endParaRPr lang="en-GB" sz="3200" dirty="0"/>
          </a:p>
        </p:txBody>
      </p:sp>
      <p:sp>
        <p:nvSpPr>
          <p:cNvPr id="3" name="Content Placeholder 2"/>
          <p:cNvSpPr>
            <a:spLocks noGrp="1"/>
          </p:cNvSpPr>
          <p:nvPr>
            <p:ph idx="1"/>
          </p:nvPr>
        </p:nvSpPr>
        <p:spPr>
          <a:xfrm>
            <a:off x="457200" y="1124744"/>
            <a:ext cx="8229600" cy="5400600"/>
          </a:xfrm>
        </p:spPr>
        <p:txBody>
          <a:bodyPr>
            <a:normAutofit fontScale="32500" lnSpcReduction="20000"/>
          </a:bodyPr>
          <a:lstStyle/>
          <a:p>
            <a:r>
              <a:rPr lang="en-CA" dirty="0" smtClean="0"/>
              <a:t>Addams, J. (1912). </a:t>
            </a:r>
            <a:r>
              <a:rPr lang="en-CA" i="1" dirty="0" smtClean="0"/>
              <a:t>Twenty Years at Hull House. New York: Macmillan Company.</a:t>
            </a:r>
          </a:p>
          <a:p>
            <a:r>
              <a:rPr lang="en-CA" dirty="0" err="1" smtClean="0"/>
              <a:t>Alinsky</a:t>
            </a:r>
            <a:r>
              <a:rPr lang="en-CA" dirty="0" smtClean="0"/>
              <a:t>, S. (1969). </a:t>
            </a:r>
            <a:r>
              <a:rPr lang="en-CA" i="1" dirty="0" smtClean="0"/>
              <a:t>Reveille for Radicals (2ed ed.). Toronto: Random House.</a:t>
            </a:r>
          </a:p>
          <a:p>
            <a:r>
              <a:rPr lang="en-CA" dirty="0" smtClean="0"/>
              <a:t>Arnstein, S. R. (1969). A Ladder of Citizen Participation. </a:t>
            </a:r>
            <a:r>
              <a:rPr lang="en-CA" i="1" dirty="0" smtClean="0"/>
              <a:t>Journal of the American Institute of Planners, 35(4), 216-224.</a:t>
            </a:r>
          </a:p>
          <a:p>
            <a:r>
              <a:rPr lang="en-CA" dirty="0" smtClean="0"/>
              <a:t>Block, P. (2008). </a:t>
            </a:r>
            <a:r>
              <a:rPr lang="en-CA" i="1" dirty="0" smtClean="0"/>
              <a:t>Community: The Structure of Belonging. San Francisco: </a:t>
            </a:r>
            <a:r>
              <a:rPr lang="en-CA" i="1" dirty="0" err="1" smtClean="0"/>
              <a:t>Berrett</a:t>
            </a:r>
            <a:r>
              <a:rPr lang="en-CA" i="1" dirty="0" smtClean="0"/>
              <a:t>-Koehler.</a:t>
            </a:r>
          </a:p>
          <a:p>
            <a:r>
              <a:rPr lang="en-CA" dirty="0" smtClean="0"/>
              <a:t>Brody, S. (2012). How the Sausage Is Made: The Inside Story on Community Organizing. </a:t>
            </a:r>
            <a:r>
              <a:rPr lang="en-CA" i="1" dirty="0" smtClean="0"/>
              <a:t>Analyses of Social Issues and Public Policy, 12(1), 412-416.</a:t>
            </a:r>
          </a:p>
          <a:p>
            <a:r>
              <a:rPr lang="en-CA" dirty="0" smtClean="0"/>
              <a:t>Chapin, R. (2011). </a:t>
            </a:r>
            <a:r>
              <a:rPr lang="en-CA" i="1" dirty="0" smtClean="0"/>
              <a:t>Pocket Neighborhoods: Creating Small-scale Community in A Large-scale World Newtown, CT: Taunton Press.</a:t>
            </a:r>
          </a:p>
          <a:p>
            <a:r>
              <a:rPr lang="en-CA" dirty="0" smtClean="0"/>
              <a:t>Croft, S., &amp; Beresford, P. (1988). Being on the Receiving End: Lessons for Community Development and User Involvement. </a:t>
            </a:r>
            <a:r>
              <a:rPr lang="en-CA" i="1" dirty="0" smtClean="0"/>
              <a:t>Community Development Journal, 23(4), 273-279.</a:t>
            </a:r>
          </a:p>
          <a:p>
            <a:r>
              <a:rPr lang="en-CA" dirty="0" smtClean="0"/>
              <a:t>Diers, J. (2004). </a:t>
            </a:r>
            <a:r>
              <a:rPr lang="en-CA" i="1" dirty="0" smtClean="0"/>
              <a:t>Neighbourhood Power: Building Community the Seattle Way. Seattle, WA: University of Washington Press.</a:t>
            </a:r>
          </a:p>
          <a:p>
            <a:r>
              <a:rPr lang="en-CA" dirty="0" err="1" smtClean="0"/>
              <a:t>Estill</a:t>
            </a:r>
            <a:r>
              <a:rPr lang="en-CA" dirty="0" smtClean="0"/>
              <a:t>, L. (2008). </a:t>
            </a:r>
            <a:r>
              <a:rPr lang="en-CA" i="1" dirty="0" smtClean="0"/>
              <a:t>Small Is Possible: Life in A Local Economy  Gabriola Island, BC: New Society Publishers.</a:t>
            </a:r>
          </a:p>
          <a:p>
            <a:r>
              <a:rPr lang="en-CA" dirty="0" smtClean="0"/>
              <a:t>Follett, M. P. (1919). Community as Process. </a:t>
            </a:r>
            <a:r>
              <a:rPr lang="en-CA" i="1" dirty="0" smtClean="0"/>
              <a:t>Philosophical Review, 28, 576-588.</a:t>
            </a:r>
          </a:p>
          <a:p>
            <a:r>
              <a:rPr lang="en-CA" dirty="0" smtClean="0"/>
              <a:t>Gonzales, P. (2004). The Lost Art of Dropping By. </a:t>
            </a:r>
            <a:r>
              <a:rPr lang="en-CA" i="1" dirty="0" smtClean="0"/>
              <a:t>Journal, Summer(30). Retrieved from http://www.yesmagazine.org/issues/what-is-the-good-life/1181</a:t>
            </a:r>
          </a:p>
          <a:p>
            <a:r>
              <a:rPr lang="en-CA" dirty="0" smtClean="0"/>
              <a:t>Hollander, J. B. (2011). Keeping control: the paradox of scholarly community-based research in community development. </a:t>
            </a:r>
            <a:r>
              <a:rPr lang="en-CA" i="1" dirty="0" smtClean="0"/>
              <a:t>Community Development Journal, 46(2), 265-272.</a:t>
            </a:r>
          </a:p>
          <a:p>
            <a:r>
              <a:rPr lang="en-CA" dirty="0" smtClean="0"/>
              <a:t>Hopkins, R. (2011). </a:t>
            </a:r>
            <a:r>
              <a:rPr lang="en-CA" i="1" dirty="0" smtClean="0"/>
              <a:t>The Transition Companion: Making your Community More Resilient in Uncertain Times  Chelsea Green Pub: White River Junction, Vt.</a:t>
            </a:r>
          </a:p>
          <a:p>
            <a:r>
              <a:rPr lang="en-CA" dirty="0" smtClean="0"/>
              <a:t>Ife, J., &amp; </a:t>
            </a:r>
            <a:r>
              <a:rPr lang="en-CA" dirty="0" err="1" smtClean="0"/>
              <a:t>Tesoriero</a:t>
            </a:r>
            <a:r>
              <a:rPr lang="en-CA" dirty="0" smtClean="0"/>
              <a:t>, F. (2006). </a:t>
            </a:r>
            <a:r>
              <a:rPr lang="en-CA" i="1" dirty="0" smtClean="0"/>
              <a:t>Community Development: Community-based alternatives in an age of globalisation. Toronto, ON: Pearson Education Canada.</a:t>
            </a:r>
          </a:p>
          <a:p>
            <a:r>
              <a:rPr lang="en-CA" dirty="0" err="1" smtClean="0"/>
              <a:t>Labonte</a:t>
            </a:r>
            <a:r>
              <a:rPr lang="en-CA" dirty="0" smtClean="0"/>
              <a:t>, R. (2006). Social inclusion/exclusion and health: dancing the dialectic. In D. Raphael &amp; T. Bryant (Eds.), </a:t>
            </a:r>
            <a:r>
              <a:rPr lang="en-CA" i="1" dirty="0" smtClean="0"/>
              <a:t>Staying alive: critical perspectives on health, illness, and health care (pp. 115-135). Toronto: Canadian Scholars’ Press Inc.</a:t>
            </a:r>
          </a:p>
          <a:p>
            <a:r>
              <a:rPr lang="en-CA" dirty="0" smtClean="0"/>
              <a:t>Lewis, M. (2012). </a:t>
            </a:r>
            <a:r>
              <a:rPr lang="en-CA" i="1" dirty="0" smtClean="0"/>
              <a:t>The Resilience Imperative: Co-operative Transitions to a Steady State Economy. Gabriola Island, BC: New Society Publishers.</a:t>
            </a:r>
          </a:p>
          <a:p>
            <a:r>
              <a:rPr lang="en-CA" dirty="0" smtClean="0"/>
              <a:t>Lydon, M. (Ed.). (2007). </a:t>
            </a:r>
            <a:r>
              <a:rPr lang="en-CA" i="1" dirty="0" smtClean="0"/>
              <a:t>Mapping Our Common Ground: A Community and Green Mapping Resource Guide. Victoria, BC: Common Ground.</a:t>
            </a:r>
          </a:p>
          <a:p>
            <a:r>
              <a:rPr lang="en-CA" dirty="0" smtClean="0"/>
              <a:t>McKnight, J. (2010). </a:t>
            </a:r>
            <a:r>
              <a:rPr lang="en-CA" i="1" dirty="0" smtClean="0"/>
              <a:t>The Abundant Community: Awakening the Power of Families and Neighborhoods San Francisco, CA: </a:t>
            </a:r>
            <a:r>
              <a:rPr lang="en-CA" i="1" dirty="0" err="1" smtClean="0"/>
              <a:t>Berrett</a:t>
            </a:r>
            <a:r>
              <a:rPr lang="en-CA" i="1" dirty="0" smtClean="0"/>
              <a:t>-Koehler Publishers.</a:t>
            </a:r>
          </a:p>
          <a:p>
            <a:r>
              <a:rPr lang="en-CA" dirty="0" smtClean="0"/>
              <a:t>McKnight, J. (1995). </a:t>
            </a:r>
            <a:r>
              <a:rPr lang="en-CA" i="1" dirty="0" smtClean="0"/>
              <a:t>The Careless Society: Community and its Counterfeits. New York: Basic Books.</a:t>
            </a:r>
          </a:p>
          <a:p>
            <a:r>
              <a:rPr lang="en-CA" dirty="0" smtClean="0"/>
              <a:t>Purcell, R. (2012). Community development and everyday life. </a:t>
            </a:r>
            <a:r>
              <a:rPr lang="en-CA" i="1" dirty="0" smtClean="0"/>
              <a:t>Community Development Journal, 47(2), 266-281.</a:t>
            </a:r>
          </a:p>
          <a:p>
            <a:r>
              <a:rPr lang="en-CA" dirty="0" smtClean="0"/>
              <a:t>Putnam, R. (1996). </a:t>
            </a:r>
            <a:r>
              <a:rPr lang="en-CA" i="1" dirty="0" smtClean="0"/>
              <a:t>The Decline of Civil Society: How Come? So What? Ottawa: Canadian Centre for Management Development, The John </a:t>
            </a:r>
            <a:r>
              <a:rPr lang="en-CA" i="1" dirty="0" err="1" smtClean="0"/>
              <a:t>Manion</a:t>
            </a:r>
            <a:r>
              <a:rPr lang="en-CA" i="1" dirty="0" smtClean="0"/>
              <a:t> Lecture series.</a:t>
            </a:r>
          </a:p>
          <a:p>
            <a:r>
              <a:rPr lang="en-CA" dirty="0" smtClean="0"/>
              <a:t>Roseland, M. (1999). Natural Capital and Social Capital: Implications for Sustainable Community Development. In J. Pierce &amp; A. Dale (Eds.), </a:t>
            </a:r>
            <a:r>
              <a:rPr lang="en-CA" i="1" dirty="0" smtClean="0"/>
              <a:t>Communities, Development, and Sustainability Across Canada (pp. 18-32). Vancouver: UBC Press.</a:t>
            </a:r>
          </a:p>
          <a:p>
            <a:r>
              <a:rPr lang="en-CA" dirty="0" smtClean="0"/>
              <a:t>Schumacher, E. F. (1973). </a:t>
            </a:r>
            <a:r>
              <a:rPr lang="en-CA" i="1" dirty="0" smtClean="0"/>
              <a:t>Small is Beautiful: Economics as if People Mattered: Harper Perennial.</a:t>
            </a:r>
          </a:p>
          <a:p>
            <a:r>
              <a:rPr lang="en-CA" dirty="0" smtClean="0"/>
              <a:t>Wharf Higgins, J. (1999). Who Participates? Citizen Participation in Health Reform. In B. Wharf &amp; M. </a:t>
            </a:r>
            <a:r>
              <a:rPr lang="en-CA" dirty="0" err="1" smtClean="0"/>
              <a:t>Clague</a:t>
            </a:r>
            <a:r>
              <a:rPr lang="en-CA" dirty="0" smtClean="0"/>
              <a:t> (Eds.), </a:t>
            </a:r>
            <a:r>
              <a:rPr lang="en-CA" i="1" dirty="0" smtClean="0"/>
              <a:t>Community Organizing: Canadian Experiences (pp. 273-295). Toronto: Oxford University Press.</a:t>
            </a:r>
          </a:p>
          <a:p>
            <a:r>
              <a:rPr lang="en-CA" dirty="0" err="1" smtClean="0"/>
              <a:t>Zamagni</a:t>
            </a:r>
            <a:r>
              <a:rPr lang="en-CA" dirty="0" smtClean="0"/>
              <a:t>, S. (2001). Co-operation in the New Economy: A Civil-Economy Perspective. In J. </a:t>
            </a:r>
            <a:r>
              <a:rPr lang="en-CA" dirty="0" err="1" smtClean="0"/>
              <a:t>Restakis</a:t>
            </a:r>
            <a:r>
              <a:rPr lang="en-CA" dirty="0" smtClean="0"/>
              <a:t> &amp; E. Lindquist (Eds.), </a:t>
            </a:r>
            <a:r>
              <a:rPr lang="en-CA" i="1" dirty="0" smtClean="0"/>
              <a:t>The Co-op Alternative: Civil Society and the Future of Public Services (pp. 77-86). Toronto: The Institute of Public Administration of Canada.</a:t>
            </a:r>
          </a:p>
          <a:p>
            <a:endParaRPr lang="en-GB"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wlu.ca/cms/images/248/paradigm_shift_cartoon.png">
            <a:hlinkClick r:id="rId2"/>
          </p:cNvPr>
          <p:cNvPicPr>
            <a:picLocks noChangeAspect="1" noChangeArrowheads="1"/>
          </p:cNvPicPr>
          <p:nvPr/>
        </p:nvPicPr>
        <p:blipFill>
          <a:blip r:embed="rId3" cstate="print"/>
          <a:srcRect/>
          <a:stretch>
            <a:fillRect/>
          </a:stretch>
        </p:blipFill>
        <p:spPr bwMode="auto">
          <a:xfrm>
            <a:off x="827584" y="1844824"/>
            <a:ext cx="7572375" cy="334327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Some of the motivations for participation</a:t>
            </a:r>
            <a:endParaRPr lang="en-GB" sz="3600" dirty="0"/>
          </a:p>
        </p:txBody>
      </p:sp>
      <p:sp>
        <p:nvSpPr>
          <p:cNvPr id="3" name="Content Placeholder 2"/>
          <p:cNvSpPr>
            <a:spLocks noGrp="1"/>
          </p:cNvSpPr>
          <p:nvPr>
            <p:ph idx="1"/>
          </p:nvPr>
        </p:nvSpPr>
        <p:spPr>
          <a:xfrm>
            <a:off x="457200" y="1340768"/>
            <a:ext cx="8229600" cy="5256584"/>
          </a:xfrm>
        </p:spPr>
        <p:txBody>
          <a:bodyPr>
            <a:normAutofit fontScale="55000" lnSpcReduction="20000"/>
          </a:bodyPr>
          <a:lstStyle/>
          <a:p>
            <a:r>
              <a:rPr lang="en-US" b="1" dirty="0" smtClean="0"/>
              <a:t>Chris -</a:t>
            </a:r>
            <a:r>
              <a:rPr lang="en-US" dirty="0" smtClean="0"/>
              <a:t> enjoys the group and the process has been quite fun.  The food, drink and merriment has been worth it.  “Community projects with an edge” are his thing; he wants to achieve some effects in the community and get some mental stimulation from doing it.</a:t>
            </a:r>
          </a:p>
          <a:p>
            <a:r>
              <a:rPr lang="en-US" dirty="0" smtClean="0"/>
              <a:t> </a:t>
            </a:r>
            <a:r>
              <a:rPr lang="en-US" b="1" dirty="0" smtClean="0"/>
              <a:t>Maria </a:t>
            </a:r>
            <a:r>
              <a:rPr lang="en-US" dirty="0" smtClean="0"/>
              <a:t>- I went to festivals and group activities in other </a:t>
            </a:r>
            <a:r>
              <a:rPr lang="en-US" dirty="0" err="1" smtClean="0"/>
              <a:t>neighbourhoods</a:t>
            </a:r>
            <a:r>
              <a:rPr lang="en-US" dirty="0" smtClean="0"/>
              <a:t> and didn't feel that this was my home </a:t>
            </a:r>
            <a:r>
              <a:rPr lang="en-US" dirty="0" err="1" smtClean="0"/>
              <a:t>neighbourhood</a:t>
            </a:r>
            <a:r>
              <a:rPr lang="en-US" dirty="0" smtClean="0"/>
              <a:t>. We are working towards a common goal and building a community connection is so important.</a:t>
            </a:r>
          </a:p>
          <a:p>
            <a:r>
              <a:rPr lang="en-US" b="1" dirty="0" smtClean="0"/>
              <a:t>Katherine</a:t>
            </a:r>
            <a:r>
              <a:rPr lang="en-US" dirty="0" smtClean="0"/>
              <a:t> - Attending a Community Table is easy, it's close to home and I like the social aspect of these meetings. I'm at home these days and I don't get into social settings and this provides me with connections and interactions with people.  </a:t>
            </a:r>
          </a:p>
          <a:p>
            <a:r>
              <a:rPr lang="en-US" b="1" dirty="0" smtClean="0"/>
              <a:t>Gabe</a:t>
            </a:r>
            <a:r>
              <a:rPr lang="en-US" dirty="0" smtClean="0"/>
              <a:t> - I believe that small groups of people in </a:t>
            </a:r>
            <a:r>
              <a:rPr lang="en-US" dirty="0" err="1" smtClean="0"/>
              <a:t>neighbourhoods</a:t>
            </a:r>
            <a:r>
              <a:rPr lang="en-US" dirty="0" smtClean="0"/>
              <a:t> is a key piece of our collective future.  I get meaning in my life when I get a sense of where we can go collectively. </a:t>
            </a:r>
          </a:p>
          <a:p>
            <a:r>
              <a:rPr lang="en-US" b="1" dirty="0" smtClean="0"/>
              <a:t>Karen</a:t>
            </a:r>
            <a:r>
              <a:rPr lang="en-US" dirty="0" smtClean="0"/>
              <a:t> – our events help us build hope, reduce isolation and there's something subversive about a party! You feel good about the people around you and you're more likely to help people you know.  Through our events you start to know about the capacity of different people and you know what skills each person has to collectively ‘save us’. </a:t>
            </a:r>
          </a:p>
          <a:p>
            <a:r>
              <a:rPr lang="en-US" b="1" dirty="0" smtClean="0"/>
              <a:t>Belle </a:t>
            </a:r>
            <a:r>
              <a:rPr lang="en-US" dirty="0" smtClean="0"/>
              <a:t>-I come to these meetings because they are in my home.  I don't like meetings as I'm a doer. I really enjoyed the events, but sitting around talking isn't my thing.  But I do like being on the periphery of things as well as organizing things.  I like knowing people in the area. </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encrypted-tbn1.gstatic.com/images?q=tbn:ANd9GcSD6rKrKCIrAyuZg80CZwov2n3LpTokS1TmJBAIYMvfXvXF2SNmKA"/>
          <p:cNvPicPr>
            <a:picLocks noChangeAspect="1" noChangeArrowheads="1"/>
          </p:cNvPicPr>
          <p:nvPr/>
        </p:nvPicPr>
        <p:blipFill>
          <a:blip r:embed="rId2" cstate="print"/>
          <a:srcRect/>
          <a:stretch>
            <a:fillRect/>
          </a:stretch>
        </p:blipFill>
        <p:spPr bwMode="auto">
          <a:xfrm>
            <a:off x="1135607" y="2060848"/>
            <a:ext cx="4574457" cy="374441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encrypted-tbn3.gstatic.com/images?q=tbn:ANd9GcQf16-1YqFPJ4oobeOaHEDV1d9xfwarsPRUAjMG315X92GNWCXh"/>
          <p:cNvPicPr>
            <a:picLocks noChangeAspect="1" noChangeArrowheads="1"/>
          </p:cNvPicPr>
          <p:nvPr/>
        </p:nvPicPr>
        <p:blipFill>
          <a:blip r:embed="rId2" cstate="print"/>
          <a:srcRect/>
          <a:stretch>
            <a:fillRect/>
          </a:stretch>
        </p:blipFill>
        <p:spPr bwMode="auto">
          <a:xfrm>
            <a:off x="2771800" y="2564904"/>
            <a:ext cx="3305175" cy="138112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hQQEBQUEhQWFBUVFxQVFBUVFxQXFBQUFRQVFBUUFBQXHCYeFxkkGRQUHy8gIycpLCwsFR8xNTAqNSYsLCkBCQoKDgwOGg8PGiwfHx4sKSkpLCwsLCksKSwpLCwpKSksLCwpKSwsLCwsLy8pKSksLCwsLCksLCwpLCwsLSksLP/AABEIARYAtgMBIgACEQEDEQH/xAAcAAABBQEBAQAAAAAAAAAAAAAAAQIDBQYEBwj/xABBEAABBAECAwQHBgMHAwUAAAABAAIDEQQSIQUGMRMiQVEHFDJhcYGRFiNCUqHRM3KCU5KiscHh8CRD0hUmYmOy/8QAGwEBAQEBAQEBAQAAAAAAAAAAAAECAwQFBgf/xAA2EQACAQIEAggFAwMFAAAAAAAAARECAwQSITFBoQUTFBVRUmHRIlNxgZEyQrFiwfAjM0Nyov/aAAwDAQACEQMRAD8A8obApQ2k89U1y0UhmauUrsIXLIyiqGNDk0uKVIoQbaNaEigAvSakloIUKKXpLKQoVBIxlqQNoJsD0ssiqKiN7t03tCmIKyBxfaLTAU8BCBaTUlIpNQD2brrY1QQhdGpUpG6DyQldKhUHQMrdKcgLkPVIShJOvtgopXhQWktJApSItFoQRBQhQDaRSVCAbSNKcnOahRgCaSPP9VpuWOFt7DJzJmB8cDdMTX7xyZDhYDx+JrQWkj/5BOi9ImWwBrOwazcdm2CIR77URXguWeW1Spj7G8sKWZmOJPkGyuePY7QYpmANbOzXQADQ8bPAA6C/BUjja6U1KqmUWunI8ozSp4okxgXQ1aMIgmao2sUshTLRkY87JhcUWhQSFIRaEBJadHXimOCFQjp0BGkLm1JNZQsnWWArlkFFK2QprnWhBGi0r2UhrqUlghCkKLQ4UU6PqoSBiCU97ExBBpM1rouD4/XTk5E7z5DsdDQPmd/6Vm7Xo+BwU5vAcWIEMc3Il7N8jtLA0vd2hB/KATfwVXnQcGxmlodlZ0lUXsc2CAEdSwluoi+h3C4W6lrHBs610vR+hxccxizhfDXlpbr9a3/NUtX86/RZhaDmvm/15mPEyFsEGKxzIY2uLyNWnU57yBqcdI8As+utKhfnmZrqzR6afglGyDKoSULcmZFLkWgBFKEC0JENQDrQkCEBKSnRkeKOzJTdKoJdDUnYDzUSA8oWSX1YpjoSE4ZJR6yoNCFAb5JXOsqWNwpAhcfDfI5rI2uke401jAXOcdzQA3OwKvJeSnY7tOXLHA/xha5sswG+7gw6WX73X7l2cJ5ojwMc+qtDsuQEPyHf9lp2DIR1aSKt12b8gAslO8lxc4kkkkkmySfEnzWHNW2hrRa7mmxuUe2aTFILBqnlrb8upCXC9GmbJKxhjDGOfpM5cx0bB4lxabGwOxq1ncbMe3o5w+BKueH8anfLDG6Z+l0sbSW1rAc8NNOG52JqyucXVxTOrdupbNMvvSP2eLBg4EDy9sDJDI4ihJI5+qw2zQ1ueaPSgsRI1emcWhgzJJ8ckmSGR7dD/wCMGf2kL+pIN6mn3eaw3G+BPxH6X95jt45KIDx4/Bw8QueHvKr4atHv9fobvWcqzU6rb6FGQlaFNIAoi9ew8ovZpHUmOekQDwaSFyCkUIAQkQgF1JEhQgOxstEqTUCmSRUSorVLqTliaYQmNmUrZQUNDDAmmBdOlRSyUgOZzaSWhzrSsZaGIHQN3UsrE9gASvcKUNQcYNLY+jDgJzOIR90GOAGeRzhbBoB0B3lb6P8ASVjy2zQBJPQDcn4DxXqHCcufgnAzLp0TZsrg1rx7MXZhre7fU047+CxcqhR4lpWsmH5lz5TxCaa9MolNltCntAbYrajV+8FbjgudHxnF7CTadvee0dXUAO3hH5vMBebPBdZcbJ3JPj71DFO6N4exzmOaba9pLXNPm1w3BXG5h1XSuDWzO1F526nGqe6LvmzlCfh7m9oNUb77KYDuSAeBG+h9dWkrPr1TlrnVvEoTh5+kudWkm2iYgHcnoyTYUR1WE5k4GMPJdEH627OadtQaSaDx4OFH4q2rrdXV1rVcyV2fhz07fx6FOGkp2hK6RNL16ThoKaTbSIUkkglSaUBAIhKhAWjhuVE6O1M47lRkobIHQKPsyupIXUqSBjJCBuoHm06R9pjGWhGEcdldeilq+TfRnlcSYJItEcNlplkPi097TG3dxHvr4rdnl/g/CWAy9nkzaXfezlrmamkmmw3V+AoeVnxXOqtUnSmlvY8q4Dy3k579GNHrqtTiWtjYLq3OcenXpZ26L0Hg/oZhiGvPyDKRuYcfusBo2Hzuq/8AD0WH4jzf94XY7S0GuooA+OljfD4qr4jx3Jyz9/PJIPylx0CulMHdH0XP/Uq20LVkXGTd8x8b4dj3HhwxxOidp+7Jlc/rqLpbLSRt1J/RcHOvHnZeHAHVUbmlpoAnU1wcT8SQsWIwAt1xrFbLwWKWPq1jS4bWNJZqs0L9p3Xw86XGuhW6qat9dz1W6uspqpjZaGEc8Bcsj7SPKavaeBskZNSXIy3SOLnkuJ6k7k/FQhLpQTwETk0qWEboQaQU1dUg2XKhXoTOfsorSIQgqErW2kQFm/qUy0sr9yuZ71YNySSS0udzrQSikMSInMkpNSKA0/BfSLl4WNJj4zxG2R+sv0hz2kgAtZqsNBrfbzWcmmc9xc4lzjuXE2T81GnxjfdCgxlqawEx8lKFxVZWx75bXr3JmO3J5dnaXukcyPLjDDX3TgO0Zp8fZo7ml45a2XI3EZIopg29Bd3wLrvs0m/kF58QvhnwaO1hOquJ3TMhGy0ssNBdGjTt5bfTZQyyjou6Zyag5wuiOqXOFNCUMoZKN0jHUQnTjdRoGdMkmy5kWhAxbQnMbaWVqCBGOpCRpQgOmR3eKY5K47lMtUyLSRFpEApSAJUIBqEqLUKIniElI07qUz+SpVHEQQgdVvvRDA2fJlge46XtY7QATrLSRdj2a1Df3rzx0hKu+TOaTw3LGQI+1ppbo16Lsg7nSdu70pc7lOamDrbuZak0V3GojHkTMPVkkjTXucVwK25j4o3My5Z2RCESu1GMOLw11AOIcQOpBPTxXE2FapThSYq1bZzJzXUU+ZnioiqZ2ZNMoVKBbVFSoYUhSwjYqNSAySEolSQjdEvVUvAaEJLQhktOH8FlyZRFAx0kjrIY0DUQNzVnwVpmejziETHSSYkzWNFucQ2gB1J7yq2ZL4iXxvfG8A6XMc5jhY3pzSCvRPSVxWYYvAx20lTYkJlGt9SktgJMgvvk2etqMhhvsVmHJ9W9Xk9Y0doYqbr7P8/Wq381Lw30fZ+QzXDiyPZqc3UNFamOLXDdw6OBHyXvoxsX7ROeJZPW/VaMOj7oRbd7X+bpssmx8A5facnInxmDMyfvMcEyau3mpu3gd0kHjWdwmWCV0UrSyRh0uYaLg40QNrsmx081a5/o/wA/Hg7eXFkZEBZedB0g+LmtcXNHxC7OXxG/jGLoe+aJ2XDpkl9uRuttOkvx2H0C1fOfG+IM4pxaLFYZonMibM1zS9scXYDdoJpl6nFAYDh/J+XkQPnhgfJDHq1yN003SNTupBNDyBT+Bcl5ecxz8WB0zWnS5zSwAOoOrvOHgQfmvc/R3wqfFweGwCIuimjyJMp/dAjMo1xBwcdV07TsDuPBZblThMWNwvjEGRNJjRRZmh0sbXukY1jowwtDRZBpu/k6+iA82ZyNmuyjijGk9YDO0MZ0A9nYGsEu0kWa2K6ZvRnxFkkcbsV4fLq7NuuHvaBqdvroUPNe1skeeYIw4DsRw1/Yyg6nyNL4tTn2BRutt/O9yBiOQZsQ8cxRiZGXPTcntPWq7p0DT2defev4BQHm/D+V8jIyfVooy+cGQGO2Agxkh41OcG7EHxVhxT0c5+MYu2xntMzxFEA6J5fIQSGgMeT0B3Oy1vo4f/7qnH/253/7ef8ARc83FceHisL+HnNyshmTKX48+ksLakEghDd7ouonoqDPcZ5Az8KEzZGMWRCg5wfE/SSaGoMcSOo+q6GejTiRgEwxXaC3WBrjEhZV6uyLtVe6r9y2vOeL6zgZ2Vw7IlYx8gPEcKVrNTZLY0gEjU0ihsCQa2PgrkSP4lKHxPm4bxiHF0GOQNMc0JOqw1wd3C/xFEeINBSSyeI8P4ZJlSMhgYZJJDTGCrcaLvGgNgTZ6UrHmH0f5nD4xJkxaIydOtr45Gh+/cdoJLTseu3vXZ6Ns+bH4jBLjwOyHMD9cTfbMZboeRfiLC3HHMBsmM3J4fkvOE/Pidl4koFxTumj1UXDU2nlltuu9YJCokxB9FXEmw9t6udOnWW64+1DOuoxar+XX3Lj5c9H+ZxBhkxo9UYOkyOeyNhft3QXG3HcdAvZcaR/2wmab0epgUbrRUZ6eWou+pWP47I9nLmF2Gzv/UpK01u8S5RjH6N29wUEmGZyNl3ljsiDhND8oOcwGNpa5woX37a0nu3tXmrTH9EXEXxtkELAx7Q9pdNECWkWDWryPRbPgpzTj8wHiLdOQ7DhLhTPZ7LJDT3NugUvpLfgDF4b64csSeqfcnGMQZ7EV9rrF9dPT3qyQxuN6HeJvaHthYWuAcD20Y2cARYvbYqp4xyHl4zI3yxjTLKYGFj2PuYFzdGx2NtcP6StZyXO48t8WJc62uio2bFdnsD4BW3oW4nHNjZGNlAyNxXtz4730lh1GveHtv36z70LJ5jx3lefBm7HIAbIGteWtc11B11ZHQ7dEifxzjTszJmyH+1M8vqz3WnZjfgGho+SFQdbuXJd92fr+yuuPzZGZHhMc2NvqULYWEFx16RGA51jY/djb3pOLuIj2utTAf5S8B3ypcUxYXNAcdH3vUkDUAKAPiBvS+TbxF2tTPI/ZYjovBWa3TleiX7mtzUfa7K/9UPEBHD2hh7DRqfp03eq6u9knDOaJ4sX1aTFxciPtJJamDnDVI90nskEbFxCxr53sLJLJqJgcPMvDhdfzaVG0Oa1tOcTG+Ync27sy3Y/IH6rtnveZfg8Tw+CmOrq0/q+nvyLDPwJpMl2RGIoDrbIxkQpkTm6S3QKqgWgrVcV5zzJ4ZWCPGilnYI58iNrhLIwAivcaJ86s1SxcMht7iTTnQP3/C1z3Gj/AE6Urw5zraT/ABZXNo7O0saQPhYKnW3fFfg0sJgnTPVvXhm9dy/4xxjNycuDJ1sjdjiMRxxmQR1G7VuL3vofdsunivMmZkRZcZbjtbmFjpS0SWCxrWW2z1pjVnOHydqWE3ThMaP84IBSGItx2yM2e0+/cElu/wBR9Fl3ricOrl9TpTgcJUs1NtxE/qc6R7mrh5xz2zwz1jF0MDsYW2SnMcWElw1de4OnmU0825YmimjhwonxF5b2cbm6tbS0h1GyN7VFnM0QhgBOrSzb2je5q/GgVXDU4RAamuiL9j17gDmg772KWbd+7Wplb+B0v9H4K1Vl6tvRPd8eH23NlLzxnuljlDMJj4nOe0sieNRexzHB51WRTr6jcBc2fzRmyvhkDcSGSGXtmvhhLXF2l7S15LjbSHOse9ZSGdrmtc6wC2cgHrevuj4qwkvRj6uupur+4btWu9dpcTyM2sBgrlLaoey4vjBdcwcz5uZBLD/0sLJi105hjc10zhW73Enyb79qtdZ574j2ftY3bdn2PrXZHt9HxurvfpV+CyZx26Jfw/eUDuRXdIBH5fP4qRjicZ+kaTTtgSR13Lfd5KO9d4VcY2N09HYSWqqH+lv9T4cBnAMXIwZ48iCVjXx3RItpBGlzXDxBB/1V1zHx/Nzoewc7Hhj19q5sEbma5BvrcbJ9rf5BUUpZ3NP8PtBr/L/DNfK6+aZC4t0l1gGKZoJ8e/3B9Frrbr48jDwWCTjJ+Kn6e5rnc98SMRb2mN2hj7M5HZffln8114nevFV/LPHMzh8ToY348kZf2gjnjdIGPFHUzvAg7A+O4vqs1PG5oeRdiONhH87C268wQ1dz8ZvaOOkX2OroPas2fiju3EpzciUYHC1zFpqPGp+vsWh41muOc508TjntEc5LOjWtexrY6NMpryPHoPirSPnviDYo49WI4RsaxuqDU4NaNI3LuuyyEceqOINDCS5uoaT+U+357pcKImRmw2jcDqF7iSu75eNe5V3biU5uQpwOFdSStPWP3PidnD35MGJk4rJIuyySDLbCXXt7JB7vQJeX3ZOCZjBLF99GYpNTNXcNnbfY9d1wwt+6/DettgNp1dp+I+K6JMRtzbUNLd2jcW03SjvXFKzcjVPR+FqSatf+n4P2K5vLD62kb9CUK34V0cKAo9W2Gu2G4Hh70LjXi7tNUSvwfTw/QeCvW1Xkev8AUyrPNbz/ANtn1K6eGcyNMrWzx1Hfe0EagDtY1Clmz1QF9JYa0tqT8f3pi3vcfL2PovC9FuJOxskc8pY8AgjRuP7q6B6H8e/4sv8Ag/8AFYz0NekAQuGJO7uPP3bj+F5/DfkV7k0qdmtLgR9J4v5jMCfQ/j/2sv8Ag/8AFYD0pcEHCOwMFvbJYPaVsR0rSAF78vOfTnwUz8LL2i3QOa/+noVOz2vKO9MX8xnhH2qkHRjP1QOapPyM/VUyQq9mteUd6Yv5jLr7VSfkZ+q9J5A4PBn8PlyJS5skUjmODCA2qaW+B8CPovG16z6HshvqPEI3HYmNzd/xaRv/AIQqsNa8pe9MY9esZr+IejrGixXTB8ndbq7zm0LAO9N9/ReScY46InFsYDqPU7/O/Feq+kziL4eGQRMsl7QXVfe26V814LlseD3mkH3ij9E7Na8pqnpTFpf7jLRvMspHss/VMdzTKNtLP1/dScu8GMpt2w8LoE/JS8V5dbG46Xh1HoCCr2W0/wBqHeWL+YxmNzDIerWV811ZXMbWtGlve8bNivGlRzPDBQ6rhe+0eGteUr6Uxa/5GXT+a5D0ayvmUz7Vy+TPof3VMgqdmteUz3pi/mMuvtXL5M+h/dL9rJfJn0P7qkSKdmteUz3ni/mMvftXKfBn0P7pp5pm8mfQ/uqa1bcu5GPHKH5Ie5o30sAJO46FxAV7Na8o7zxfzGetejjkZ2dCZcu2tNaAzu7+N7+SF24Xp9wImBjYJmNbsARHv8muKEeGteVDvLGra7UvueOcy8DfhZL4Xii07X4hVa9D9MfHMPMyg7Fk1vbbJCAdJLdrDujvDovOyu588mxsgscCPNfR3op539cgEMh+9jaAD+dg2H9QXzVauOW+PvxJmyMdRaQR/wA8kKj69VTxh0eRFkY5Ic7siXN8QHhwafq0/RQ8t80xZmIMgEAAHtB10Edbr6rw3n/nR7OKSPwJGt+77OR0THtMmokkPDydbgHCnAfi2UIjzuWLSS38pI+hr/RRp0slknzTLVApWk5R4iYhI2yGPrVXu+CzS0XJOD6zlR44cGmYloJ6A6XOB/wqo1SfROFhxZODjzECT7hmg2PEAE77LzPmnhcMTi5wBdvt8ytryxkPh4W6KUU/HlkjcB+EF5ezf4PavM+Z8t0shsmvPz62qhStTNuynmRxb4AhvkL8aVZmZZG17+PxU/Ec4N7rf+fNUrnXuUbNNg91pqELJgWkqRKBf+/RAIkAV/kcoSMxosntInsmcWMaxxdI57eoDQN62/ZR4vLUhrUNN2KsagW0SHN6tNG6PkrAOZvApexZNpIjkcWNd5ubuf0Nq44FyO7I07nvF4FD8TG69JPvH+a0mPlTeqMxS5hhiIc1uhuoHz1b2kgc9nsvc2zfdOnqKvbxoLUGoLTA9EULseOU6gXAtcHPNag5wJA+AahaXg/LGFkRRmR8heYo5H9rNPp1P1NOipGtPejcKAsCr6hChk8f5v5Tk4flyY7qfoaxwewENIe3UNnEkeI6+CoHil6z6QeIQ5HFZjE9sjTBA1xbuA9jpNTT5EAt296wvNHDwwtc38QNjxFFSNBBnikBQhQhpuWuY5YhobK9gsHuuLdx0Oyfx/g2ZKZMwsllYKMmRV0W90OLhuQA0bjp4lZiOSui9a9E3pJZj3jZFmJ52dViMnbvDrpPuV4Gp0PIrQtn6VuBtxeIvDAAx/eZXSqBoeHj+ixihkF28Ez3wTxyRO0SNcCx4ruk7XRBHieoXCnRPpwPkiKj3nlvGzY8Sbt3NyYph23biw9sg9tswdv0IojbuH3LzLmTiekuArqQvROGc/xxcLLdVuqq2vS4H9l4rxHM7SRx8LND3WrsVaEDnWbKai0KEBFpClaL/wCdAgBCujy+GaTK46Xi2vYGlpHn3qB+q5+L8FfjnvbtPR1EddxYPS/Dcj3oVpotsLPniwjjDQI3SGVxAPa6y0NNP1bDS0bABWmNHNOGl2Q1jC/UXBkYAfoLNRAFk6dlWcnc1xYkhOTAMmIxujMZq7JBDgXdKo+/cKok4ppe/s+7GXOLGG3FjS4lrdR6kChfiqtCyjbwcPnfKIseVmS51hrHN7JxppOz/ZvY+CrZOMubKIpIzEQ7S/tKGmjpdVA3W/iqXhPNk2NOyaN3fjvTsNJuxRHzUHGuPvy5HSS3bnF9A90Od10jwCsiTe8BdkZUbhHlnHbE9zC1peQTsQ4EOFAg3XuSrzzA43JBfZuLbq9zvXTohWSSeuek7QzOkoAOLQXEDc2wH/RefczyB8UZ8dxY+J6rk4vzlkZcmudzXPoAua0NJoUCQPGlWT55e0NPQKJ6BbHIkTtOyaFkyLalxMsxODm9QobSIEXPMXMb8zSZNy3x+VKmJQhA2CRKgoCZ2US3Tey5ylQhREoKSktIBFccEx99d0W2RfQ0PZPuPRU4UjZj518EKjUvz2NY+PrE86mNJ3icaPdPx+uyrn8XJx3wucS27aCe6CKogeHRU2snxSFWS5iU0muI8FGkChGSByUvCjS0hBQUJAEICQoaLtSlgom/Dp4370mO2y7+Vx+YFj/JCCRey8e4H6Ef7qFdOKBbgb3Y4D+arbfuXOQgBCQIQBSRLaEA0BKQlCEA0oSlIhQShIUAoAKLSWhAOCLSJUAWgpEIQckCNKQIUcEJAUIDS8Z4vjzuaW48MIYCA2Fpa02bt5Jtx95XAJ47trAPDp4FcAClYFpFTO5mTXRoXFmN8QpWttD47280ZWV4RSWkLJgahCEANKUuSJCgBxSUlSUhQBSBKgFAIhKN1Zu4aezFDcqlSkrKQrZ+M2Jm+7j4eXxVUVGGoJmwbAn3/JdmDhNfZJprdvifAKu17J4nIGkdOqsiS59TZJbPFp7pHQkjoVUHFI6iiNiPJdseXojDR7ZNk+NnwRmscxw1+0RZV3NNHD6uUKdsyEhEgvhyuf7Qf3T+6eOXCPxj+6f3V8Qmr833he8eSP6P3DgvLzZWcP5diDrndI5o/DEWMJ/mc4OofBbHhnF+G4rbj4bbgD33y65Dt+ZwKoaXFkcRY1zojsdBdZoA7dAfNdLeMv1vRnnxHQ/R9miaqYnRavf8lDxiOOYuyIW9kyZ9MhvXpcdiA/axYJ6eK5sbgpdI6N50PDdQFXY+IKmgGnGxnEUBK67va3Gv8laaw7O7u4EO5FdfKwvoVXq1MevJ7H5y1grNWVtb5NJesqW95M+3hl45m1bXWmvfV3aMzhwiexrn7ODXXXshxrpanjxycAv1uq60bafa69LVlk4wknYw/ix6vy60tO86at9NTksJTVQophtUv6y368divj5fud0Wv2WtdqrrfhVrm4twz1dzWl92LuqoXXmrXl+cvyH6h3hG1pvzZtan4vj9plMb+aJ4+fepcuurV3K3pB7HgbFeDd2imKs0LfTWIgpOK8MEGga9WoF3SqG37qx+yWwPa1Y/KPH5rkdMZYJHkHuNij36+1urHIax2SRKe72AIvoOm4961XXcSSnVb8Z29znZs4Z1OqqiaXEJtpKZ1n7FflcA7OWOMye3q3qqrfzUA4Tcckgd3GGmmvbo0T7grHNga92M1jnFrg8Ncete9O9YvBkYRTo+44fAiiortaS18Fz3/sKsHYdy4ohJNrVuXlTiefqV0GI0QdsHWQ4NLK6G/P5hWs0WuYw3pAj16x1ryr5rh4qDFsB3ZhG74OZV/wCf6qxc28x48TAQP0WqrtUSn4v+P4Jbw1vNkqp1TpT9d/50Kc4jnM1izGXVq/HV1en/AHUo4F/1Ai1mizXqrf4VfuU0XEDFiNLHhrmFwcwgFxt3v38yuvKh7TNaLc37kG2mj1OyVXbkuXG/ItGFsOmmFLbolf8AaZS1+2uqgqYuBufr0Gyx+jwFgAm9z8EcL4G+bf2WW4F2xNjwq1dcusrtxuakIs9Tt1Km5Y/gH+d/+YXK7iq6FVHCOaPVhei7F25azJ/Eqm1PlcJfg5IeVdBDhKbHS2j91JNy6Xm3TOP9I/dXdIpeDt17x5I/RLoLAx+jm/covsqK/iH+6P3Qr5Cduvebki9x4Hyc37nQ6NRuahC8J9OliUocnh7JK1sa6uhIsoQt0VOlyjF6mmqmKkmvXUc7HaW6C0Fv5SNvomwYjIx3Ght9aHVCFrPVtO5l26My+FbeArcNmnRobp66a28+id6u2waFgUDW4HSghCZnO/8Akl6uhbJDY8doJcGtBPUgCzfmUrowXA6RY2BoWPgUIUzPeTfV0pQkhnqzACNDaJ3FCifMjxRLiMd7TWmthYBofRKhXPUtZM9VRCWVfgUwt2to7vTYbfDZIcZhvut73XYb/HzSoVpqbjU11VHghsmO00C0EDoCAa+HknNhF6qF9LoXXlfkhCOpwWqilawMdgxk2WNJ89Iv/JSdmL1UL6XQuvK0iFnNU9JM0WqFqkuANjDboAX1odfiiOMNFAADfohCjbOmSlapDkIQsmxQUiEID//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8676" name="AutoShape 4" descr="data:image/jpeg;base64,/9j/4AAQSkZJRgABAQAAAQABAAD/2wCEAAkGBhQQEBQUEhQWFBUVFxQVFBUVFxQXFBQUFRQVFBUUFBQXHCYeFxkkGRQUHy8gIycpLCwsFR8xNTAqNSYsLCkBCQoKDgwOGg8PGiwfHx4sKSkpLCwsLCksKSwpLCwpKSksLCwpKSwsLCwsLy8pKSksLCwsLCksLCwpLCwsLSksLP/AABEIARYAtgMBIgACEQEDEQH/xAAcAAABBQEBAQAAAAAAAAAAAAAAAQIDBQYEBwj/xABBEAABBAECAwQHBgMHAwUAAAABAAIDEQQSIQUGMRMiQVEHFDJhcYGRFiNCUqHRM3KCU5KiscHh8CRD0hUmYmOy/8QAGwEBAQEBAQEBAQAAAAAAAAAAAAECAwQFBgf/xAA2EQACAQIEAggFAwMFAAAAAAAAARECAwQSITFBoQUTFBVRUmHRIlNxgZEyQrFiwfAjM0Nyov/aAAwDAQACEQMRAD8A8obApQ2k89U1y0UhmauUrsIXLIyiqGNDk0uKVIoQbaNaEigAvSakloIUKKXpLKQoVBIxlqQNoJsD0ssiqKiN7t03tCmIKyBxfaLTAU8BCBaTUlIpNQD2brrY1QQhdGpUpG6DyQldKhUHQMrdKcgLkPVIShJOvtgopXhQWktJApSItFoQRBQhQDaRSVCAbSNKcnOahRgCaSPP9VpuWOFt7DJzJmB8cDdMTX7xyZDhYDx+JrQWkj/5BOi9ImWwBrOwazcdm2CIR77URXguWeW1Spj7G8sKWZmOJPkGyuePY7QYpmANbOzXQADQ8bPAA6C/BUjja6U1KqmUWunI8ozSp4okxgXQ1aMIgmao2sUshTLRkY87JhcUWhQSFIRaEBJadHXimOCFQjp0BGkLm1JNZQsnWWArlkFFK2QprnWhBGi0r2UhrqUlghCkKLQ4UU6PqoSBiCU97ExBBpM1rouD4/XTk5E7z5DsdDQPmd/6Vm7Xo+BwU5vAcWIEMc3Il7N8jtLA0vd2hB/KATfwVXnQcGxmlodlZ0lUXsc2CAEdSwluoi+h3C4W6lrHBs610vR+hxccxizhfDXlpbr9a3/NUtX86/RZhaDmvm/15mPEyFsEGKxzIY2uLyNWnU57yBqcdI8As+utKhfnmZrqzR6afglGyDKoSULcmZFLkWgBFKEC0JENQDrQkCEBKSnRkeKOzJTdKoJdDUnYDzUSA8oWSX1YpjoSE4ZJR6yoNCFAb5JXOsqWNwpAhcfDfI5rI2uke401jAXOcdzQA3OwKvJeSnY7tOXLHA/xha5sswG+7gw6WX73X7l2cJ5ojwMc+qtDsuQEPyHf9lp2DIR1aSKt12b8gAslO8lxc4kkkkkmySfEnzWHNW2hrRa7mmxuUe2aTFILBqnlrb8upCXC9GmbJKxhjDGOfpM5cx0bB4lxabGwOxq1ncbMe3o5w+BKueH8anfLDG6Z+l0sbSW1rAc8NNOG52JqyucXVxTOrdupbNMvvSP2eLBg4EDy9sDJDI4ihJI5+qw2zQ1ueaPSgsRI1emcWhgzJJ8ckmSGR7dD/wCMGf2kL+pIN6mn3eaw3G+BPxH6X95jt45KIDx4/Bw8QueHvKr4atHv9fobvWcqzU6rb6FGQlaFNIAoi9ew8ovZpHUmOekQDwaSFyCkUIAQkQgF1JEhQgOxstEqTUCmSRUSorVLqTliaYQmNmUrZQUNDDAmmBdOlRSyUgOZzaSWhzrSsZaGIHQN3UsrE9gASvcKUNQcYNLY+jDgJzOIR90GOAGeRzhbBoB0B3lb6P8ASVjy2zQBJPQDcn4DxXqHCcufgnAzLp0TZsrg1rx7MXZhre7fU047+CxcqhR4lpWsmH5lz5TxCaa9MolNltCntAbYrajV+8FbjgudHxnF7CTadvee0dXUAO3hH5vMBebPBdZcbJ3JPj71DFO6N4exzmOaba9pLXNPm1w3BXG5h1XSuDWzO1F526nGqe6LvmzlCfh7m9oNUb77KYDuSAeBG+h9dWkrPr1TlrnVvEoTh5+kudWkm2iYgHcnoyTYUR1WE5k4GMPJdEH627OadtQaSaDx4OFH4q2rrdXV1rVcyV2fhz07fx6FOGkp2hK6RNL16ThoKaTbSIUkkglSaUBAIhKhAWjhuVE6O1M47lRkobIHQKPsyupIXUqSBjJCBuoHm06R9pjGWhGEcdldeilq+TfRnlcSYJItEcNlplkPi097TG3dxHvr4rdnl/g/CWAy9nkzaXfezlrmamkmmw3V+AoeVnxXOqtUnSmlvY8q4Dy3k579GNHrqtTiWtjYLq3OcenXpZ26L0Hg/oZhiGvPyDKRuYcfusBo2Hzuq/8AD0WH4jzf94XY7S0GuooA+OljfD4qr4jx3Jyz9/PJIPylx0CulMHdH0XP/Uq20LVkXGTd8x8b4dj3HhwxxOidp+7Jlc/rqLpbLSRt1J/RcHOvHnZeHAHVUbmlpoAnU1wcT8SQsWIwAt1xrFbLwWKWPq1jS4bWNJZqs0L9p3Xw86XGuhW6qat9dz1W6uspqpjZaGEc8Bcsj7SPKavaeBskZNSXIy3SOLnkuJ6k7k/FQhLpQTwETk0qWEboQaQU1dUg2XKhXoTOfsorSIQgqErW2kQFm/qUy0sr9yuZ71YNySSS0udzrQSikMSInMkpNSKA0/BfSLl4WNJj4zxG2R+sv0hz2kgAtZqsNBrfbzWcmmc9xc4lzjuXE2T81GnxjfdCgxlqawEx8lKFxVZWx75bXr3JmO3J5dnaXukcyPLjDDX3TgO0Zp8fZo7ml45a2XI3EZIopg29Bd3wLrvs0m/kF58QvhnwaO1hOquJ3TMhGy0ssNBdGjTt5bfTZQyyjou6Zyag5wuiOqXOFNCUMoZKN0jHUQnTjdRoGdMkmy5kWhAxbQnMbaWVqCBGOpCRpQgOmR3eKY5K47lMtUyLSRFpEApSAJUIBqEqLUKIniElI07qUz+SpVHEQQgdVvvRDA2fJlge46XtY7QATrLSRdj2a1Df3rzx0hKu+TOaTw3LGQI+1ppbo16Lsg7nSdu70pc7lOamDrbuZak0V3GojHkTMPVkkjTXucVwK25j4o3My5Z2RCESu1GMOLw11AOIcQOpBPTxXE2FapThSYq1bZzJzXUU+ZnioiqZ2ZNMoVKBbVFSoYUhSwjYqNSAySEolSQjdEvVUvAaEJLQhktOH8FlyZRFAx0kjrIY0DUQNzVnwVpmejziETHSSYkzWNFucQ2gB1J7yq2ZL4iXxvfG8A6XMc5jhY3pzSCvRPSVxWYYvAx20lTYkJlGt9SktgJMgvvk2etqMhhvsVmHJ9W9Xk9Y0doYqbr7P8/Wq381Lw30fZ+QzXDiyPZqc3UNFamOLXDdw6OBHyXvoxsX7ROeJZPW/VaMOj7oRbd7X+bpssmx8A5facnInxmDMyfvMcEyau3mpu3gd0kHjWdwmWCV0UrSyRh0uYaLg40QNrsmx081a5/o/wA/Hg7eXFkZEBZedB0g+LmtcXNHxC7OXxG/jGLoe+aJ2XDpkl9uRuttOkvx2H0C1fOfG+IM4pxaLFYZonMibM1zS9scXYDdoJpl6nFAYDh/J+XkQPnhgfJDHq1yN003SNTupBNDyBT+Bcl5ecxz8WB0zWnS5zSwAOoOrvOHgQfmvc/R3wqfFweGwCIuimjyJMp/dAjMo1xBwcdV07TsDuPBZblThMWNwvjEGRNJjRRZmh0sbXukY1jowwtDRZBpu/k6+iA82ZyNmuyjijGk9YDO0MZ0A9nYGsEu0kWa2K6ZvRnxFkkcbsV4fLq7NuuHvaBqdvroUPNe1skeeYIw4DsRw1/Yyg6nyNL4tTn2BRutt/O9yBiOQZsQ8cxRiZGXPTcntPWq7p0DT2defev4BQHm/D+V8jIyfVooy+cGQGO2Agxkh41OcG7EHxVhxT0c5+MYu2xntMzxFEA6J5fIQSGgMeT0B3Oy1vo4f/7qnH/253/7ef8ARc83FceHisL+HnNyshmTKX48+ksLakEghDd7ouonoqDPcZ5Az8KEzZGMWRCg5wfE/SSaGoMcSOo+q6GejTiRgEwxXaC3WBrjEhZV6uyLtVe6r9y2vOeL6zgZ2Vw7IlYx8gPEcKVrNTZLY0gEjU0ihsCQa2PgrkSP4lKHxPm4bxiHF0GOQNMc0JOqw1wd3C/xFEeINBSSyeI8P4ZJlSMhgYZJJDTGCrcaLvGgNgTZ6UrHmH0f5nD4xJkxaIydOtr45Gh+/cdoJLTseu3vXZ6Ns+bH4jBLjwOyHMD9cTfbMZboeRfiLC3HHMBsmM3J4fkvOE/Pidl4koFxTumj1UXDU2nlltuu9YJCokxB9FXEmw9t6udOnWW64+1DOuoxar+XX3Lj5c9H+ZxBhkxo9UYOkyOeyNhft3QXG3HcdAvZcaR/2wmab0epgUbrRUZ6eWou+pWP47I9nLmF2Gzv/UpK01u8S5RjH6N29wUEmGZyNl3ljsiDhND8oOcwGNpa5woX37a0nu3tXmrTH9EXEXxtkELAx7Q9pdNECWkWDWryPRbPgpzTj8wHiLdOQ7DhLhTPZ7LJDT3NugUvpLfgDF4b64csSeqfcnGMQZ7EV9rrF9dPT3qyQxuN6HeJvaHthYWuAcD20Y2cARYvbYqp4xyHl4zI3yxjTLKYGFj2PuYFzdGx2NtcP6StZyXO48t8WJc62uio2bFdnsD4BW3oW4nHNjZGNlAyNxXtz4730lh1GveHtv36z70LJ5jx3lefBm7HIAbIGteWtc11B11ZHQ7dEifxzjTszJmyH+1M8vqz3WnZjfgGho+SFQdbuXJd92fr+yuuPzZGZHhMc2NvqULYWEFx16RGA51jY/djb3pOLuIj2utTAf5S8B3ypcUxYXNAcdH3vUkDUAKAPiBvS+TbxF2tTPI/ZYjovBWa3TleiX7mtzUfa7K/9UPEBHD2hh7DRqfp03eq6u9knDOaJ4sX1aTFxciPtJJamDnDVI90nskEbFxCxr53sLJLJqJgcPMvDhdfzaVG0Oa1tOcTG+Ync27sy3Y/IH6rtnveZfg8Tw+CmOrq0/q+nvyLDPwJpMl2RGIoDrbIxkQpkTm6S3QKqgWgrVcV5zzJ4ZWCPGilnYI58iNrhLIwAivcaJ86s1SxcMht7iTTnQP3/C1z3Gj/AE6Urw5zraT/ABZXNo7O0saQPhYKnW3fFfg0sJgnTPVvXhm9dy/4xxjNycuDJ1sjdjiMRxxmQR1G7VuL3vofdsunivMmZkRZcZbjtbmFjpS0SWCxrWW2z1pjVnOHydqWE3ThMaP84IBSGItx2yM2e0+/cElu/wBR9Fl3ricOrl9TpTgcJUs1NtxE/qc6R7mrh5xz2zwz1jF0MDsYW2SnMcWElw1de4OnmU0825YmimjhwonxF5b2cbm6tbS0h1GyN7VFnM0QhgBOrSzb2je5q/GgVXDU4RAamuiL9j17gDmg772KWbd+7Wplb+B0v9H4K1Vl6tvRPd8eH23NlLzxnuljlDMJj4nOe0sieNRexzHB51WRTr6jcBc2fzRmyvhkDcSGSGXtmvhhLXF2l7S15LjbSHOse9ZSGdrmtc6wC2cgHrevuj4qwkvRj6uupur+4btWu9dpcTyM2sBgrlLaoey4vjBdcwcz5uZBLD/0sLJi105hjc10zhW73Enyb79qtdZ574j2ftY3bdn2PrXZHt9HxurvfpV+CyZx26Jfw/eUDuRXdIBH5fP4qRjicZ+kaTTtgSR13Lfd5KO9d4VcY2N09HYSWqqH+lv9T4cBnAMXIwZ48iCVjXx3RItpBGlzXDxBB/1V1zHx/Nzoewc7Hhj19q5sEbma5BvrcbJ9rf5BUUpZ3NP8PtBr/L/DNfK6+aZC4t0l1gGKZoJ8e/3B9Frrbr48jDwWCTjJ+Kn6e5rnc98SMRb2mN2hj7M5HZffln8114nevFV/LPHMzh8ToY348kZf2gjnjdIGPFHUzvAg7A+O4vqs1PG5oeRdiONhH87C268wQ1dz8ZvaOOkX2OroPas2fiju3EpzciUYHC1zFpqPGp+vsWh41muOc508TjntEc5LOjWtexrY6NMpryPHoPirSPnviDYo49WI4RsaxuqDU4NaNI3LuuyyEceqOINDCS5uoaT+U+357pcKImRmw2jcDqF7iSu75eNe5V3biU5uQpwOFdSStPWP3PidnD35MGJk4rJIuyySDLbCXXt7JB7vQJeX3ZOCZjBLF99GYpNTNXcNnbfY9d1wwt+6/DettgNp1dp+I+K6JMRtzbUNLd2jcW03SjvXFKzcjVPR+FqSatf+n4P2K5vLD62kb9CUK34V0cKAo9W2Gu2G4Hh70LjXi7tNUSvwfTw/QeCvW1Xkev8AUyrPNbz/ANtn1K6eGcyNMrWzx1Hfe0EagDtY1Clmz1QF9JYa0tqT8f3pi3vcfL2PovC9FuJOxskc8pY8AgjRuP7q6B6H8e/4sv8Ag/8AFYz0NekAQuGJO7uPP3bj+F5/DfkV7k0qdmtLgR9J4v5jMCfQ/j/2sv8Ag/8AFYD0pcEHCOwMFvbJYPaVsR0rSAF78vOfTnwUz8LL2i3QOa/+noVOz2vKO9MX8xnhH2qkHRjP1QOapPyM/VUyQq9mteUd6Yv5jLr7VSfkZ+q9J5A4PBn8PlyJS5skUjmODCA2qaW+B8CPovG16z6HshvqPEI3HYmNzd/xaRv/AIQqsNa8pe9MY9esZr+IejrGixXTB8ndbq7zm0LAO9N9/ReScY46InFsYDqPU7/O/Feq+kziL4eGQRMsl7QXVfe26V814LlseD3mkH3ij9E7Na8pqnpTFpf7jLRvMspHss/VMdzTKNtLP1/dScu8GMpt2w8LoE/JS8V5dbG46Xh1HoCCr2W0/wBqHeWL+YxmNzDIerWV811ZXMbWtGlve8bNivGlRzPDBQ6rhe+0eGteUr6Uxa/5GXT+a5D0ayvmUz7Vy+TPof3VMgqdmteUz3pi/mMuvtXL5M+h/dL9rJfJn0P7qkSKdmteUz3ni/mMvftXKfBn0P7pp5pm8mfQ/uqa1bcu5GPHKH5Ie5o30sAJO46FxAV7Na8o7zxfzGetejjkZ2dCZcu2tNaAzu7+N7+SF24Xp9wImBjYJmNbsARHv8muKEeGteVDvLGra7UvueOcy8DfhZL4Xii07X4hVa9D9MfHMPMyg7Fk1vbbJCAdJLdrDujvDovOyu588mxsgscCPNfR3op539cgEMh+9jaAD+dg2H9QXzVauOW+PvxJmyMdRaQR/wA8kKj69VTxh0eRFkY5Ic7siXN8QHhwafq0/RQ8t80xZmIMgEAAHtB10Edbr6rw3n/nR7OKSPwJGt+77OR0THtMmokkPDydbgHCnAfi2UIjzuWLSS38pI+hr/RRp0slknzTLVApWk5R4iYhI2yGPrVXu+CzS0XJOD6zlR44cGmYloJ6A6XOB/wqo1SfROFhxZODjzECT7hmg2PEAE77LzPmnhcMTi5wBdvt8ytryxkPh4W6KUU/HlkjcB+EF5ezf4PavM+Z8t0shsmvPz62qhStTNuynmRxb4AhvkL8aVZmZZG17+PxU/Ec4N7rf+fNUrnXuUbNNg91pqELJgWkqRKBf+/RAIkAV/kcoSMxosntInsmcWMaxxdI57eoDQN62/ZR4vLUhrUNN2KsagW0SHN6tNG6PkrAOZvApexZNpIjkcWNd5ubuf0Nq44FyO7I07nvF4FD8TG69JPvH+a0mPlTeqMxS5hhiIc1uhuoHz1b2kgc9nsvc2zfdOnqKvbxoLUGoLTA9EULseOU6gXAtcHPNag5wJA+AahaXg/LGFkRRmR8heYo5H9rNPp1P1NOipGtPejcKAsCr6hChk8f5v5Tk4flyY7qfoaxwewENIe3UNnEkeI6+CoHil6z6QeIQ5HFZjE9sjTBA1xbuA9jpNTT5EAt296wvNHDwwtc38QNjxFFSNBBnikBQhQhpuWuY5YhobK9gsHuuLdx0Oyfx/g2ZKZMwsllYKMmRV0W90OLhuQA0bjp4lZiOSui9a9E3pJZj3jZFmJ52dViMnbvDrpPuV4Gp0PIrQtn6VuBtxeIvDAAx/eZXSqBoeHj+ixihkF28Ez3wTxyRO0SNcCx4ruk7XRBHieoXCnRPpwPkiKj3nlvGzY8Sbt3NyYph23biw9sg9tswdv0IojbuH3LzLmTiekuArqQvROGc/xxcLLdVuqq2vS4H9l4rxHM7SRx8LND3WrsVaEDnWbKai0KEBFpClaL/wCdAgBCujy+GaTK46Xi2vYGlpHn3qB+q5+L8FfjnvbtPR1EddxYPS/Dcj3oVpotsLPniwjjDQI3SGVxAPa6y0NNP1bDS0bABWmNHNOGl2Q1jC/UXBkYAfoLNRAFk6dlWcnc1xYkhOTAMmIxujMZq7JBDgXdKo+/cKok4ppe/s+7GXOLGG3FjS4lrdR6kChfiqtCyjbwcPnfKIseVmS51hrHN7JxppOz/ZvY+CrZOMubKIpIzEQ7S/tKGmjpdVA3W/iqXhPNk2NOyaN3fjvTsNJuxRHzUHGuPvy5HSS3bnF9A90Od10jwCsiTe8BdkZUbhHlnHbE9zC1peQTsQ4EOFAg3XuSrzzA43JBfZuLbq9zvXTohWSSeuek7QzOkoAOLQXEDc2wH/RefczyB8UZ8dxY+J6rk4vzlkZcmudzXPoAua0NJoUCQPGlWT55e0NPQKJ6BbHIkTtOyaFkyLalxMsxODm9QobSIEXPMXMb8zSZNy3x+VKmJQhA2CRKgoCZ2US3Tey5ylQhREoKSktIBFccEx99d0W2RfQ0PZPuPRU4UjZj518EKjUvz2NY+PrE86mNJ3icaPdPx+uyrn8XJx3wucS27aCe6CKogeHRU2snxSFWS5iU0muI8FGkChGSByUvCjS0hBQUJAEICQoaLtSlgom/Dp4370mO2y7+Vx+YFj/JCCRey8e4H6Ef7qFdOKBbgb3Y4D+arbfuXOQgBCQIQBSRLaEA0BKQlCEA0oSlIhQShIUAoAKLSWhAOCLSJUAWgpEIQckCNKQIUcEJAUIDS8Z4vjzuaW48MIYCA2Fpa02bt5Jtx95XAJ47trAPDp4FcAClYFpFTO5mTXRoXFmN8QpWttD47280ZWV4RSWkLJgahCEANKUuSJCgBxSUlSUhQBSBKgFAIhKN1Zu4aezFDcqlSkrKQrZ+M2Jm+7j4eXxVUVGGoJmwbAn3/JdmDhNfZJprdvifAKu17J4nIGkdOqsiS59TZJbPFp7pHQkjoVUHFI6iiNiPJdseXojDR7ZNk+NnwRmscxw1+0RZV3NNHD6uUKdsyEhEgvhyuf7Qf3T+6eOXCPxj+6f3V8Qmr833he8eSP6P3DgvLzZWcP5diDrndI5o/DEWMJ/mc4OofBbHhnF+G4rbj4bbgD33y65Dt+ZwKoaXFkcRY1zojsdBdZoA7dAfNdLeMv1vRnnxHQ/R9miaqYnRavf8lDxiOOYuyIW9kyZ9MhvXpcdiA/axYJ6eK5sbgpdI6N50PDdQFXY+IKmgGnGxnEUBK67va3Gv8laaw7O7u4EO5FdfKwvoVXq1MevJ7H5y1grNWVtb5NJesqW95M+3hl45m1bXWmvfV3aMzhwiexrn7ODXXXshxrpanjxycAv1uq60bafa69LVlk4wknYw/ix6vy60tO86at9NTksJTVQophtUv6y368divj5fud0Wv2WtdqrrfhVrm4twz1dzWl92LuqoXXmrXl+cvyH6h3hG1pvzZtan4vj9plMb+aJ4+fepcuurV3K3pB7HgbFeDd2imKs0LfTWIgpOK8MEGga9WoF3SqG37qx+yWwPa1Y/KPH5rkdMZYJHkHuNij36+1urHIax2SRKe72AIvoOm4961XXcSSnVb8Z29znZs4Z1OqqiaXEJtpKZ1n7FflcA7OWOMye3q3qqrfzUA4Tcckgd3GGmmvbo0T7grHNga92M1jnFrg8Ncete9O9YvBkYRTo+44fAiiortaS18Fz3/sKsHYdy4ohJNrVuXlTiefqV0GI0QdsHWQ4NLK6G/P5hWs0WuYw3pAj16x1ryr5rh4qDFsB3ZhG74OZV/wCf6qxc28x48TAQP0WqrtUSn4v+P4Jbw1vNkqp1TpT9d/50Kc4jnM1izGXVq/HV1en/AHUo4F/1Ai1mizXqrf4VfuU0XEDFiNLHhrmFwcwgFxt3v38yuvKh7TNaLc37kG2mj1OyVXbkuXG/ItGFsOmmFLbolf8AaZS1+2uqgqYuBufr0Gyx+jwFgAm9z8EcL4G+bf2WW4F2xNjwq1dcusrtxuakIs9Tt1Km5Y/gH+d/+YXK7iq6FVHCOaPVhei7F25azJ/Eqm1PlcJfg5IeVdBDhKbHS2j91JNy6Xm3TOP9I/dXdIpeDt17x5I/RLoLAx+jm/covsqK/iH+6P3Qr5Cduvebki9x4Hyc37nQ6NRuahC8J9OliUocnh7JK1sa6uhIsoQt0VOlyjF6mmqmKkmvXUc7HaW6C0Fv5SNvomwYjIx3Ght9aHVCFrPVtO5l26My+FbeArcNmnRobp66a28+id6u2waFgUDW4HSghCZnO/8Akl6uhbJDY8doJcGtBPUgCzfmUrowXA6RY2BoWPgUIUzPeTfV0pQkhnqzACNDaJ3FCifMjxRLiMd7TWmthYBofRKhXPUtZM9VRCWVfgUwt2to7vTYbfDZIcZhvut73XYb/HzSoVpqbjU11VHghsmO00C0EDoCAa+HknNhF6qF9LoXXlfkhCOpwWqilawMdgxk2WNJ89Iv/JSdmL1UL6XQuvK0iFnNU9JM0WqFqkuANjDboAX1odfiiOMNFAADfohCjbOmSlapDkIQsmxQUiEID//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8678" name="AutoShape 6" descr="data:image/jpeg;base64,/9j/4AAQSkZJRgABAQAAAQABAAD/2wCEAAkGBxMSEhUREhQWFhUVFhgYFBgYGR0dHBwZGBkYIBggGB8eHCkgHB4nHyAYJzEhJSkrLi4uHh82ODMsNyguLisBCgoKDg0OGxAQGzQlICY0LDIsLCwsLCwsLCwsLC0tLCwsLCwsLCwsLCwtLCwsLCwsLCwsLCwsLCwsLCwsLCwsLP/AABEIAGQB9gMBEQACEQEDEQH/xAAcAAEAAgMBAQEAAAAAAAAAAAAABAUDBgcCAQj/xABLEAACAQMCBAMEBAgJCwUAAAABAgMABBESIQUGEzEiQVEHFGFxIzKBoUJScnORsbKzFTM0NWJ0gsHSJCU2Q1NUkqLC0eEXY4OTw//EABsBAQADAQEBAQAAAAAAAAAAAAABAgMEBQYH/8QAOREBAAIBAgIHBgMHBAMAAAAAAAECEQMSBDEFEyFBUWFxIjIzNIGxkaHBFEJSctHh8BUjNdIGYsL/2gAMAwEAAhEDEQA/AO40CgUCgUCgUCgUCgUCgUCgUCgUCgUCgUCgUCgUCgUCgUCgUCgUCgUCgUCgUCgUCgUCgUCgUCgUCgUCgUCgUCgUCgUCgUCgUCgUCgUCgUCgUCgUCgUCgUCgUCgUCgUCgUCgUCgUCgUCgUCgUCgUCgUCgUCgUCgUCgUCgUCgUCgUCgUCgUCgUCgUCgUCgUCgUCgUCgUCgUCgUCgUCgUFHxXm6ytpDDPOqOACVIY7Ht2Uis7ataziZdWjwOvrV3UrmPo88M5xsbiVYYZ1eRs6VAYZwCT3XHYGldWlpxEp1eA4jSrN71xEejPxrma1tGVbiYRlhlQQxyAceQNTbUrXnKuhwmtrxM6dc4QE5/4aTgXSfaGH3lcVXrqeLWejOKj9yfyX9peRyoJInV0PZlII/SK0iYnthyXpalttoxLXz7QeG/70v/C/+Gs+v0/F2f6ZxX8H2/qk8T5xsbeRoZp1SRcalKscZAI7LjsRU21aVnEyz0uA4jVrvpXMfRln5qs0gS6aYCGQlUfDYJGrIxjP4Ldx5VM6lYjOexFeD17ak6cV9qOcdjLwrmG2uUeSCUOsf1yARjbPYjPalb1tGYlXV4XV0rRW9cTPJE4bznY3Eiwwzq8j50qFYZwCT3XHYGorq0tOIlpq8BxGlWb3riI9Hi7554fE7RvcKroxVhpfYg4I+rSdakTiZTTo7ib1i1adk+j7bc8cPkOFuo8n8Ylf2gKRrUnvRbo/ia86T9/sv9YxqyMYznyxWjkxOcNZ/wDULhv+9L/wv/hrLr9Pxd3+l8X/AAfb+q34Lxy3u1Z7eQSKp0sQCMHGfMCr1vFuTm1uH1NCYjUjCum554ekjRNcqHVyjAq+zA4IJ047+dVnWpE4y3r0dxNqxaKdnPuTeNcx2toVFzKIy4JXIY5xjPYH1FTbUrXnLLQ4XW18zp1zhFm50sUjjma4UJLq6baW8Wg4b8HOx9aidWkRnLSvAcRa01ivbGM8u/kjf+oXDf8Ael/4X/w1HX6fiv8A6Xxf8H2/qn8H5ptLpzHbzLI4XUQAw8IIBO4HmR+mrV1K2nESx1uD19Gu7UriFzV3MUCgUCgUCgUCgUCgUCgUCgUCgUCgUCgUCgUCgUCgUCgUCgUCgUCgUCgUCgUCgUCg/OftMuOpxO4PfDKg/sqoP35rzdec6kvtui67eEp+P5sHIk5h4lbE7HrBD/byh/XUaU4vC/SFes4W+PDP4dra/bh/HW35pv2624rnDzegPh39Yalbcvh+HS32shop1j0Y2KsF3z3zlvurCKZpNnp34qa8VXQx2TGc/j/Rt/sOvWE1xBk6Gj148gykDI+YP3Ct+FntmHmdO6cbKX784c0m+sfmf11yy96vKG2e1j+dJ/lH+7WteI+JLzeiPlK/X7rTmL/R+w/PN+uer3+DX/PFz8N/yWr6f9UL2W8V6U1xAT4Z7eQD8tFZl/5df6ajh7YmY8WvS2jvpS/8Mx+E/wCQiey3+dLb5yfupKrofEhr0r8pf6feFbzl/L7r8/J+0apq+/Lfgvl6ekfZm5s5fFp7uVcsJ7dJdxuC3cfKp1KbceavB8VOvvzGNszDo/s84u44LcOxz7uJwmfQRh1H6WxXVo2nqp8nh9JaFf2+kR+9jP44/RxyOItnAzgEn5DvXFh9PNojm6n7DLre5i/NOP0sD+sV18JPOHz3T9Pct6w59zX/AC67/rM37xq5tT35e1wfy+n/ACx9mxe0DivvVrw6YnLGKRX/AC0KK36SM/bWutbdWsuHo7R6nW1qecY9JyuOD8ofwjw2xAmERja4G6Fs65fgRjGPvq9dLrNOO3xcuv0hHCcXqZrnO3v8Ic6urfpu6ZzoZlz66SRXLMYnD3KW3Vi3i69ybysOHzPJ1xI7xaNAjZcamRs6iSOwrv0dHZOcvlOkOko4mnVxXGJzz9Y8HRHuVjjMkjBEVSzsxwAAMkknsK6HkOay+0LiF7KRwa0SS3jOGuLjKoxz+B4lx95+AoOmwTBh3B9cds/D4UGWgUCgUCgUCgUCgUHkuAQMjJzgZ3OO+KD1QKBQKBQKBQKBQKBQKBQKBQKBQKBQKBQKBQKBQKBQKBQfma6b3niLEHPWujg/B5dvuNeXPtX+r7usdVwvpX7Q9cwnocSnbGOndOwHwEhZfuxS/s6k+qOH/wBzhKx41j7Nv9uDZmtiPOJj+ls1txXOHm9Axil482kRSXXubquv3QyjXgDT1MDGo4z2xt27Vh7W3yetMaPXxM+/js9HQfYrLbZlVdYuSmW1EaTGD/q8bg505z9ldPDTXt8Xi9OV1vZmcbM/XPm5ZN9Y/M/rrkl9DXlDbPax/Ok/yj/drWvEfEl5vRHylfr91pzF/o/Yfnm/XPV7/Br/AJ4ufhv+S1fT/q0K1uGjZZEOCDsf11zxMx2vZvSt4mstl9lv86W3zk/dSVrofEhwdLfKX+n3hW85fy+6/PyftGqavvy34L5enpH2bB7T+3D/AOpR1rr/ALvo4uiuer/NKdy5c9Pl69Pm0+gf2xAp+4mrUnGjb/PBlxVN/SWlHln8NzW+ULLqJfNj6llI32hkP6g1ZaUZi3o7uN1NttKPG0fqufYxcBeIaSf4yF1HxIKt/wBJq/DT7bl6bpu4bPhMf0/VrHNQ/wAuuv6zN+8astT359XocH8vT+WPsgPcMUWMnwoWKj0LadX7IquezDaKRFptHOf0d19lQ/zdbflTfvWr0eH+HD47pf5u30+zi/Fh9NP+ck/aauC3OX1mj8OvpH2foyyhUsSfxV/ZFepHJ8Fb3pcz4xetx27e2R2ThVow94ddveJAdlU+YyNvIfW81qVW9WHDQypGiiOGMaY412Cgf3/Ggl8S45Z2AQXM8cWs4XUdyfkOw+J2oJp4zb+8C06q9dk6ix53KevyoEfGrdrhrRZUM6rraMHxBcgZI8u42+IoMDcy2gufcuunvGlmMY3ICjJ1EDCnG+Cc4oMtjx22mgN1HMjQDVmTOFGk4bJOMYoPtpxu3lt/e0mQwYJ6ucLhSQ2Se2CD3oI9jzRZzQrcJOnSaTpK7HSC+rTpGrGST29fKgmXnFIYpIopJFV5iViUndyBk6R8P7x60GRb6IymASIZVUO0eoawpOAxXvjPnQQeYOYrazt2uZ5QsYOnUPF4icYAG5OfL4H0oKbgl4bC218S4gsvUfXHLIqxeEqpCqvcnuceWaDQOB81217xmfic9xHFDZxmO0VyVJD5QyY8wdTbd/Gvpmg7JLexxx9SWREQYy7MAu/bc7b0EkHO4oPtAoFAoFAoFAoFAoFAoFAoFAoFAoFAoFAoFAoFAoI3E7gRQyyk4CRuxP5Kk1FpxGV9Ku+8VjvmH5bsFkMiCLPULr09PfXkacfHOK8mM57H6BqTWKTv5d/oz8ajnWdxc6utkdTWctkgYz9mKm2c+1zV0J05046r3e7DavaRddWHh0n41oM/MYB++ttecxWfJ5vRlNl9av8A7IthxOJeDXFuXHVkuUKJ5kARkn5bHeqxaOqmPNrqaN546mpEdkVnt/FM9jQJ4j/8Mmf+X/xVuG99l038t9YaVdIVdlPcMQfsNYTzerSc1iWx+0u8SXiM7xOrodADKQQcIoOCNjvWmvMTecOHovTtThqxaMT2/de8zRleX7AEY+lJ+xusR9xFa3+DVx8LMT0lq48P6Nei4Xr4S1wBvDd4J/oSRoD/AMwT9JrLbnTz5u6dbbxkac99fziZ/TLP7Lf50tvnJ+6kqdD4kKdLfKX+n3hW85fy+6/PyftGqavvy34L5enpH2WntA4nFN7msTh+laRK5HYNjcfMVfWtE4x4Ofo7Rvp9ZNoxm049HuK40cCZf9pf4+xYlP6wKmJxo/VFq7ukInwp+sqTgcF26zC1EhHTPXCHGY986vUd9qzpFpztdXEW0KzWdXHPsz4pvs8uunxK1bOMyaf/ALAU/wCqraM4vDPpKm/hbx5Z/Dtfb/8AneT+vN+/NJ+L9f1Vp8jH8n/yic38M92vZ4MYCyEr+S3iX7iKrqV22mG3Ba3XaFb+X597sfsqP+b7b5zfvWrv4f4cPlel/m7fT7OM8V/jp/zkn7TVwW5y+r0fcp6R9nVvavxx7ThkzRkh5jHArD8EOmXPw8KsAfUivUh8Hb3pWHKPLotbeCzQeGNQ8rAbPK4BdvlvgfAVKqRzvzrb8OtpNEkb3IAEUAYFy7bKSgOrSDuflQcl5k5TMOhZ5jc8V4kqq0ZAPS1OjM5I3AVV0DsMayNl2BZcWur7i0v8GrqdYVtbec/UhhTwvKxx3bDFfyzsTgUFVyeZlv7uPhzs8jq0fvcm4SLUDPOx8iSo0/BvM9wl8qabCyvuMa2Z5We1si/1mZz45D8cb/2WHnQRZLec8FDzF4bKPaCPs1zcyEkyN/7a748sIMb5NBh4iLqXhdrH447XWsVrEO9xO7FpJG9UBJA+JXH4RAbpw3hcMV3HbTuBZcEhWW4Y/Ve7l8We+/iOAv8AR075oPvLfNNrd8Rk4xfTCNEcW/D4T4mG3jcqoJGAQS3YFzvsKDTG5gu72fid9ATErRkyTbgx24IEcSkHAdyIxscnBxtqoLblPhSl7C0uWC21vG3ErzW3gDSEdJXzsPAIdv6b/MhsvtVih4mOGJCC0147dCRgy6YMqXYocfAjP4IPwoJftF5bgtuDXSwW0S9JYESQIpkIWaPWXcDVk9zn1oMPG504vPacOjbNnbwx3N8ynY+AdOMEeeP2j5rQdT4VOXGcYHkB2A8gKCwoFAoFAoFAoFAoFAoFAoFAoFAoFAoFAoFAoFAoFBA47Zde3mg1aOrGyasZwGBB2yM7fGq2jdEw10NTq9St8ZxOfwcw4RyDDa3MUxumcxOH0e7katJ7Z6hxXPThttonL2OI6b63TtTZjPfn+ybzZyKl5cPdm5aLqBMp0deCqKvfqDPb0qdTh99s5U4Tpj9n0Y09mcd+cd/owX/Icc0FvEbth7ujoG6B8QZyw26m2M4+yluHzERnktpdM9XqXvFPex3+WPBWD2ZQ+d45+Vvj/wDSqfsnm2n/AMgnu0/z/s2jlHluGyZjB1HlcaTI4AwuQSEA7ZIGSfSttPRina83jekdTioisxiI7kbm72dwXEhnSQwO5zINGtGY9yACCpPc9xVNTh4tOY7HTwfTN9GkUvG6I5eKisfZxAjhprlpVB/i44ypb4FmOw+QzVa8L29sujV6ema406YnxmW48x8ti/tEhL+7rHIHQKmsBVQqFA1LjGe9bamlvrjk83guOnh9WdSY3TPnjvz4SicA5Wjhs7iwMrSCckl+np0HSAvh1nVggHuKrTR20muebXX6SnV4imtFcbe7PP8AJXctcjR2N3Hce8tIY9Xg6GnOpGX63UOO+e1V0+H2WzlvxfTHX6M6ezGe/Pn6MHHfZxHNPLcG7Zeq7Pp6BONRzjPU3qLcNumZyvodN9Vp1psziMc/7IMXs0gB8V3Iw9Fg0n9Jc1EcJHivbp+3dp/n/Zf8U5LhntIbWKR4I4GdssnUZy2N2wy4Per20ImsViXJodK2pq21b1zM+eMflLLyXyxHY9dRM03XQIfotGkeLJ3c57j9FTpaOzParxvSX7Tt9nG3t55/SFHbezVIJY5PfW1Rurj/ACc91II/1vwrOOFxOcuzU6d30ms6fOMe9/ZJuuQomu2u/emGqczaOgdsvq056n2ZxVp4f2t2WdemcaEaWzuxnPljwWHOvJsd/KLozNCdARh0tedJODs4wcED7KnV0N85yx4HpWeF09m3Pbnnj9JXfJtittDFbI5kEeslymjOti31cnt86106bK4cXGcR+0as6mMZx2c2m8V9nEYkdmvGGtmbAtycaiT36nxrnnhczzetTpzbWI6vljv/ALN14jwqG/t5YJkZonC/0WBQDSy+hyP+9dbwZnM5alDyWVUQvxPiJhXAWJWCYUdlLZO2NthRCVfcg2clqLeCNrUpKs0cyeOTqLndyxBYb9s7bYoPXLnKFvb9b+OnnnRkmuZCOrhgQel30/M5P6BQXHLfL0dnGLa2jKRYbWcjqOzAjU7Y3IzsMYGKCPZcoRW1pPY2i9FZoZEMreJy7KQrORjIGTsMAZNBXW/I1sbaytbgNN7lqOlPBFI7tqbWpBLAH4jO+2Digu+M8tRX0ca3aM6xSdRI1bShOnADADOkDsAR3NBE45y0bm44fcsyIli8jGPRkEHR0xGBsMaQN+2BQU15yBavdy3crzTJNKJvdvqx68f6w5OsZzjAGxx8wsLXkuxRpmSxVTcK6yHWxIWQEMIs7R9z2+XagkR8n2/ucnDUhMNtIPFoOZC4ZWDlmHiOVGx2xt2oKi79ndm1wtxIbmXCQo0TFQkhgRUQyYG4wqkqB3zQW3NXKSX/AEJ5JZ4JLcOEa3IU6XxkDP1cDYEeRPegg8bmteE8Iljjh8Dhoo438TTSyjBL/jepx5DA8qDD7O+WTY2sduwxNNia69QSPo4z+SNyPUmg6bbRBVAFBloFAoFAoFAoFAoFAoFAoFAoFAoFAoFAoFAoFAoFB8IoMJtEJzig9NbqdsUHkWq+lA9zT0oPSQKOwoPTxg9xQYBYp3xQZ+mMYxQeVt1HYUHw2y5zigNbKe4oPnuaelB76C9sUHlbZR5UBrZT3FB8NqvpQejAuMYoEduq9hQfJLZW7ig9xxAbAUHhrZTvig9iIdsUHlYFHYUGQKKD5pFB4W3Ub4oMmkUHl4ge4oPPu6+lB7CD0oPukUHgwr6UH1kGO2fhQc1ThE1xdjiPEUCGHIsLPIbp77SSkEqX7HAzvj0oN24NZkZkfdm3JoLegUCgUCgUCgUCgUCgUCgUCgUCgUCgUCgUCgUCgUCgUCgUCgUCgUCgUCgUCgUCgUCgUCgUCgUCgUCgUCgUCgUCgUCgUA0EM2CltRoJajFB9oFAoFAoFAoFAoFAoFAoFAoFB8zQfaBQKDzLIFBZiAqgkknAAHck+QoMdpdJKgkidXRt1ZSCp+RGxoROWagUCg+A0H2gUCgUEe2vopGdY5EdozpkCsCVb0YA7H4GiMxKRRJQKBQKBQKBQKBQKBQRrziMMOkSypGXYKgdgupj2C5O5+AoiZiEmiSgUCgUAmgjS38SyJC0iCSQExoWAZgoy2lc5OBntRGUjNEvtAoFAoFAoI99exwoZZpEjRcZZ2CqMnAyTt3oiZwzqwIyNwexokBoPtAoGaBQRry/ih09WRI9bBE1sF1Meyrk7k+lETMQk0SjWN/FMpaGRJFDFSUYMAw7gkHuNtqIiYnkk0SUHxmABJOANyTQYbG9jmQSQukiNnDIwZTg4OCNu+aIic8meiSgUCgjpfRGRoRIhlUBmjDDUFPYle4HbeiMxySKJQOO8XjtIHuJjhEGfiT5AfEnaitrRWMy57yhxd/4WJlnjlN7bhiI3DLE6FisWQfwU1b7ZJJ86MKW/wBznzblbcyZvbizkjCCCJZRIXzqRh4iRpGnB+J+yjbf7UwgcF57int7m6ZDGlvIVAJyzqQDGQNIwz5AC77+dFa6sTEynPxa9McRWzUSOmuQPPpSPfZS3TLM+O4CgDff1hbdbwUHGObRc8FubkIY2IeErq1YdiEOlgBqHi2OBRnbUzpzKw5e4r04oLW1jEscEaJczl9ESaFGvS2luo+c+EbDzYUXpOIiIRG5+d4pbqC3ja3i1eKSfRJIE+sYoxG23pqYZojrcxmEu650Yy2sVrbmc3UBnXMgj0Ljw6vCdvU528ge1EzqdsREc0jgHNLTPdwzwiGW00mTTJrQqylgQ2lcbD0/7CSt8zMT3KLhvMaWnDFvobQhrq4JEPWZizyMRnWUJ3C5xpqFIvFabojmuYeaZ1vYbO5tRF7yHMLLKJD4ASRINAAOPQnBx37gvvndETHNGuudZTDcXVvbI9vbsyl5JijOU+t01EbDHoSRn0oidScTMR2Q2TgN689vHNIioZFDBVcuArbruUU5xjIxt8alpE5jLV+G8avJeKXCFR7tbhY3XqDA1eISZ0ZZtI+pnbPc0ZRa03nwhrvKvHrm2s7niC2oliluZZpHaXQSpYKBGuhsgb7kjfOM1ClLTFZthuHEuclV4IIIxJNPGJQruI0SMjIMrYYj5AEnHyqWs6kZiISOWuZTczT20iKk1vo19N+pGyuMqUbSp+YI2omt8zMeCo9r9xizSHODPcRJkZ2AOonbfbAoprz7OPFUXlnC91bPwyJ4UhfqXVwEeOPpLuynVgOSAewP68FZiN0bfq2CHmy4nhe7tbRXt01lWkmMbyBM6jGgiYAbHGphn0FQvGpMxuiHu353WSSwVIj075ZCrlsFGjG6lQpzvgZ1CpT1kTMeaRw7nCOa+mslXwwxljKW2ZlYCQAY7KTgnPcHbahGpE2mqBNz6AiMICWnlZLNeoAZUXGZXJXESZ7HxbYNETqx+KRY83t13trmONHWBp1aGXqoUX6wJKKVYfLH98J39uJeuUOZrm+EcrWXRgdGPUMwbxBsAKugEg/jHHY/AkUvNu3HYncx8xratFCsZmuJ2KwxKQM47lmOyqPM7/LvUptfb2d6GnMs0d1FZ3UCI86u0DRyl0LIMsrao0Kn44I3FQjfi2JU/Jc0l7dXN1cW8TKs3SjcvrMRgC4WIGMZUsS2vK7+W1FaTumZmEn2vXJFgIlzqnmijGO/fUcAbn6uMfGpNefZx4snL/DOH9UNBZypJEutXeKVMntsXwC2/aiaxXPZDLLzZPFPbx3NosaXT9OPTMHkUnt1ECADvvpY49TUJ3zExmOb1cc03DXc9na2iymBULSNNoXLjOD9GSD6d84PahvndNYhXR8+3Elo17FY/RxautrnC7ocMIsIdYHqQvpg0V62Zruwk8ycUhuBw6F4DILyRZFUyFCgRQxZtIOrAb6uwNSm1onETHN8iHW467fg2loF+Tytn9nNDnqekIfCOZ7aC2uOI9AoZ7pkVRIZGmddlI1ABMnVsNgB59qhEXrEbllBzhIlxBBdQxJ7zr6bQz9XSyAErKOmuNj3Ukfrot1mJiJ72Tl/mqa8KSQW6G2d2XWZx1UVdWHeLRsCRgLqJ3B2FMyVvu7YbPPIVVmCliASFHc4HYZ2yalo1deap47q3trm1SMXOoRlJ+oylRn6RdAA+YJA+NR2s9+JiJjm+NzVcyXVza2tosnu+gGRptCksoJB+jJBzkADOcb4ob5m0xEcmK29oERsVvHicO8hhSFSGZpQcaUOBkfHFSjrY25U3O93d3C2tlcWyRC5uYt0m6ngU5dW8C4YbHbIOD284V1MzisxzdK2A9AKlu5NwPjtxYuL6bL2F/K7kjOYWZ20Ej0K4zjv8x4jlrea+1PKfybXxC4jfiUUxcdK0s5JywPh+mOlTt3GhXIo1nE2z4IUnP8AJ0GvVto/dlO2qcLOyasFlj0EfYXBNQjrezdjsTb++huOI2cRh1lYWukk6jL0wcAEoBh87dztUpmYm0Qi3fPUvu0t/BbI1rExUNJMUeTDBSUURsMZ7ZYE+lQidX2d0R2K7mi+nnueFp0FaTMlyYVkyvhA6RLsgwO5J0+oANFbzM2rGF1a84ORfR3EAhls49baZNaMChK4bSpHbtipXjU557mucqcYueH8KinNoHgGXlcy6ZGEkh8SpoIIAIxlgT6Ab1ClLTXTzhttxzXrmS1s4uvK0aytqfpxxowGku2ljk5HhCmjTf24hit+cCGu4biERz2kRlZVfWjppyCjFVI8hgrtnzqTrO2YnuVV1zdczcPnuXtOhE1q5jkMoYl28KALpB0nOcnHbtUKzqTNJnDDwHjs/D7fh8E1oFhmMcKuJQX1yDOWj0YAJJ21Zx332oitppFYmGwtzLJNcS21lCspgOJpJJDHGr/igqjszd87AD1qV9+ZmKocfP8AEsE0k8TRywTdBoVIctIc6RGcDUDg7kDsaI62MTnuZL3mm4tui95apHFPIsQMcxkeNnB09RTEoxsclWOMedQmbzXGYZZOaJZbiW3sbdZugcTSSS9NA/4ikIxZu+dsCpN+ZxDU+CcxCF7/AInLGdc9zHaxRlgMPGpBDP2VfVv6NQyrfEzafR0Hgd5cSB/eIY4sEaGjl6iyKRnIOhSAO248jUuiJnvQrrg0lxerLPoNtAMwRg51TMMF5BjHhGQo37k0VmszbM8kPm3luSWazuLURrJbzBmz4cxnGsbA98Y+00VvSZmJjuYuZOUHub+K4DhYTCYbpc+KRA+sJ27Mdic9hihbTzaJfIOTm/hKW5dl92Zo5UiHnMiaQzjGML4iB6kHyoRpzvme5F4lyxdSXdxI6W9xHKFFuZ3YrAAuDiLQVJzv5du+5oiaWm097AvJdweH2lgREBHcq9x4yQ8YZmOPCNznt8O9EdXOyKp/CuVJ7drm0R1NhcJJ0wWOuFpAQwQYwV3Pn6eeck105rmO5B4NypcQwrbNZ8PkZMgXLjOVycFk6eosPTUM+tEV05iMYj1XnD+X3TiUl2QgiFslvbqvkoIZvDgBRkbY8qLxT28q6Llm6EPE8mPr3skgjOo4ERXSgY6cghS3YelQrsnFvNkueVZSvC4V0dKzZXmyTksiALpGN99Wc4qUzSfZjwZOO2xhvv4UuCotra1YL3L9Rm32x5g4G9C0YtunlDSZuG3FraNc3dtHLA0nWki95kQEyONOYV+iyMr4d+3nUMsTWubR+bsNs2UU6dOVB0kYI27EeWKl1NMseAXkS8SQCItdyTPFL1CCNYxGrLo20jO+TRlFLRu833ifKc7cIi4bEUV9MSysSQMAhpCu2+T8POiJpOzbDzxXlNxfG7jht7iN4ViaGbbSUxpZCUYdh2x60J0/a3c2wcucNMSuzw20LO31bdcAKBsGbSNZzqOcAb/aS9Yx3IHMXApri9sZgV6Fszu4JOosQNGBjBwQPPzNEWrM2ifBd8YsevBLATp6sbJkeWoEZovaMxhqcHB+ILYDhyrAmIzCbgSMfozkEqmgHWV/pdznNGW223a9ce5Lc2tnBZOEe0kUrI3cLhg7djlskHHahbTnbEV7mPi3Ieua1EL6LeOF4Lnc63jJDYzjcudWo5B8RNC2nmYxy70nmrlZ5Li3uoI4JRAhja3m2RkPbSdJAI+XpRN6ZmJh4ueXp3trlY7azt5ZYunEIhuA2zl5Ag7jGFC+Xc+RE0nE9kQ2fglj0LeGD/ZRon2qoBo1rGIiFJx/gcxvbe/gCO0KPG8bsVyrZ3RgDhhk9x6UUtWd0WhhXgNxNdi/uOmrQxutpCrFgGYEFpH0jJOcYA229KI2TNt0/RO5E4JJZ2aQTFTLqdpCpyCzux2OB5Yotp1mtcSw8z8DmubuxkUp0LeRpJQSclsDRgYwcYPn50ReszaPJL5y4fcXFpJDaydKVsaWyV21DUNQ3XIyMiibxM1xDWbLk+YXdpc+72sKQatao7M7FlxrdzGC5HkD8d99jONOd0TiFtwPgVxCOISsU691K7xYY4C6cRBjjbHyNF61mMz4q6bk+ccGThsRQSHSJWycYMmuTBxk+nbtUK9XPV7YW03AJG4jb3HgFvbW7IgydXUbY7YxjSBvmpW2zuifBg4TwK5ibiMzGPq3TsYMMcBVUiLUdOx3GcZ7URWsxunxVM/IcvuFjChiM1o/UZHyYpCWLOrHGcE+eO2aKzpezEeC2tOETKWkSysIHWNulgamMpA0kssa6FHizjJOfKi0VnwhF4Nygwvo74wxWuhHDpA5YSs4xlhpVVUZJAAyTjPaoK6ftbuS4534bc3No0VrJ05Cy5OorqUHxLqUZXP/AI86lbUiZriFDwzlKVL63u/d7WGONHUpGxLhmBGtm6Y6hxtv2z3ozjTndE4hZcu8DuLeK+ZihuLmaaWPDHSNS/RAnGQAfhRetZiJ8ZU68kTx2vDxGY2nspDI6MSEkLtlvFpyD2wcUU6qYiMc4Wb8GvJ+IW13cCJIbdZCsaOWOt1K5YlQD5Hyxjz3otttNome5sPH4JZLaaOAgSvG6xljgBmBAJOD2zmjS2cdjDZ8EjFnHZSKGRYViZfI6VAP6u9ERWNuJarwTkF4YL62aXKzgRwOSSViAYqGHwZjsNjv2zRlXSxExlk4Ry1MkcUMllw/KaVecjUWVcAnR0gS5Hq2M7/Cia0nGJiEi7tzZ3V5xS40iEQRwwBclsAjI04A3fTgZ/RRM+zM2lpr8MuLG1SW9tUmi6odohcyAF5X2xAB0iQT9UZH3moZbZrXNo/P9HQLbgkp4o98+kR+7LDEM+IeIM2RjA3z5mpbRWd+5S3XKF1JFxEao1lvZ10tkkLApGAfD9bTkY++ik6dpi3n9kriXAby7t4rCQRQwKEWZ0cszrHjAjGgBAcA5JOPj5lrVtaNs8mW24BPaXs9zbpHLHcJGuhnKNGYlCjB0sCuPtoRSa2mY71dfcm3UkF9KXiN5ehE2JEccQZcoDjLeEYzgZ2qFZ07TEz3yt+cOXJLixjsYSoXVCsmokfRR4zjAOTsKle9JtXbDNzDwSW4u7Fxo6Fu7ySAnxFtOI9IxjY/Hzom1ZmY8kDgvBbyxe6EKQzJcTPNGzyFCpfurjQcgbbg+vbOxWtbVzhXy8gSiFHWVJLsXYu5C2RG7/iDAJVR5HB8/XYr1U4885WvE+CXN9NAblY4re3kEvTVy7SSL9XUdKhVG/qTk/YWtWbTGeSPwXgd9Ze9RwCB1nneaOV3YFS4GzoEOrGB2Izv2zRFa2rnDBwvlm5gs4rWSC2ugzyvdCRyMuzZRkOg7gdyRn0oVpMVxPb4rrkblw2MDxkj6SV5AiklIw3ZELbkAAbnucmi+nTbGGx0XKBQKBQKBQKBQKBQYby1SVGikUOjjDKRkEH1oiYyqrblW1Qo2hm6ZBjEkkjqhHYqrsVBHkcbUVilV3RcoFAoFAoFAoFAoFAoFAoFAoFAoFAoFAoFAoFAoFAoFAoFAoFAoFBHv7KOeNopUDxuMMp7EURMRPZKuteWLaNkfQzNHvH1JHkCH1QOxCn4jeiIpELmixQKBQKBQKBQKBQKBQKD/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8" descr="https://encrypted-tbn0.gstatic.com/images?q=tbn:ANd9GcSTkdac4ThOkI1eZT6L6fBpNClB0sYdNLWgDVeP5UxmMjwQoHa9"/>
          <p:cNvPicPr>
            <a:picLocks noChangeAspect="1" noChangeArrowheads="1"/>
          </p:cNvPicPr>
          <p:nvPr/>
        </p:nvPicPr>
        <p:blipFill>
          <a:blip r:embed="rId2" cstate="print"/>
          <a:srcRect/>
          <a:stretch>
            <a:fillRect/>
          </a:stretch>
        </p:blipFill>
        <p:spPr bwMode="auto">
          <a:xfrm>
            <a:off x="1835696" y="2492896"/>
            <a:ext cx="5019675" cy="90487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encrypted-tbn1.gstatic.com/images?q=tbn:ANd9GcRl3QPYyIr1by3ft9nGz6bfDABtwLx_vTqXzY5RoPTHbqHBlmrPSg"/>
          <p:cNvPicPr>
            <a:picLocks noChangeAspect="1" noChangeArrowheads="1"/>
          </p:cNvPicPr>
          <p:nvPr/>
        </p:nvPicPr>
        <p:blipFill>
          <a:blip r:embed="rId2" cstate="print"/>
          <a:srcRect/>
          <a:stretch>
            <a:fillRect/>
          </a:stretch>
        </p:blipFill>
        <p:spPr bwMode="auto">
          <a:xfrm>
            <a:off x="2699792" y="2564904"/>
            <a:ext cx="3476625" cy="1314451"/>
          </a:xfrm>
          <a:prstGeom prst="rect">
            <a:avLst/>
          </a:prstGeom>
          <a:noFill/>
        </p:spPr>
      </p:pic>
      <p:pic>
        <p:nvPicPr>
          <p:cNvPr id="4098" name="Picture 2" descr="https://encrypted-tbn3.gstatic.com/images?q=tbn:ANd9GcTqZkhzTf7Ebpf2xqvAzFSVnvHZRtJihk5Uv_Afj7EbRDeNtfS7"/>
          <p:cNvPicPr>
            <a:picLocks noChangeAspect="1" noChangeArrowheads="1"/>
          </p:cNvPicPr>
          <p:nvPr/>
        </p:nvPicPr>
        <p:blipFill>
          <a:blip r:embed="rId3" cstate="print"/>
          <a:srcRect/>
          <a:stretch>
            <a:fillRect/>
          </a:stretch>
        </p:blipFill>
        <p:spPr bwMode="auto">
          <a:xfrm>
            <a:off x="63500" y="-258763"/>
            <a:ext cx="1743075" cy="542926"/>
          </a:xfrm>
          <a:prstGeom prst="rect">
            <a:avLst/>
          </a:prstGeom>
          <a:noFill/>
        </p:spPr>
      </p:pic>
      <p:pic>
        <p:nvPicPr>
          <p:cNvPr id="4100" name="Picture 4" descr="https://encrypted-tbn3.gstatic.com/images?q=tbn:ANd9GcTqZkhzTf7Ebpf2xqvAzFSVnvHZRtJihk5Uv_Afj7EbRDeNtfS7"/>
          <p:cNvPicPr>
            <a:picLocks noChangeAspect="1" noChangeArrowheads="1"/>
          </p:cNvPicPr>
          <p:nvPr/>
        </p:nvPicPr>
        <p:blipFill>
          <a:blip r:embed="rId3" cstate="print"/>
          <a:srcRect/>
          <a:stretch>
            <a:fillRect/>
          </a:stretch>
        </p:blipFill>
        <p:spPr bwMode="auto">
          <a:xfrm>
            <a:off x="63500" y="-258763"/>
            <a:ext cx="1743075" cy="542926"/>
          </a:xfrm>
          <a:prstGeom prst="rect">
            <a:avLst/>
          </a:prstGeom>
          <a:noFill/>
        </p:spPr>
      </p:pic>
      <p:pic>
        <p:nvPicPr>
          <p:cNvPr id="4102" name="Picture 6" descr="https://encrypted-tbn3.gstatic.com/images?q=tbn:ANd9GcTqZkhzTf7Ebpf2xqvAzFSVnvHZRtJihk5Uv_Afj7EbRDeNtfS7"/>
          <p:cNvPicPr>
            <a:picLocks noChangeAspect="1" noChangeArrowheads="1"/>
          </p:cNvPicPr>
          <p:nvPr/>
        </p:nvPicPr>
        <p:blipFill>
          <a:blip r:embed="rId3" cstate="print"/>
          <a:srcRect/>
          <a:stretch>
            <a:fillRect/>
          </a:stretch>
        </p:blipFill>
        <p:spPr bwMode="auto">
          <a:xfrm>
            <a:off x="63500" y="-258763"/>
            <a:ext cx="1743075" cy="542926"/>
          </a:xfrm>
          <a:prstGeom prst="rect">
            <a:avLst/>
          </a:prstGeom>
          <a:noFill/>
        </p:spPr>
      </p:pic>
      <p:pic>
        <p:nvPicPr>
          <p:cNvPr id="4104" name="Picture 8" descr="https://encrypted-tbn3.gstatic.com/images?q=tbn:ANd9GcSJL0dvBdIIhmAWKZa705h-eO6-ZxDVxKpXKkX5FZP83ufnqkjCbA"/>
          <p:cNvPicPr>
            <a:picLocks noChangeAspect="1" noChangeArrowheads="1"/>
          </p:cNvPicPr>
          <p:nvPr/>
        </p:nvPicPr>
        <p:blipFill>
          <a:blip r:embed="rId4" cstate="print"/>
          <a:srcRect/>
          <a:stretch>
            <a:fillRect/>
          </a:stretch>
        </p:blipFill>
        <p:spPr bwMode="auto">
          <a:xfrm>
            <a:off x="63500" y="-236538"/>
            <a:ext cx="1838325" cy="49530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CA" sz="4000" dirty="0" smtClean="0"/>
              <a:t>What we want to tell you about</a:t>
            </a:r>
            <a:endParaRPr lang="en-GB" sz="4000" dirty="0"/>
          </a:p>
        </p:txBody>
      </p:sp>
      <p:sp>
        <p:nvSpPr>
          <p:cNvPr id="3" name="Content Placeholder 2"/>
          <p:cNvSpPr>
            <a:spLocks noGrp="1"/>
          </p:cNvSpPr>
          <p:nvPr>
            <p:ph idx="1"/>
          </p:nvPr>
        </p:nvSpPr>
        <p:spPr>
          <a:xfrm>
            <a:off x="467544" y="1340768"/>
            <a:ext cx="8229600" cy="5184576"/>
          </a:xfrm>
        </p:spPr>
        <p:txBody>
          <a:bodyPr>
            <a:normAutofit fontScale="70000" lnSpcReduction="20000"/>
          </a:bodyPr>
          <a:lstStyle/>
          <a:p>
            <a:r>
              <a:rPr lang="en-CA" dirty="0" smtClean="0"/>
              <a:t>The roots of the community table </a:t>
            </a:r>
          </a:p>
          <a:p>
            <a:pPr lvl="1">
              <a:buNone/>
            </a:pPr>
            <a:r>
              <a:rPr lang="en-CA" dirty="0" smtClean="0"/>
              <a:t>– impetus for the project</a:t>
            </a:r>
          </a:p>
          <a:p>
            <a:pPr lvl="1">
              <a:buNone/>
            </a:pPr>
            <a:endParaRPr lang="en-CA" dirty="0" smtClean="0"/>
          </a:p>
          <a:p>
            <a:r>
              <a:rPr lang="en-CA" dirty="0" smtClean="0"/>
              <a:t>Theory and key concepts </a:t>
            </a:r>
          </a:p>
          <a:p>
            <a:pPr lvl="1">
              <a:buNone/>
            </a:pPr>
            <a:r>
              <a:rPr lang="en-CA" dirty="0" smtClean="0"/>
              <a:t>– inspiration for the process</a:t>
            </a:r>
          </a:p>
          <a:p>
            <a:pPr lvl="1">
              <a:buNone/>
            </a:pPr>
            <a:endParaRPr lang="en-CA" dirty="0" smtClean="0"/>
          </a:p>
          <a:p>
            <a:r>
              <a:rPr lang="en-CA" dirty="0" smtClean="0"/>
              <a:t>Our Gorge Tillicum Community Table (GTCT) Story</a:t>
            </a:r>
          </a:p>
          <a:p>
            <a:pPr lvl="1"/>
            <a:r>
              <a:rPr lang="en-CA" dirty="0" smtClean="0"/>
              <a:t>Some events and happenings</a:t>
            </a:r>
          </a:p>
          <a:p>
            <a:pPr lvl="1">
              <a:buNone/>
            </a:pPr>
            <a:endParaRPr lang="en-CA" dirty="0" smtClean="0"/>
          </a:p>
          <a:p>
            <a:r>
              <a:rPr lang="en-CA" dirty="0" smtClean="0"/>
              <a:t>In-process analysis </a:t>
            </a:r>
          </a:p>
          <a:p>
            <a:pPr lvl="1">
              <a:buNone/>
            </a:pPr>
            <a:r>
              <a:rPr lang="en-CA" dirty="0" smtClean="0"/>
              <a:t>– what we are learning</a:t>
            </a:r>
          </a:p>
          <a:p>
            <a:pPr lvl="1">
              <a:buNone/>
            </a:pPr>
            <a:endParaRPr lang="en-CA" dirty="0" smtClean="0"/>
          </a:p>
          <a:p>
            <a:r>
              <a:rPr lang="en-CA" dirty="0" smtClean="0"/>
              <a:t>Plans for the future </a:t>
            </a:r>
          </a:p>
          <a:p>
            <a:pPr lvl="1">
              <a:buNone/>
            </a:pPr>
            <a:r>
              <a:rPr lang="en-CA" dirty="0" smtClean="0"/>
              <a:t>– the next course</a:t>
            </a:r>
          </a:p>
          <a:p>
            <a:pPr lvl="1">
              <a:buNone/>
            </a:pPr>
            <a:endParaRPr lang="en-CA" dirty="0" smtClean="0"/>
          </a:p>
          <a:p>
            <a:r>
              <a:rPr lang="en-CA" dirty="0" smtClean="0"/>
              <a:t>A few references and resources</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roots of community tables – impetus for the project</a:t>
            </a:r>
            <a:endParaRPr lang="en-GB" dirty="0"/>
          </a:p>
        </p:txBody>
      </p:sp>
      <p:sp>
        <p:nvSpPr>
          <p:cNvPr id="3" name="Content Placeholder 2"/>
          <p:cNvSpPr>
            <a:spLocks noGrp="1"/>
          </p:cNvSpPr>
          <p:nvPr>
            <p:ph idx="1"/>
          </p:nvPr>
        </p:nvSpPr>
        <p:spPr>
          <a:xfrm>
            <a:off x="467544" y="1916832"/>
            <a:ext cx="8229600" cy="4425355"/>
          </a:xfrm>
        </p:spPr>
        <p:txBody>
          <a:bodyPr>
            <a:normAutofit fontScale="92500" lnSpcReduction="20000"/>
          </a:bodyPr>
          <a:lstStyle/>
          <a:p>
            <a:r>
              <a:rPr lang="en-CA" dirty="0" smtClean="0"/>
              <a:t>United Way shift</a:t>
            </a:r>
          </a:p>
          <a:p>
            <a:endParaRPr lang="en-CA" dirty="0" smtClean="0"/>
          </a:p>
          <a:p>
            <a:r>
              <a:rPr lang="en-CA" dirty="0" smtClean="0"/>
              <a:t>UVic OCBR interest, funding and support for community-university partnerships</a:t>
            </a:r>
          </a:p>
          <a:p>
            <a:endParaRPr lang="en-CA" dirty="0" smtClean="0"/>
          </a:p>
          <a:p>
            <a:r>
              <a:rPr lang="en-CA" dirty="0" smtClean="0"/>
              <a:t>Neighbourhood readiness – Gorge Tillicum, 1 of 3 pilot neighbourhoods</a:t>
            </a:r>
          </a:p>
          <a:p>
            <a:endParaRPr lang="en-CA" dirty="0" smtClean="0"/>
          </a:p>
          <a:p>
            <a:r>
              <a:rPr lang="en-CA" dirty="0" smtClean="0"/>
              <a:t>Individual angst – local citizens with feelings of disconnect, yearning for community</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aren L. Potts\Pictures\Work Related Images\Community Table.jpg"/>
          <p:cNvPicPr>
            <a:picLocks noChangeAspect="1" noChangeArrowheads="1"/>
          </p:cNvPicPr>
          <p:nvPr/>
        </p:nvPicPr>
        <p:blipFill>
          <a:blip r:embed="rId2" cstate="print"/>
          <a:srcRect/>
          <a:stretch>
            <a:fillRect/>
          </a:stretch>
        </p:blipFill>
        <p:spPr bwMode="auto">
          <a:xfrm>
            <a:off x="827584" y="692696"/>
            <a:ext cx="3600400" cy="5681556"/>
          </a:xfrm>
          <a:prstGeom prst="rect">
            <a:avLst/>
          </a:prstGeom>
          <a:noFill/>
        </p:spPr>
      </p:pic>
      <p:sp>
        <p:nvSpPr>
          <p:cNvPr id="3" name="TextBox 2"/>
          <p:cNvSpPr txBox="1"/>
          <p:nvPr/>
        </p:nvSpPr>
        <p:spPr>
          <a:xfrm>
            <a:off x="5292080" y="1340768"/>
            <a:ext cx="2880320" cy="3416320"/>
          </a:xfrm>
          <a:prstGeom prst="rect">
            <a:avLst/>
          </a:prstGeom>
          <a:noFill/>
        </p:spPr>
        <p:txBody>
          <a:bodyPr wrap="square" rtlCol="0">
            <a:spAutoFit/>
          </a:bodyPr>
          <a:lstStyle/>
          <a:p>
            <a:r>
              <a:rPr lang="en-CA" sz="2400" dirty="0" smtClean="0"/>
              <a:t>People at the United Way had been following a Montreal movement of neighbourhood, citizen based dialogues and actions, called, “community tables”</a:t>
            </a:r>
            <a:endParaRPr lang="en-GB"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Theory and key concepts – inspiration for the process</a:t>
            </a:r>
            <a:endParaRPr lang="en-GB" dirty="0"/>
          </a:p>
        </p:txBody>
      </p:sp>
      <p:sp>
        <p:nvSpPr>
          <p:cNvPr id="3" name="Content Placeholder 2"/>
          <p:cNvSpPr>
            <a:spLocks noGrp="1"/>
          </p:cNvSpPr>
          <p:nvPr>
            <p:ph idx="1"/>
          </p:nvPr>
        </p:nvSpPr>
        <p:spPr/>
        <p:txBody>
          <a:bodyPr>
            <a:normAutofit fontScale="70000" lnSpcReduction="20000"/>
          </a:bodyPr>
          <a:lstStyle/>
          <a:p>
            <a:endParaRPr lang="en-GB" dirty="0" smtClean="0"/>
          </a:p>
          <a:p>
            <a:r>
              <a:rPr lang="en-GB" dirty="0" smtClean="0"/>
              <a:t>Neighbourhood or locality development has always been a cornerstone of community development (Rothman, 1974).  </a:t>
            </a:r>
          </a:p>
          <a:p>
            <a:endParaRPr lang="en-GB" dirty="0" smtClean="0"/>
          </a:p>
          <a:p>
            <a:r>
              <a:rPr lang="en-GB" dirty="0" smtClean="0"/>
              <a:t>The usual initiators of community development projects – municipal governments, social planning councils or community associations – are now being joined by academics and researchers, interested in using their skills, expertise and resources under the guise of various ‘missions’:</a:t>
            </a:r>
          </a:p>
          <a:p>
            <a:endParaRPr lang="en-GB" dirty="0" smtClean="0"/>
          </a:p>
          <a:p>
            <a:pPr lvl="1"/>
            <a:r>
              <a:rPr lang="en-CA" dirty="0" smtClean="0"/>
              <a:t>Community engagement</a:t>
            </a:r>
          </a:p>
          <a:p>
            <a:pPr lvl="1"/>
            <a:r>
              <a:rPr lang="en-CA" dirty="0" smtClean="0"/>
              <a:t>Community based research</a:t>
            </a:r>
          </a:p>
          <a:p>
            <a:pPr lvl="1"/>
            <a:r>
              <a:rPr lang="en-CA" dirty="0" smtClean="0"/>
              <a:t>Community-University partnerships</a:t>
            </a:r>
          </a:p>
          <a:p>
            <a:pPr lvl="1"/>
            <a:r>
              <a:rPr lang="en-CA" dirty="0" smtClean="0"/>
              <a:t>Knowledge mobilization</a:t>
            </a:r>
          </a:p>
          <a:p>
            <a:pPr lvl="1">
              <a:buNone/>
            </a:pPr>
            <a:endParaRPr lang="en-GB" dirty="0" smtClean="0"/>
          </a:p>
          <a:p>
            <a:endParaRPr lang="en-US" dirty="0" smtClean="0"/>
          </a:p>
          <a:p>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Neighbourhood</a:t>
            </a:r>
            <a:r>
              <a:rPr lang="en-US" sz="2800" dirty="0" smtClean="0"/>
              <a:t> Power – Diers</a:t>
            </a:r>
            <a:br>
              <a:rPr lang="en-US" sz="2800" dirty="0" smtClean="0"/>
            </a:br>
            <a:r>
              <a:rPr lang="en-US" sz="2800" dirty="0" smtClean="0"/>
              <a:t>Asset Based Community Development – McKnight</a:t>
            </a:r>
            <a:endParaRPr lang="en-GB" sz="2800" dirty="0"/>
          </a:p>
        </p:txBody>
      </p:sp>
      <p:pic>
        <p:nvPicPr>
          <p:cNvPr id="6146" name="Picture 2" descr="C:\Users\Karen L. Potts\Pictures\Work Related Images\Community Class\McKnight Neighbourhood Needs Map.gif"/>
          <p:cNvPicPr>
            <a:picLocks noGrp="1" noChangeAspect="1" noChangeArrowheads="1"/>
          </p:cNvPicPr>
          <p:nvPr>
            <p:ph sz="half" idx="1"/>
          </p:nvPr>
        </p:nvPicPr>
        <p:blipFill>
          <a:blip r:embed="rId2" cstate="print"/>
          <a:srcRect/>
          <a:stretch>
            <a:fillRect/>
          </a:stretch>
        </p:blipFill>
        <p:spPr bwMode="auto">
          <a:xfrm>
            <a:off x="755576" y="1556792"/>
            <a:ext cx="3329940" cy="3825240"/>
          </a:xfrm>
          <a:prstGeom prst="rect">
            <a:avLst/>
          </a:prstGeom>
          <a:noFill/>
        </p:spPr>
      </p:pic>
      <p:pic>
        <p:nvPicPr>
          <p:cNvPr id="6147" name="Picture 3" descr="C:\Users\Karen L. Potts\Pictures\Work Related Images\Community Class\McKnight Neighbourhood Assets Map.gif"/>
          <p:cNvPicPr>
            <a:picLocks noGrp="1" noChangeAspect="1" noChangeArrowheads="1"/>
          </p:cNvPicPr>
          <p:nvPr>
            <p:ph sz="half" idx="2"/>
          </p:nvPr>
        </p:nvPicPr>
        <p:blipFill>
          <a:blip r:embed="rId3" cstate="print"/>
          <a:srcRect/>
          <a:stretch>
            <a:fillRect/>
          </a:stretch>
        </p:blipFill>
        <p:spPr bwMode="auto">
          <a:xfrm>
            <a:off x="5119706" y="1600200"/>
            <a:ext cx="3095588" cy="452596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600" dirty="0" smtClean="0"/>
              <a:t>Our Gorge Tillicum Community Table (GTCT) Story</a:t>
            </a:r>
            <a:endParaRPr lang="en-GB" sz="3600" dirty="0"/>
          </a:p>
        </p:txBody>
      </p:sp>
      <p:sp>
        <p:nvSpPr>
          <p:cNvPr id="3" name="Content Placeholder 2"/>
          <p:cNvSpPr>
            <a:spLocks noGrp="1"/>
          </p:cNvSpPr>
          <p:nvPr>
            <p:ph idx="1"/>
          </p:nvPr>
        </p:nvSpPr>
        <p:spPr>
          <a:xfrm>
            <a:off x="457200" y="1600200"/>
            <a:ext cx="8229600" cy="4853136"/>
          </a:xfrm>
        </p:spPr>
        <p:txBody>
          <a:bodyPr>
            <a:normAutofit fontScale="47500" lnSpcReduction="20000"/>
          </a:bodyPr>
          <a:lstStyle/>
          <a:p>
            <a:pPr>
              <a:buNone/>
            </a:pPr>
            <a:endParaRPr lang="en-US" dirty="0" smtClean="0"/>
          </a:p>
          <a:p>
            <a:pPr>
              <a:buNone/>
            </a:pPr>
            <a:r>
              <a:rPr lang="en-US" dirty="0" smtClean="0"/>
              <a:t>The Gorge Tillicum Community Table was instigated by a partnership between the United Way of Greater Victoria and the University of Victoria’s Office of Community Based Research creating the “Community Tables: Engaging </a:t>
            </a:r>
            <a:r>
              <a:rPr lang="en-US" dirty="0" err="1" smtClean="0"/>
              <a:t>Neighbours</a:t>
            </a:r>
            <a:r>
              <a:rPr lang="en-US" dirty="0" smtClean="0"/>
              <a:t>” project.  We are now a committee of the Gorge Tillicum Community Association.   </a:t>
            </a:r>
            <a:endParaRPr lang="en-GB" dirty="0" smtClean="0"/>
          </a:p>
          <a:p>
            <a:pPr>
              <a:buNone/>
            </a:pPr>
            <a:endParaRPr lang="en-GB" dirty="0" smtClean="0"/>
          </a:p>
          <a:p>
            <a:pPr>
              <a:buNone/>
            </a:pPr>
            <a:r>
              <a:rPr lang="en-US" dirty="0" smtClean="0"/>
              <a:t>Initiated by Uvic OCBR 2011</a:t>
            </a:r>
          </a:p>
          <a:p>
            <a:pPr>
              <a:buNone/>
            </a:pPr>
            <a:r>
              <a:rPr lang="en-US" dirty="0" smtClean="0"/>
              <a:t>- 	Identification of local leaders</a:t>
            </a:r>
          </a:p>
          <a:p>
            <a:pPr>
              <a:buFontTx/>
              <a:buChar char="-"/>
            </a:pPr>
            <a:r>
              <a:rPr lang="en-US" dirty="0" smtClean="0"/>
              <a:t>Nomination of participants</a:t>
            </a:r>
          </a:p>
          <a:p>
            <a:pPr>
              <a:buFontTx/>
              <a:buChar char="-"/>
            </a:pPr>
            <a:r>
              <a:rPr lang="en-US" dirty="0" smtClean="0"/>
              <a:t>Inspiration, launch by Jim Diers</a:t>
            </a:r>
          </a:p>
          <a:p>
            <a:pPr>
              <a:buFontTx/>
              <a:buChar char="-"/>
            </a:pPr>
            <a:r>
              <a:rPr lang="en-US" dirty="0" smtClean="0"/>
              <a:t>Facilitated sessions by BC Healthy Communities</a:t>
            </a:r>
          </a:p>
          <a:p>
            <a:pPr>
              <a:buFontTx/>
              <a:buChar char="-"/>
            </a:pPr>
            <a:r>
              <a:rPr lang="en-US" dirty="0" smtClean="0"/>
              <a:t>Support by UVic graduate student interns</a:t>
            </a:r>
          </a:p>
          <a:p>
            <a:pPr>
              <a:buFontTx/>
              <a:buChar char="-"/>
            </a:pPr>
            <a:r>
              <a:rPr lang="en-US" dirty="0" err="1" smtClean="0"/>
              <a:t>Neighbourhood</a:t>
            </a:r>
            <a:r>
              <a:rPr lang="en-US" dirty="0" smtClean="0"/>
              <a:t> survey, map and report</a:t>
            </a:r>
          </a:p>
          <a:p>
            <a:pPr>
              <a:buFontTx/>
              <a:buChar char="-"/>
            </a:pPr>
            <a:endParaRPr lang="en-US" dirty="0" smtClean="0"/>
          </a:p>
          <a:p>
            <a:pPr>
              <a:buNone/>
            </a:pPr>
            <a:r>
              <a:rPr lang="en-US" dirty="0" smtClean="0"/>
              <a:t>Move to autonomy, Fall 2012</a:t>
            </a:r>
          </a:p>
          <a:p>
            <a:pPr>
              <a:buFontTx/>
              <a:buChar char="-"/>
            </a:pPr>
            <a:r>
              <a:rPr lang="en-US" dirty="0" smtClean="0"/>
              <a:t>Meetings moved to ‘living rooms’, called by local leaders</a:t>
            </a:r>
          </a:p>
          <a:p>
            <a:pPr>
              <a:buFontTx/>
              <a:buChar char="-"/>
            </a:pPr>
            <a:r>
              <a:rPr lang="en-US" dirty="0" smtClean="0"/>
              <a:t>Food and cordial replace flipcharts</a:t>
            </a:r>
            <a:endParaRPr lang="en-GB" dirty="0" smtClean="0"/>
          </a:p>
          <a:p>
            <a:pPr>
              <a:buNone/>
            </a:pPr>
            <a:endParaRPr lang="en-GB" dirty="0" smtClean="0"/>
          </a:p>
          <a:p>
            <a:pPr>
              <a:buNone/>
            </a:pPr>
            <a:r>
              <a:rPr lang="en-US" dirty="0" smtClean="0"/>
              <a:t>Current focus is to further strengthen our Gorge Tillicum community through creating:</a:t>
            </a:r>
            <a:endParaRPr lang="en-CA" dirty="0" smtClean="0"/>
          </a:p>
          <a:p>
            <a:pPr lvl="1"/>
            <a:r>
              <a:rPr lang="en-CA" dirty="0" smtClean="0"/>
              <a:t>Activities/events</a:t>
            </a:r>
          </a:p>
          <a:p>
            <a:pPr lvl="1"/>
            <a:r>
              <a:rPr lang="en-CA" dirty="0" smtClean="0"/>
              <a:t>Spaces for engagement</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3644</TotalTime>
  <Words>1805</Words>
  <Application>Microsoft Office PowerPoint</Application>
  <PresentationFormat>On-screen Show (4:3)</PresentationFormat>
  <Paragraphs>202</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We were at a community meeting, and a kitchen party broke out:  The Gorge Tillicum Community Table</vt:lpstr>
      <vt:lpstr>Abstract</vt:lpstr>
      <vt:lpstr>What we want to tell you about</vt:lpstr>
      <vt:lpstr>The roots of community tables – impetus for the project</vt:lpstr>
      <vt:lpstr>Slide 6</vt:lpstr>
      <vt:lpstr>Theory and key concepts – inspiration for the process</vt:lpstr>
      <vt:lpstr>Neighbourhood Power – Diers Asset Based Community Development – McKnight</vt:lpstr>
      <vt:lpstr>Our Gorge Tillicum Community Table (GTCT) Story</vt:lpstr>
      <vt:lpstr>Slide 10</vt:lpstr>
      <vt:lpstr>Slide 11</vt:lpstr>
      <vt:lpstr>Slide 12</vt:lpstr>
      <vt:lpstr>Slide 13</vt:lpstr>
      <vt:lpstr>Some stories and happenings ...</vt:lpstr>
      <vt:lpstr>Slide 15</vt:lpstr>
      <vt:lpstr>More stories and happenings ...</vt:lpstr>
      <vt:lpstr>Slide 17</vt:lpstr>
      <vt:lpstr>Slide 18</vt:lpstr>
      <vt:lpstr>Slide 19</vt:lpstr>
      <vt:lpstr>Slide 20</vt:lpstr>
      <vt:lpstr>In-process analysis – what we are learning</vt:lpstr>
      <vt:lpstr>Slide 22</vt:lpstr>
      <vt:lpstr>Slide 23</vt:lpstr>
      <vt:lpstr>Slide 24</vt:lpstr>
      <vt:lpstr>Slide 25</vt:lpstr>
      <vt:lpstr>Slide 26</vt:lpstr>
      <vt:lpstr>Slide 27</vt:lpstr>
      <vt:lpstr>Slide 28</vt:lpstr>
      <vt:lpstr>Slide 29</vt:lpstr>
      <vt:lpstr>Plans for the future – the next course</vt:lpstr>
      <vt:lpstr>Web Resources</vt:lpstr>
      <vt:lpstr>A few references and recommended readings</vt:lpstr>
      <vt:lpstr>Slide 33</vt:lpstr>
      <vt:lpstr>Some of the motivations for participation</vt:lpstr>
      <vt:lpstr>Slide 35</vt:lpstr>
      <vt:lpstr>Slide 36</vt:lpstr>
      <vt:lpstr>Slide 37</vt:lpstr>
      <vt:lpstr>Slide 38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Gorge Tillicum Community Table</dc:title>
  <dc:creator>Karen L. Potts</dc:creator>
  <cp:lastModifiedBy>Karen L. Potts</cp:lastModifiedBy>
  <cp:revision>181</cp:revision>
  <dcterms:created xsi:type="dcterms:W3CDTF">2013-05-26T06:02:09Z</dcterms:created>
  <dcterms:modified xsi:type="dcterms:W3CDTF">2013-06-13T02:08:53Z</dcterms:modified>
</cp:coreProperties>
</file>