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5" r:id="rId4"/>
    <p:sldId id="268" r:id="rId5"/>
    <p:sldId id="259" r:id="rId6"/>
    <p:sldId id="264"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44452B-4CCC-4EAD-ADFE-A6AB0768EB93}" type="datetimeFigureOut">
              <a:rPr lang="en-CA" smtClean="0"/>
              <a:pPr/>
              <a:t>30/05/2013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1862258-05F9-4D0F-81CF-C1431FFEECB5}"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44452B-4CCC-4EAD-ADFE-A6AB0768EB93}" type="datetimeFigureOut">
              <a:rPr lang="en-CA" smtClean="0"/>
              <a:pPr/>
              <a:t>30/05/2013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1862258-05F9-4D0F-81CF-C1431FFEECB5}"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44452B-4CCC-4EAD-ADFE-A6AB0768EB93}" type="datetimeFigureOut">
              <a:rPr lang="en-CA" smtClean="0"/>
              <a:pPr/>
              <a:t>30/05/2013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1862258-05F9-4D0F-81CF-C1431FFEECB5}"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44452B-4CCC-4EAD-ADFE-A6AB0768EB93}" type="datetimeFigureOut">
              <a:rPr lang="en-CA" smtClean="0"/>
              <a:pPr/>
              <a:t>30/05/2013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1862258-05F9-4D0F-81CF-C1431FFEECB5}"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44452B-4CCC-4EAD-ADFE-A6AB0768EB93}" type="datetimeFigureOut">
              <a:rPr lang="en-CA" smtClean="0"/>
              <a:pPr/>
              <a:t>30/05/2013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1862258-05F9-4D0F-81CF-C1431FFEECB5}"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44452B-4CCC-4EAD-ADFE-A6AB0768EB93}" type="datetimeFigureOut">
              <a:rPr lang="en-CA" smtClean="0"/>
              <a:pPr/>
              <a:t>30/05/2013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1862258-05F9-4D0F-81CF-C1431FFEECB5}"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44452B-4CCC-4EAD-ADFE-A6AB0768EB93}" type="datetimeFigureOut">
              <a:rPr lang="en-CA" smtClean="0"/>
              <a:pPr/>
              <a:t>30/05/2013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1862258-05F9-4D0F-81CF-C1431FFEECB5}"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44452B-4CCC-4EAD-ADFE-A6AB0768EB93}" type="datetimeFigureOut">
              <a:rPr lang="en-CA" smtClean="0"/>
              <a:pPr/>
              <a:t>30/05/2013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1862258-05F9-4D0F-81CF-C1431FFEECB5}"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4452B-4CCC-4EAD-ADFE-A6AB0768EB93}" type="datetimeFigureOut">
              <a:rPr lang="en-CA" smtClean="0"/>
              <a:pPr/>
              <a:t>30/05/2013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1862258-05F9-4D0F-81CF-C1431FFEECB5}"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44452B-4CCC-4EAD-ADFE-A6AB0768EB93}" type="datetimeFigureOut">
              <a:rPr lang="en-CA" smtClean="0"/>
              <a:pPr/>
              <a:t>30/05/2013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1862258-05F9-4D0F-81CF-C1431FFEECB5}"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44452B-4CCC-4EAD-ADFE-A6AB0768EB93}" type="datetimeFigureOut">
              <a:rPr lang="en-CA" smtClean="0"/>
              <a:pPr/>
              <a:t>30/05/2013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1862258-05F9-4D0F-81CF-C1431FFEECB5}"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4452B-4CCC-4EAD-ADFE-A6AB0768EB93}" type="datetimeFigureOut">
              <a:rPr lang="en-CA" smtClean="0"/>
              <a:pPr/>
              <a:t>30/05/2013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862258-05F9-4D0F-81CF-C1431FFEECB5}"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836712"/>
            <a:ext cx="7772400" cy="1470025"/>
          </a:xfrm>
        </p:spPr>
        <p:txBody>
          <a:bodyPr>
            <a:normAutofit fontScale="90000"/>
          </a:bodyPr>
          <a:lstStyle/>
          <a:p>
            <a:r>
              <a:rPr lang="en-US" sz="4800" b="1" dirty="0" smtClean="0"/>
              <a:t>The Evolution and Impacts of the </a:t>
            </a:r>
            <a:r>
              <a:rPr lang="en-US" sz="4800" b="1" dirty="0" err="1" smtClean="0"/>
              <a:t>CUExpo</a:t>
            </a:r>
            <a:r>
              <a:rPr lang="en-US" sz="4800" b="1" dirty="0" smtClean="0"/>
              <a:t> </a:t>
            </a:r>
            <a:r>
              <a:rPr lang="en-US" sz="4800" b="1" dirty="0" smtClean="0"/>
              <a:t>Movement</a:t>
            </a:r>
            <a:endParaRPr lang="en-CA" sz="4800" b="1" dirty="0"/>
          </a:p>
        </p:txBody>
      </p:sp>
      <p:sp>
        <p:nvSpPr>
          <p:cNvPr id="3" name="Subtitle 2"/>
          <p:cNvSpPr>
            <a:spLocks noGrp="1"/>
          </p:cNvSpPr>
          <p:nvPr>
            <p:ph type="subTitle" idx="1"/>
          </p:nvPr>
        </p:nvSpPr>
        <p:spPr>
          <a:xfrm>
            <a:off x="1331640" y="2564904"/>
            <a:ext cx="6400800" cy="2808312"/>
          </a:xfrm>
        </p:spPr>
        <p:txBody>
          <a:bodyPr>
            <a:normAutofit fontScale="77500" lnSpcReduction="20000"/>
          </a:bodyPr>
          <a:lstStyle/>
          <a:p>
            <a:r>
              <a:rPr lang="en-US" dirty="0" smtClean="0">
                <a:solidFill>
                  <a:schemeClr val="tx1"/>
                </a:solidFill>
              </a:rPr>
              <a:t>Part of a Panel Presentation</a:t>
            </a:r>
          </a:p>
          <a:p>
            <a:r>
              <a:rPr lang="en-US" dirty="0" err="1" smtClean="0">
                <a:solidFill>
                  <a:schemeClr val="tx1"/>
                </a:solidFill>
              </a:rPr>
              <a:t>CUExpo</a:t>
            </a:r>
            <a:r>
              <a:rPr lang="en-US" dirty="0" smtClean="0">
                <a:solidFill>
                  <a:schemeClr val="tx1"/>
                </a:solidFill>
              </a:rPr>
              <a:t> </a:t>
            </a:r>
            <a:r>
              <a:rPr lang="en-US" dirty="0" smtClean="0">
                <a:solidFill>
                  <a:schemeClr val="tx1"/>
                </a:solidFill>
              </a:rPr>
              <a:t>2013</a:t>
            </a:r>
          </a:p>
          <a:p>
            <a:r>
              <a:rPr lang="en-US" dirty="0" smtClean="0">
                <a:solidFill>
                  <a:schemeClr val="tx1"/>
                </a:solidFill>
              </a:rPr>
              <a:t>Jim Randall</a:t>
            </a:r>
          </a:p>
          <a:p>
            <a:r>
              <a:rPr lang="en-US" dirty="0" smtClean="0">
                <a:solidFill>
                  <a:schemeClr val="tx1"/>
                </a:solidFill>
              </a:rPr>
              <a:t>Coordinator, MA Island Studies</a:t>
            </a:r>
          </a:p>
          <a:p>
            <a:r>
              <a:rPr lang="en-US" dirty="0" smtClean="0">
                <a:solidFill>
                  <a:schemeClr val="tx1"/>
                </a:solidFill>
              </a:rPr>
              <a:t>University of Prince Edward Island</a:t>
            </a:r>
          </a:p>
          <a:p>
            <a:r>
              <a:rPr lang="en-US" dirty="0" smtClean="0">
                <a:solidFill>
                  <a:schemeClr val="tx1"/>
                </a:solidFill>
              </a:rPr>
              <a:t>902-620-5013</a:t>
            </a:r>
          </a:p>
          <a:p>
            <a:r>
              <a:rPr lang="en-US" dirty="0" smtClean="0">
                <a:solidFill>
                  <a:schemeClr val="tx1"/>
                </a:solidFill>
              </a:rPr>
              <a:t>jarandall@upei.ca</a:t>
            </a:r>
            <a:endParaRPr lang="en-CA"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
            <a:ext cx="7772400" cy="857231"/>
          </a:xfrm>
        </p:spPr>
        <p:txBody>
          <a:bodyPr/>
          <a:lstStyle/>
          <a:p>
            <a:r>
              <a:rPr lang="en-US" sz="3600" b="1" dirty="0" smtClean="0"/>
              <a:t>Outline</a:t>
            </a:r>
            <a:endParaRPr lang="en-CA" b="1" dirty="0"/>
          </a:p>
        </p:txBody>
      </p:sp>
      <p:sp>
        <p:nvSpPr>
          <p:cNvPr id="3" name="Subtitle 2"/>
          <p:cNvSpPr>
            <a:spLocks noGrp="1"/>
          </p:cNvSpPr>
          <p:nvPr>
            <p:ph type="subTitle" idx="1"/>
          </p:nvPr>
        </p:nvSpPr>
        <p:spPr>
          <a:xfrm>
            <a:off x="251520" y="764704"/>
            <a:ext cx="8143932" cy="5214974"/>
          </a:xfrm>
        </p:spPr>
        <p:txBody>
          <a:bodyPr>
            <a:normAutofit/>
          </a:bodyPr>
          <a:lstStyle/>
          <a:p>
            <a:pPr marL="514350" indent="-514350" algn="l">
              <a:buFont typeface="Arial" pitchFamily="34" charset="0"/>
              <a:buChar char="•"/>
            </a:pPr>
            <a:r>
              <a:rPr lang="en-US" dirty="0" smtClean="0">
                <a:solidFill>
                  <a:schemeClr val="tx1"/>
                </a:solidFill>
              </a:rPr>
              <a:t>Inspiration for this </a:t>
            </a:r>
            <a:r>
              <a:rPr lang="en-US" dirty="0" smtClean="0">
                <a:solidFill>
                  <a:schemeClr val="tx1"/>
                </a:solidFill>
              </a:rPr>
              <a:t>Session </a:t>
            </a:r>
            <a:r>
              <a:rPr lang="en-US" dirty="0" smtClean="0">
                <a:solidFill>
                  <a:schemeClr val="tx1"/>
                </a:solidFill>
              </a:rPr>
              <a:t>and my </a:t>
            </a:r>
            <a:r>
              <a:rPr lang="en-US" dirty="0" smtClean="0">
                <a:solidFill>
                  <a:schemeClr val="tx1"/>
                </a:solidFill>
              </a:rPr>
              <a:t>Connection to </a:t>
            </a:r>
            <a:r>
              <a:rPr lang="en-US" dirty="0" err="1" smtClean="0">
                <a:solidFill>
                  <a:schemeClr val="tx1"/>
                </a:solidFill>
              </a:rPr>
              <a:t>CUExpo</a:t>
            </a:r>
            <a:endParaRPr lang="en-US" dirty="0" smtClean="0">
              <a:solidFill>
                <a:schemeClr val="tx1"/>
              </a:solidFill>
            </a:endParaRPr>
          </a:p>
          <a:p>
            <a:pPr marL="514350" indent="-514350" algn="l">
              <a:buFont typeface="Arial" pitchFamily="34" charset="0"/>
              <a:buChar char="•"/>
            </a:pPr>
            <a:r>
              <a:rPr lang="en-US" dirty="0" smtClean="0">
                <a:solidFill>
                  <a:schemeClr val="tx1"/>
                </a:solidFill>
              </a:rPr>
              <a:t>Motivations </a:t>
            </a:r>
            <a:r>
              <a:rPr lang="en-US" dirty="0" smtClean="0">
                <a:solidFill>
                  <a:schemeClr val="tx1"/>
                </a:solidFill>
              </a:rPr>
              <a:t>for the 1</a:t>
            </a:r>
            <a:r>
              <a:rPr lang="en-US" baseline="30000" dirty="0" smtClean="0">
                <a:solidFill>
                  <a:schemeClr val="tx1"/>
                </a:solidFill>
              </a:rPr>
              <a:t>st</a:t>
            </a:r>
            <a:r>
              <a:rPr lang="en-US" dirty="0" smtClean="0">
                <a:solidFill>
                  <a:schemeClr val="tx1"/>
                </a:solidFill>
              </a:rPr>
              <a:t> </a:t>
            </a:r>
            <a:r>
              <a:rPr lang="en-US" dirty="0" err="1" smtClean="0">
                <a:solidFill>
                  <a:schemeClr val="tx1"/>
                </a:solidFill>
              </a:rPr>
              <a:t>CUExpo</a:t>
            </a:r>
            <a:r>
              <a:rPr lang="en-US" dirty="0" smtClean="0">
                <a:solidFill>
                  <a:schemeClr val="tx1"/>
                </a:solidFill>
              </a:rPr>
              <a:t> </a:t>
            </a:r>
            <a:r>
              <a:rPr lang="en-US" dirty="0" smtClean="0">
                <a:solidFill>
                  <a:schemeClr val="tx1"/>
                </a:solidFill>
              </a:rPr>
              <a:t>- Saskatoon 2003</a:t>
            </a:r>
          </a:p>
          <a:p>
            <a:pPr marL="514350" indent="-514350" algn="l">
              <a:buFont typeface="Arial" pitchFamily="34" charset="0"/>
              <a:buChar char="•"/>
            </a:pPr>
            <a:r>
              <a:rPr lang="en-CA" dirty="0" smtClean="0">
                <a:solidFill>
                  <a:schemeClr val="tx1"/>
                </a:solidFill>
              </a:rPr>
              <a:t>A Brief Summary of ‘the Facts’ of the </a:t>
            </a:r>
            <a:r>
              <a:rPr lang="en-CA" dirty="0" err="1" smtClean="0">
                <a:solidFill>
                  <a:schemeClr val="tx1"/>
                </a:solidFill>
              </a:rPr>
              <a:t>CUExpo</a:t>
            </a:r>
            <a:r>
              <a:rPr lang="en-CA" dirty="0" smtClean="0">
                <a:solidFill>
                  <a:schemeClr val="tx1"/>
                </a:solidFill>
              </a:rPr>
              <a:t> </a:t>
            </a:r>
            <a:r>
              <a:rPr lang="en-CA" dirty="0" smtClean="0">
                <a:solidFill>
                  <a:schemeClr val="tx1"/>
                </a:solidFill>
              </a:rPr>
              <a:t>2003</a:t>
            </a:r>
          </a:p>
          <a:p>
            <a:pPr marL="514350" indent="-514350" algn="l">
              <a:buFont typeface="Arial" pitchFamily="34" charset="0"/>
              <a:buChar char="•"/>
            </a:pPr>
            <a:r>
              <a:rPr lang="en-CA" dirty="0" smtClean="0">
                <a:solidFill>
                  <a:schemeClr val="tx1"/>
                </a:solidFill>
              </a:rPr>
              <a:t>Novel Features</a:t>
            </a:r>
          </a:p>
          <a:p>
            <a:pPr marL="514350" indent="-514350" algn="l">
              <a:buFont typeface="Arial" pitchFamily="34" charset="0"/>
              <a:buChar char="•"/>
            </a:pPr>
            <a:r>
              <a:rPr lang="en-CA" dirty="0" smtClean="0">
                <a:solidFill>
                  <a:schemeClr val="tx1"/>
                </a:solidFill>
              </a:rPr>
              <a:t>Reflections on Impacts and Outcomes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76064"/>
          </a:xfrm>
        </p:spPr>
        <p:txBody>
          <a:bodyPr>
            <a:noAutofit/>
          </a:bodyPr>
          <a:lstStyle/>
          <a:p>
            <a:r>
              <a:rPr lang="en-US" sz="3200" b="1" dirty="0" smtClean="0"/>
              <a:t>Background and Purpose of Panel Session</a:t>
            </a:r>
            <a:endParaRPr lang="en-CA" sz="3200" b="1" dirty="0"/>
          </a:p>
        </p:txBody>
      </p:sp>
      <p:sp>
        <p:nvSpPr>
          <p:cNvPr id="3" name="Subtitle 2"/>
          <p:cNvSpPr>
            <a:spLocks noGrp="1"/>
          </p:cNvSpPr>
          <p:nvPr>
            <p:ph type="subTitle" idx="1"/>
          </p:nvPr>
        </p:nvSpPr>
        <p:spPr>
          <a:xfrm>
            <a:off x="179512" y="548680"/>
            <a:ext cx="8784976" cy="5256584"/>
          </a:xfrm>
        </p:spPr>
        <p:txBody>
          <a:bodyPr>
            <a:noAutofit/>
          </a:bodyPr>
          <a:lstStyle/>
          <a:p>
            <a:pPr marL="514350" indent="-514350" algn="l">
              <a:buFont typeface="Arial" pitchFamily="34" charset="0"/>
              <a:buChar char="•"/>
            </a:pPr>
            <a:r>
              <a:rPr lang="en-US" sz="2800" dirty="0" err="1" smtClean="0">
                <a:solidFill>
                  <a:schemeClr val="tx1"/>
                </a:solidFill>
              </a:rPr>
              <a:t>CUExpo</a:t>
            </a:r>
            <a:r>
              <a:rPr lang="en-US" sz="2800" dirty="0" smtClean="0">
                <a:solidFill>
                  <a:schemeClr val="tx1"/>
                </a:solidFill>
              </a:rPr>
              <a:t> </a:t>
            </a:r>
            <a:r>
              <a:rPr lang="en-US" sz="2800" dirty="0" smtClean="0">
                <a:solidFill>
                  <a:schemeClr val="tx1"/>
                </a:solidFill>
              </a:rPr>
              <a:t>2013 marks the 10</a:t>
            </a:r>
            <a:r>
              <a:rPr lang="en-US" sz="2800" baseline="30000" dirty="0" smtClean="0">
                <a:solidFill>
                  <a:schemeClr val="tx1"/>
                </a:solidFill>
              </a:rPr>
              <a:t>th</a:t>
            </a:r>
            <a:r>
              <a:rPr lang="en-US" sz="2800" dirty="0" smtClean="0">
                <a:solidFill>
                  <a:schemeClr val="tx1"/>
                </a:solidFill>
              </a:rPr>
              <a:t> anniversary of Community-University </a:t>
            </a:r>
            <a:r>
              <a:rPr lang="en-US" sz="2800" dirty="0" smtClean="0">
                <a:solidFill>
                  <a:schemeClr val="tx1"/>
                </a:solidFill>
              </a:rPr>
              <a:t>Expos </a:t>
            </a:r>
            <a:r>
              <a:rPr lang="en-US" sz="2800" dirty="0" smtClean="0">
                <a:solidFill>
                  <a:schemeClr val="tx1"/>
                </a:solidFill>
              </a:rPr>
              <a:t>(Saskatoon – 2003; Winnipeg – 2005; Victoria – 2008; Waterloo – 2011)</a:t>
            </a:r>
          </a:p>
          <a:p>
            <a:pPr marL="514350" indent="-514350" algn="l">
              <a:buFont typeface="Arial" pitchFamily="34" charset="0"/>
              <a:buChar char="•"/>
            </a:pPr>
            <a:r>
              <a:rPr lang="en-US" sz="2400" dirty="0" smtClean="0">
                <a:solidFill>
                  <a:schemeClr val="tx1"/>
                </a:solidFill>
              </a:rPr>
              <a:t>Time </a:t>
            </a:r>
            <a:r>
              <a:rPr lang="en-US" sz="2400" dirty="0" smtClean="0">
                <a:solidFill>
                  <a:schemeClr val="tx1"/>
                </a:solidFill>
              </a:rPr>
              <a:t>to </a:t>
            </a:r>
            <a:r>
              <a:rPr lang="en-US" sz="2400" dirty="0" smtClean="0">
                <a:solidFill>
                  <a:schemeClr val="tx1"/>
                </a:solidFill>
              </a:rPr>
              <a:t>reflect on the history, the impressions and the impacts of </a:t>
            </a:r>
            <a:r>
              <a:rPr lang="en-US" sz="2400" dirty="0" smtClean="0">
                <a:solidFill>
                  <a:schemeClr val="tx1"/>
                </a:solidFill>
              </a:rPr>
              <a:t>these </a:t>
            </a:r>
            <a:r>
              <a:rPr lang="en-US" sz="2400" dirty="0" smtClean="0">
                <a:solidFill>
                  <a:schemeClr val="tx1"/>
                </a:solidFill>
              </a:rPr>
              <a:t>events</a:t>
            </a:r>
          </a:p>
          <a:p>
            <a:pPr marL="514350" indent="-514350" algn="l">
              <a:buFont typeface="Arial" pitchFamily="34" charset="0"/>
              <a:buChar char="•"/>
            </a:pPr>
            <a:r>
              <a:rPr lang="en-US" sz="2400" dirty="0" smtClean="0">
                <a:solidFill>
                  <a:schemeClr val="tx1"/>
                </a:solidFill>
              </a:rPr>
              <a:t>From the perspective of those involved in organizing the previous four </a:t>
            </a:r>
            <a:r>
              <a:rPr lang="en-US" sz="2400" dirty="0" err="1" smtClean="0">
                <a:solidFill>
                  <a:schemeClr val="tx1"/>
                </a:solidFill>
              </a:rPr>
              <a:t>CUExpos</a:t>
            </a:r>
            <a:endParaRPr lang="en-US" sz="2400" dirty="0" smtClean="0">
              <a:solidFill>
                <a:schemeClr val="tx1"/>
              </a:solidFill>
            </a:endParaRPr>
          </a:p>
          <a:p>
            <a:pPr marL="514350" indent="-514350" algn="l">
              <a:buFont typeface="Arial" pitchFamily="34" charset="0"/>
              <a:buChar char="•"/>
            </a:pPr>
            <a:r>
              <a:rPr lang="en-US" sz="2400" dirty="0" smtClean="0">
                <a:solidFill>
                  <a:schemeClr val="tx1"/>
                </a:solidFill>
              </a:rPr>
              <a:t>In my case; I was Co-Chair of first </a:t>
            </a:r>
            <a:r>
              <a:rPr lang="en-US" sz="2400" dirty="0" err="1" smtClean="0">
                <a:solidFill>
                  <a:schemeClr val="tx1"/>
                </a:solidFill>
              </a:rPr>
              <a:t>CUExpo</a:t>
            </a:r>
            <a:r>
              <a:rPr lang="en-US" sz="2400" dirty="0" smtClean="0">
                <a:solidFill>
                  <a:schemeClr val="tx1"/>
                </a:solidFill>
              </a:rPr>
              <a:t> Saskatoon (with supporting cast, including Community Co-Chair Kate </a:t>
            </a:r>
            <a:r>
              <a:rPr lang="en-US" sz="2400" dirty="0" err="1" smtClean="0">
                <a:solidFill>
                  <a:schemeClr val="tx1"/>
                </a:solidFill>
              </a:rPr>
              <a:t>Waygood</a:t>
            </a:r>
            <a:r>
              <a:rPr lang="en-US" sz="2400" dirty="0" smtClean="0">
                <a:solidFill>
                  <a:schemeClr val="tx1"/>
                </a:solidFill>
              </a:rPr>
              <a:t>, City of Saskatoon Councilor)</a:t>
            </a:r>
            <a:endParaRPr lang="en-US" sz="2400" dirty="0" smtClean="0">
              <a:solidFill>
                <a:schemeClr val="tx1"/>
              </a:solidFill>
            </a:endParaRPr>
          </a:p>
          <a:p>
            <a:pPr marL="514350" indent="-514350" algn="l">
              <a:buFont typeface="Arial" pitchFamily="34" charset="0"/>
              <a:buChar char="•"/>
            </a:pPr>
            <a:r>
              <a:rPr lang="en-US" sz="2400" dirty="0" smtClean="0">
                <a:solidFill>
                  <a:schemeClr val="tx1"/>
                </a:solidFill>
              </a:rPr>
              <a:t>Also University (of Saskatchewan) Co-Director of Community-University Institute for Social Research (a 1999-2000 SSHRC CURA)</a:t>
            </a:r>
          </a:p>
          <a:p>
            <a:pPr marL="514350" indent="-514350" algn="l">
              <a:buFont typeface="Arial" pitchFamily="34" charset="0"/>
              <a:buChar char="•"/>
            </a:pPr>
            <a:endParaRPr lang="en-CA"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76064"/>
          </a:xfrm>
        </p:spPr>
        <p:txBody>
          <a:bodyPr>
            <a:noAutofit/>
          </a:bodyPr>
          <a:lstStyle/>
          <a:p>
            <a:r>
              <a:rPr lang="en-US" sz="3200" b="1" dirty="0" smtClean="0"/>
              <a:t>Motivations </a:t>
            </a:r>
            <a:r>
              <a:rPr lang="en-US" sz="3200" b="1" dirty="0" smtClean="0"/>
              <a:t>for </a:t>
            </a:r>
            <a:r>
              <a:rPr lang="en-US" sz="3200" b="1" dirty="0" err="1" smtClean="0"/>
              <a:t>CUExpo</a:t>
            </a:r>
            <a:r>
              <a:rPr lang="en-US" sz="3200" b="1" dirty="0" smtClean="0"/>
              <a:t> 2003: My Recollections </a:t>
            </a:r>
            <a:endParaRPr lang="en-CA" sz="3200" b="1" dirty="0"/>
          </a:p>
        </p:txBody>
      </p:sp>
      <p:sp>
        <p:nvSpPr>
          <p:cNvPr id="3" name="Subtitle 2"/>
          <p:cNvSpPr>
            <a:spLocks noGrp="1"/>
          </p:cNvSpPr>
          <p:nvPr>
            <p:ph type="subTitle" idx="1"/>
          </p:nvPr>
        </p:nvSpPr>
        <p:spPr>
          <a:xfrm>
            <a:off x="0" y="548680"/>
            <a:ext cx="8964488" cy="6120680"/>
          </a:xfrm>
        </p:spPr>
        <p:txBody>
          <a:bodyPr>
            <a:noAutofit/>
          </a:bodyPr>
          <a:lstStyle/>
          <a:p>
            <a:pPr marL="971550" lvl="1" indent="-514350" algn="l">
              <a:buFont typeface="Arial" pitchFamily="34" charset="0"/>
              <a:buChar char="•"/>
            </a:pPr>
            <a:r>
              <a:rPr lang="en-CA" sz="2400" dirty="0" smtClean="0">
                <a:solidFill>
                  <a:schemeClr val="tx1"/>
                </a:solidFill>
              </a:rPr>
              <a:t>Commitment as part of our </a:t>
            </a:r>
            <a:r>
              <a:rPr lang="en-CA" sz="2400" dirty="0" smtClean="0">
                <a:solidFill>
                  <a:schemeClr val="tx1"/>
                </a:solidFill>
              </a:rPr>
              <a:t>SSHRC-CURA </a:t>
            </a:r>
            <a:r>
              <a:rPr lang="en-CA" sz="2400" dirty="0" smtClean="0">
                <a:solidFill>
                  <a:schemeClr val="tx1"/>
                </a:solidFill>
              </a:rPr>
              <a:t>grant</a:t>
            </a:r>
          </a:p>
          <a:p>
            <a:pPr marL="971550" lvl="1" indent="-514350" algn="l">
              <a:buFont typeface="Arial" pitchFamily="34" charset="0"/>
              <a:buChar char="•"/>
            </a:pPr>
            <a:r>
              <a:rPr lang="en-CA" sz="2400" dirty="0" smtClean="0">
                <a:solidFill>
                  <a:schemeClr val="tx1"/>
                </a:solidFill>
              </a:rPr>
              <a:t>Canada lagging in large-scale, funded community-university partnership opportunities and research</a:t>
            </a:r>
          </a:p>
          <a:p>
            <a:pPr marL="1428750" lvl="2" indent="-514350" algn="l">
              <a:buFont typeface="Arial" pitchFamily="34" charset="0"/>
              <a:buChar char="•"/>
            </a:pPr>
            <a:r>
              <a:rPr lang="en-CA" dirty="0" smtClean="0">
                <a:solidFill>
                  <a:schemeClr val="tx1"/>
                </a:solidFill>
              </a:rPr>
              <a:t>In USA, Community-Campus Partnerships for </a:t>
            </a:r>
            <a:r>
              <a:rPr lang="en-CA" dirty="0" smtClean="0">
                <a:solidFill>
                  <a:schemeClr val="tx1"/>
                </a:solidFill>
              </a:rPr>
              <a:t>Health, LOKA Institute, Community Outreach Partnerships Centers (HUD)</a:t>
            </a:r>
            <a:endParaRPr lang="en-CA" dirty="0" smtClean="0">
              <a:solidFill>
                <a:schemeClr val="tx1"/>
              </a:solidFill>
            </a:endParaRPr>
          </a:p>
          <a:p>
            <a:pPr marL="1428750" lvl="2" indent="-514350" algn="l">
              <a:buFont typeface="Arial" pitchFamily="34" charset="0"/>
              <a:buChar char="•"/>
            </a:pPr>
            <a:r>
              <a:rPr lang="en-CA" dirty="0" smtClean="0">
                <a:solidFill>
                  <a:schemeClr val="tx1"/>
                </a:solidFill>
              </a:rPr>
              <a:t>In Europe, Science Shops</a:t>
            </a:r>
          </a:p>
          <a:p>
            <a:pPr marL="971550" lvl="1" indent="-514350" algn="l">
              <a:buFont typeface="Arial" pitchFamily="34" charset="0"/>
              <a:buChar char="•"/>
            </a:pPr>
            <a:r>
              <a:rPr lang="en-CA" sz="2400" dirty="0" smtClean="0">
                <a:solidFill>
                  <a:schemeClr val="tx1"/>
                </a:solidFill>
              </a:rPr>
              <a:t>By 2002, 37 SSHRC-CURAs and 19 CIHR Community </a:t>
            </a:r>
            <a:r>
              <a:rPr lang="en-CA" sz="2400" dirty="0" smtClean="0">
                <a:solidFill>
                  <a:schemeClr val="tx1"/>
                </a:solidFill>
              </a:rPr>
              <a:t>Alliance </a:t>
            </a:r>
            <a:r>
              <a:rPr lang="en-CA" sz="2400" dirty="0" smtClean="0">
                <a:solidFill>
                  <a:schemeClr val="tx1"/>
                </a:solidFill>
              </a:rPr>
              <a:t>for Health </a:t>
            </a:r>
            <a:r>
              <a:rPr lang="en-CA" sz="2400" dirty="0" smtClean="0">
                <a:solidFill>
                  <a:schemeClr val="tx1"/>
                </a:solidFill>
              </a:rPr>
              <a:t>Research </a:t>
            </a:r>
            <a:r>
              <a:rPr lang="en-CA" sz="2400" dirty="0" smtClean="0">
                <a:solidFill>
                  <a:schemeClr val="tx1"/>
                </a:solidFill>
              </a:rPr>
              <a:t>(CAHR) grants</a:t>
            </a:r>
          </a:p>
          <a:p>
            <a:pPr marL="971550" lvl="1" indent="-514350" algn="l">
              <a:buFont typeface="Arial" pitchFamily="34" charset="0"/>
              <a:buChar char="•"/>
            </a:pPr>
            <a:r>
              <a:rPr lang="en-CA" sz="2400" dirty="0" smtClean="0">
                <a:solidFill>
                  <a:schemeClr val="tx1"/>
                </a:solidFill>
              </a:rPr>
              <a:t>Therefore, a </a:t>
            </a:r>
            <a:r>
              <a:rPr lang="en-CA" sz="2400" dirty="0" smtClean="0">
                <a:solidFill>
                  <a:schemeClr val="tx1"/>
                </a:solidFill>
              </a:rPr>
              <a:t>pent </a:t>
            </a:r>
            <a:r>
              <a:rPr lang="en-CA" sz="2400" dirty="0" smtClean="0">
                <a:solidFill>
                  <a:schemeClr val="tx1"/>
                </a:solidFill>
              </a:rPr>
              <a:t>up </a:t>
            </a:r>
            <a:r>
              <a:rPr lang="en-CA" sz="2400" dirty="0" smtClean="0">
                <a:solidFill>
                  <a:schemeClr val="tx1"/>
                </a:solidFill>
              </a:rPr>
              <a:t>demand in Canada to share partnership experiences and outcomes</a:t>
            </a:r>
            <a:endParaRPr lang="en-CA" sz="2400" dirty="0" smtClean="0">
              <a:solidFill>
                <a:schemeClr val="tx1"/>
              </a:solidFill>
            </a:endParaRPr>
          </a:p>
          <a:p>
            <a:pPr marL="971550" lvl="1" indent="-514350" algn="l">
              <a:buFont typeface="Arial" pitchFamily="34" charset="0"/>
              <a:buChar char="•"/>
            </a:pPr>
            <a:r>
              <a:rPr lang="en-CA" sz="2400" dirty="0" smtClean="0">
                <a:solidFill>
                  <a:schemeClr val="tx1"/>
                </a:solidFill>
              </a:rPr>
              <a:t>Also, introduce</a:t>
            </a:r>
            <a:r>
              <a:rPr lang="en-CA" sz="2400" dirty="0" smtClean="0">
                <a:solidFill>
                  <a:schemeClr val="tx1"/>
                </a:solidFill>
              </a:rPr>
              <a:t>: 1) </a:t>
            </a:r>
            <a:r>
              <a:rPr lang="en-CA" sz="2400" dirty="0" smtClean="0">
                <a:solidFill>
                  <a:schemeClr val="tx1"/>
                </a:solidFill>
              </a:rPr>
              <a:t>Saskatoon community </a:t>
            </a:r>
            <a:r>
              <a:rPr lang="en-CA" sz="2400" dirty="0" smtClean="0">
                <a:solidFill>
                  <a:schemeClr val="tx1"/>
                </a:solidFill>
              </a:rPr>
              <a:t>o</a:t>
            </a:r>
            <a:r>
              <a:rPr lang="en-CA" sz="2400" dirty="0" smtClean="0">
                <a:solidFill>
                  <a:schemeClr val="tx1"/>
                </a:solidFill>
              </a:rPr>
              <a:t>rganizations to people at the event and </a:t>
            </a:r>
            <a:r>
              <a:rPr lang="en-CA" sz="2400" dirty="0" smtClean="0">
                <a:solidFill>
                  <a:schemeClr val="tx1"/>
                </a:solidFill>
              </a:rPr>
              <a:t>2) national community to partnership work being undertaken in Saskatoon</a:t>
            </a:r>
          </a:p>
          <a:p>
            <a:pPr marL="514350" indent="-514350" algn="l">
              <a:buFont typeface="Arial" pitchFamily="34" charset="0"/>
              <a:buChar char="•"/>
            </a:pPr>
            <a:endParaRPr lang="en-CA"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143007"/>
          </a:xfrm>
        </p:spPr>
        <p:txBody>
          <a:bodyPr>
            <a:noAutofit/>
          </a:bodyPr>
          <a:lstStyle/>
          <a:p>
            <a:pPr marL="514350" lvl="1" indent="-514350" algn="ctr" rtl="0">
              <a:spcBef>
                <a:spcPct val="0"/>
              </a:spcBef>
            </a:pPr>
            <a:r>
              <a:rPr lang="en-US" sz="2800" b="1" dirty="0" smtClean="0"/>
              <a:t>A Brief Summary of the “Facts”: </a:t>
            </a:r>
            <a:r>
              <a:rPr lang="en-US" sz="2800" b="1" dirty="0" err="1" smtClean="0"/>
              <a:t>CUExpo</a:t>
            </a:r>
            <a:r>
              <a:rPr lang="en-US" sz="2800" b="1" dirty="0" smtClean="0"/>
              <a:t> 2003</a:t>
            </a:r>
            <a:endParaRPr lang="en-US" sz="2800" b="1" dirty="0" smtClean="0"/>
          </a:p>
        </p:txBody>
      </p:sp>
      <p:sp>
        <p:nvSpPr>
          <p:cNvPr id="3" name="Subtitle 2"/>
          <p:cNvSpPr>
            <a:spLocks noGrp="1"/>
          </p:cNvSpPr>
          <p:nvPr>
            <p:ph type="subTitle" idx="1"/>
          </p:nvPr>
        </p:nvSpPr>
        <p:spPr>
          <a:xfrm>
            <a:off x="0" y="908720"/>
            <a:ext cx="8034148" cy="5143536"/>
          </a:xfrm>
        </p:spPr>
        <p:txBody>
          <a:bodyPr>
            <a:normAutofit/>
          </a:bodyPr>
          <a:lstStyle/>
          <a:p>
            <a:pPr marL="971550" lvl="1" indent="-514350" algn="l">
              <a:buFont typeface="Arial" pitchFamily="34" charset="0"/>
              <a:buChar char="•"/>
            </a:pPr>
            <a:r>
              <a:rPr lang="en-US" dirty="0" smtClean="0">
                <a:solidFill>
                  <a:schemeClr val="tx1"/>
                </a:solidFill>
              </a:rPr>
              <a:t>Uncertain of  expected attendance; no precedent in Canada</a:t>
            </a:r>
          </a:p>
          <a:p>
            <a:pPr marL="971550" lvl="1" indent="-514350" algn="l">
              <a:buFont typeface="Arial" pitchFamily="34" charset="0"/>
              <a:buChar char="•"/>
            </a:pPr>
            <a:r>
              <a:rPr lang="en-US" dirty="0" smtClean="0">
                <a:solidFill>
                  <a:schemeClr val="tx1"/>
                </a:solidFill>
              </a:rPr>
              <a:t>Approximately 350 registered (difficult to estimate)</a:t>
            </a:r>
          </a:p>
          <a:p>
            <a:pPr marL="971550" lvl="1" indent="-514350" algn="l">
              <a:buFont typeface="Arial" pitchFamily="34" charset="0"/>
              <a:buChar char="•"/>
            </a:pPr>
            <a:r>
              <a:rPr lang="en-US" dirty="0" smtClean="0">
                <a:solidFill>
                  <a:schemeClr val="tx1"/>
                </a:solidFill>
              </a:rPr>
              <a:t>62 papers; 29 posters/roundtables/panels; 9 workshops; 9 keynotes/</a:t>
            </a:r>
            <a:r>
              <a:rPr lang="en-US" dirty="0" err="1" smtClean="0">
                <a:solidFill>
                  <a:schemeClr val="tx1"/>
                </a:solidFill>
              </a:rPr>
              <a:t>plenaries</a:t>
            </a:r>
            <a:endParaRPr lang="en-US" dirty="0" smtClean="0">
              <a:solidFill>
                <a:schemeClr val="tx1"/>
              </a:solidFill>
            </a:endParaRPr>
          </a:p>
          <a:p>
            <a:pPr marL="971550" lvl="1" indent="-514350" algn="l">
              <a:buFont typeface="Arial" pitchFamily="34" charset="0"/>
              <a:buChar char="•"/>
            </a:pPr>
            <a:r>
              <a:rPr lang="en-US" dirty="0" smtClean="0">
                <a:solidFill>
                  <a:schemeClr val="tx1"/>
                </a:solidFill>
              </a:rPr>
              <a:t>Of 338 listed in program, </a:t>
            </a:r>
            <a:r>
              <a:rPr lang="en-US" b="1" dirty="0" smtClean="0">
                <a:solidFill>
                  <a:schemeClr val="tx1"/>
                </a:solidFill>
              </a:rPr>
              <a:t>59%</a:t>
            </a:r>
            <a:r>
              <a:rPr lang="en-US" dirty="0" smtClean="0">
                <a:solidFill>
                  <a:schemeClr val="tx1"/>
                </a:solidFill>
              </a:rPr>
              <a:t> (199) from Post-Secondary, </a:t>
            </a:r>
            <a:r>
              <a:rPr lang="en-US" b="1" dirty="0" smtClean="0">
                <a:solidFill>
                  <a:schemeClr val="tx1"/>
                </a:solidFill>
              </a:rPr>
              <a:t>24%</a:t>
            </a:r>
            <a:r>
              <a:rPr lang="en-US" dirty="0" smtClean="0">
                <a:solidFill>
                  <a:schemeClr val="tx1"/>
                </a:solidFill>
              </a:rPr>
              <a:t> (81) from NGO/CBOs, </a:t>
            </a:r>
            <a:r>
              <a:rPr lang="en-US" b="1" dirty="0" smtClean="0">
                <a:solidFill>
                  <a:schemeClr val="tx1"/>
                </a:solidFill>
              </a:rPr>
              <a:t>12.7% </a:t>
            </a:r>
            <a:r>
              <a:rPr lang="en-US" dirty="0" smtClean="0">
                <a:solidFill>
                  <a:schemeClr val="tx1"/>
                </a:solidFill>
              </a:rPr>
              <a:t>(43) from Govt./Public Sector, </a:t>
            </a:r>
            <a:r>
              <a:rPr lang="en-US" b="1" dirty="0" smtClean="0">
                <a:solidFill>
                  <a:schemeClr val="tx1"/>
                </a:solidFill>
              </a:rPr>
              <a:t>4.4% </a:t>
            </a:r>
            <a:r>
              <a:rPr lang="en-US" dirty="0" smtClean="0">
                <a:solidFill>
                  <a:schemeClr val="tx1"/>
                </a:solidFill>
              </a:rPr>
              <a:t>(15) </a:t>
            </a:r>
            <a:r>
              <a:rPr lang="en-US" dirty="0" smtClean="0">
                <a:solidFill>
                  <a:srgbClr val="FFFF00"/>
                </a:solidFill>
              </a:rPr>
              <a:t>from </a:t>
            </a:r>
            <a:r>
              <a:rPr lang="en-US" dirty="0" smtClean="0">
                <a:solidFill>
                  <a:schemeClr val="tx1"/>
                </a:solidFill>
              </a:rPr>
              <a:t>Private sector</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0" y="1"/>
            <a:ext cx="9144000" cy="1142983"/>
          </a:xfrm>
        </p:spPr>
        <p:txBody>
          <a:bodyPr>
            <a:noAutofit/>
          </a:bodyPr>
          <a:lstStyle/>
          <a:p>
            <a:pPr marL="971550" lvl="1" indent="-514350" algn="ctr"/>
            <a:r>
              <a:rPr lang="en-US" sz="2800" b="1" dirty="0" smtClean="0">
                <a:solidFill>
                  <a:schemeClr val="tx1"/>
                </a:solidFill>
              </a:rPr>
              <a:t>Novel Features of the </a:t>
            </a:r>
            <a:r>
              <a:rPr lang="en-US" sz="2800" b="1" dirty="0" err="1" smtClean="0">
                <a:solidFill>
                  <a:schemeClr val="tx1"/>
                </a:solidFill>
              </a:rPr>
              <a:t>CUExpo</a:t>
            </a:r>
            <a:r>
              <a:rPr lang="en-US" sz="2800" b="1" dirty="0" smtClean="0">
                <a:solidFill>
                  <a:schemeClr val="tx1"/>
                </a:solidFill>
              </a:rPr>
              <a:t> 2003</a:t>
            </a:r>
            <a:endParaRPr lang="en-US" sz="2800" b="1" dirty="0" smtClean="0">
              <a:solidFill>
                <a:schemeClr val="tx1"/>
              </a:solidFill>
            </a:endParaRPr>
          </a:p>
        </p:txBody>
      </p:sp>
      <p:sp>
        <p:nvSpPr>
          <p:cNvPr id="6" name="Subtitle 5"/>
          <p:cNvSpPr>
            <a:spLocks noGrp="1"/>
          </p:cNvSpPr>
          <p:nvPr>
            <p:ph type="subTitle" idx="1"/>
          </p:nvPr>
        </p:nvSpPr>
        <p:spPr>
          <a:xfrm>
            <a:off x="214282" y="1268760"/>
            <a:ext cx="8929718" cy="4572032"/>
          </a:xfrm>
        </p:spPr>
        <p:txBody>
          <a:bodyPr anchor="t">
            <a:normAutofit fontScale="92500" lnSpcReduction="20000"/>
          </a:bodyPr>
          <a:lstStyle/>
          <a:p>
            <a:pPr marL="971550" lvl="1" indent="-514350" algn="l">
              <a:buFont typeface="Arial" pitchFamily="34" charset="0"/>
              <a:buChar char="•"/>
            </a:pPr>
            <a:r>
              <a:rPr lang="en-CA" dirty="0" smtClean="0">
                <a:solidFill>
                  <a:schemeClr val="tx1"/>
                </a:solidFill>
              </a:rPr>
              <a:t>Should NOT be a typical academic conference; therefore </a:t>
            </a:r>
            <a:r>
              <a:rPr lang="en-CA" dirty="0" err="1" smtClean="0">
                <a:solidFill>
                  <a:schemeClr val="tx1"/>
                </a:solidFill>
              </a:rPr>
              <a:t>CU</a:t>
            </a:r>
            <a:r>
              <a:rPr lang="en-CA" u="sng" dirty="0" err="1" smtClean="0">
                <a:solidFill>
                  <a:schemeClr val="tx1"/>
                </a:solidFill>
              </a:rPr>
              <a:t>Expo</a:t>
            </a:r>
            <a:r>
              <a:rPr lang="en-CA" dirty="0" smtClean="0">
                <a:solidFill>
                  <a:schemeClr val="tx1"/>
                </a:solidFill>
              </a:rPr>
              <a:t>, not CU </a:t>
            </a:r>
            <a:r>
              <a:rPr lang="en-CA" u="sng" dirty="0" smtClean="0">
                <a:solidFill>
                  <a:schemeClr val="tx1"/>
                </a:solidFill>
              </a:rPr>
              <a:t>C</a:t>
            </a:r>
            <a:r>
              <a:rPr lang="en-CA" u="sng" dirty="0" smtClean="0">
                <a:solidFill>
                  <a:schemeClr val="tx1"/>
                </a:solidFill>
              </a:rPr>
              <a:t>onference</a:t>
            </a:r>
          </a:p>
          <a:p>
            <a:pPr marL="971550" lvl="1" indent="-514350" algn="l">
              <a:buFont typeface="Arial" pitchFamily="34" charset="0"/>
              <a:buChar char="•"/>
            </a:pPr>
            <a:r>
              <a:rPr lang="en-CA" dirty="0" smtClean="0">
                <a:solidFill>
                  <a:schemeClr val="tx1"/>
                </a:solidFill>
              </a:rPr>
              <a:t>Variety in forms of interaction: papers, posters, </a:t>
            </a:r>
            <a:r>
              <a:rPr lang="en-CA" u="sng" dirty="0" smtClean="0">
                <a:solidFill>
                  <a:schemeClr val="tx1"/>
                </a:solidFill>
              </a:rPr>
              <a:t>BUT ALSO </a:t>
            </a:r>
            <a:r>
              <a:rPr lang="en-CA" dirty="0" smtClean="0">
                <a:solidFill>
                  <a:schemeClr val="tx1"/>
                </a:solidFill>
              </a:rPr>
              <a:t>workshops, panels, roundtables, </a:t>
            </a:r>
            <a:r>
              <a:rPr lang="en-CA" dirty="0" err="1" smtClean="0">
                <a:solidFill>
                  <a:schemeClr val="tx1"/>
                </a:solidFill>
              </a:rPr>
              <a:t>plenaries</a:t>
            </a:r>
            <a:endParaRPr lang="en-CA" dirty="0" smtClean="0">
              <a:solidFill>
                <a:schemeClr val="tx1"/>
              </a:solidFill>
            </a:endParaRPr>
          </a:p>
          <a:p>
            <a:pPr marL="971550" lvl="1" indent="-514350" algn="l">
              <a:buFont typeface="Arial" pitchFamily="34" charset="0"/>
              <a:buChar char="•"/>
            </a:pPr>
            <a:r>
              <a:rPr lang="en-CA" dirty="0" smtClean="0">
                <a:solidFill>
                  <a:schemeClr val="tx1"/>
                </a:solidFill>
              </a:rPr>
              <a:t>More break time (30 minutes) between sessions for informal gatherings</a:t>
            </a:r>
          </a:p>
          <a:p>
            <a:pPr marL="971550" lvl="1" indent="-514350" algn="l">
              <a:buFont typeface="Arial" pitchFamily="34" charset="0"/>
              <a:buChar char="•"/>
            </a:pPr>
            <a:r>
              <a:rPr lang="en-CA" dirty="0" smtClean="0">
                <a:solidFill>
                  <a:schemeClr val="tx1"/>
                </a:solidFill>
              </a:rPr>
              <a:t>Site/Field visits to NGOs/CBOs (project partners) at no </a:t>
            </a:r>
            <a:r>
              <a:rPr lang="en-CA" dirty="0" smtClean="0">
                <a:solidFill>
                  <a:schemeClr val="tx1"/>
                </a:solidFill>
              </a:rPr>
              <a:t>additional cost to </a:t>
            </a:r>
            <a:r>
              <a:rPr lang="en-CA" dirty="0" smtClean="0">
                <a:solidFill>
                  <a:schemeClr val="tx1"/>
                </a:solidFill>
              </a:rPr>
              <a:t>participants; from my background in geography;</a:t>
            </a:r>
          </a:p>
          <a:p>
            <a:pPr marL="971550" lvl="1" indent="-514350" algn="l">
              <a:buFont typeface="Arial" pitchFamily="34" charset="0"/>
              <a:buChar char="•"/>
            </a:pPr>
            <a:r>
              <a:rPr lang="en-CA" dirty="0" smtClean="0">
                <a:solidFill>
                  <a:schemeClr val="tx1"/>
                </a:solidFill>
              </a:rPr>
              <a:t>Majority of plenary speakers drawn from outside universities; e.g., </a:t>
            </a:r>
            <a:r>
              <a:rPr lang="en-CA" dirty="0" err="1" smtClean="0">
                <a:solidFill>
                  <a:schemeClr val="tx1"/>
                </a:solidFill>
              </a:rPr>
              <a:t>Ovide</a:t>
            </a:r>
            <a:r>
              <a:rPr lang="en-CA" dirty="0" smtClean="0">
                <a:solidFill>
                  <a:schemeClr val="tx1"/>
                </a:solidFill>
              </a:rPr>
              <a:t> </a:t>
            </a:r>
            <a:r>
              <a:rPr lang="en-CA" dirty="0" err="1" smtClean="0">
                <a:solidFill>
                  <a:schemeClr val="tx1"/>
                </a:solidFill>
              </a:rPr>
              <a:t>Mercrede</a:t>
            </a:r>
            <a:r>
              <a:rPr lang="en-CA" dirty="0" smtClean="0">
                <a:solidFill>
                  <a:schemeClr val="tx1"/>
                </a:solidFill>
              </a:rPr>
              <a:t>, Judy </a:t>
            </a:r>
            <a:r>
              <a:rPr lang="en-CA" dirty="0" err="1" smtClean="0">
                <a:solidFill>
                  <a:schemeClr val="tx1"/>
                </a:solidFill>
              </a:rPr>
              <a:t>Rebick</a:t>
            </a:r>
            <a:r>
              <a:rPr lang="en-CA" dirty="0" smtClean="0">
                <a:solidFill>
                  <a:schemeClr val="tx1"/>
                </a:solidFill>
              </a:rPr>
              <a:t>, Stephen Lewis, Mary Ellen </a:t>
            </a:r>
            <a:r>
              <a:rPr lang="en-CA" dirty="0" err="1" smtClean="0">
                <a:solidFill>
                  <a:schemeClr val="tx1"/>
                </a:solidFill>
              </a:rPr>
              <a:t>Turpel</a:t>
            </a:r>
            <a:r>
              <a:rPr lang="en-CA" dirty="0" err="1" smtClean="0">
                <a:solidFill>
                  <a:schemeClr val="tx1"/>
                </a:solidFill>
              </a:rPr>
              <a:t>-Lafond</a:t>
            </a:r>
            <a:r>
              <a:rPr lang="en-CA" dirty="0" smtClean="0">
                <a:solidFill>
                  <a:schemeClr val="tx1"/>
                </a:solidFill>
              </a:rPr>
              <a:t>, Penelope Rowe</a:t>
            </a:r>
            <a:endParaRPr lang="en-CA" dirty="0" smtClean="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188640"/>
            <a:ext cx="9144000" cy="727071"/>
          </a:xfrm>
        </p:spPr>
        <p:txBody>
          <a:bodyPr>
            <a:noAutofit/>
          </a:bodyPr>
          <a:lstStyle/>
          <a:p>
            <a:pPr marL="971550" lvl="1" indent="-514350" algn="ctr"/>
            <a:r>
              <a:rPr lang="en-CA" sz="2800" dirty="0" smtClean="0">
                <a:solidFill>
                  <a:schemeClr val="tx1"/>
                </a:solidFill>
              </a:rPr>
              <a:t>Reflections on Impacts and Outcomes</a:t>
            </a:r>
            <a:br>
              <a:rPr lang="en-CA" sz="2800" dirty="0" smtClean="0">
                <a:solidFill>
                  <a:schemeClr val="tx1"/>
                </a:solidFill>
              </a:rPr>
            </a:br>
            <a:endParaRPr lang="en-US" sz="2800" b="1" dirty="0" smtClean="0">
              <a:solidFill>
                <a:schemeClr val="tx1"/>
              </a:solidFill>
            </a:endParaRPr>
          </a:p>
        </p:txBody>
      </p:sp>
      <p:sp>
        <p:nvSpPr>
          <p:cNvPr id="5" name="Subtitle 4"/>
          <p:cNvSpPr>
            <a:spLocks noGrp="1"/>
          </p:cNvSpPr>
          <p:nvPr>
            <p:ph type="subTitle" idx="1"/>
          </p:nvPr>
        </p:nvSpPr>
        <p:spPr>
          <a:xfrm>
            <a:off x="251520" y="620688"/>
            <a:ext cx="8640960" cy="5503006"/>
          </a:xfrm>
        </p:spPr>
        <p:txBody>
          <a:bodyPr anchor="ctr">
            <a:normAutofit fontScale="77500" lnSpcReduction="20000"/>
          </a:bodyPr>
          <a:lstStyle/>
          <a:p>
            <a:pPr marL="514350" lvl="1" indent="-514350" algn="l">
              <a:buFont typeface="Arial" pitchFamily="34" charset="0"/>
              <a:buChar char="•"/>
            </a:pPr>
            <a:r>
              <a:rPr lang="en-US" dirty="0" smtClean="0">
                <a:solidFill>
                  <a:schemeClr val="tx1"/>
                </a:solidFill>
              </a:rPr>
              <a:t>Comments provided to me by </a:t>
            </a:r>
            <a:r>
              <a:rPr lang="en-US" dirty="0" smtClean="0">
                <a:solidFill>
                  <a:schemeClr val="tx1"/>
                </a:solidFill>
              </a:rPr>
              <a:t>Kate </a:t>
            </a:r>
            <a:r>
              <a:rPr lang="en-US" dirty="0" err="1" smtClean="0">
                <a:solidFill>
                  <a:schemeClr val="tx1"/>
                </a:solidFill>
              </a:rPr>
              <a:t>Waygood</a:t>
            </a:r>
            <a:r>
              <a:rPr lang="en-US" dirty="0" smtClean="0">
                <a:solidFill>
                  <a:schemeClr val="tx1"/>
                </a:solidFill>
              </a:rPr>
              <a:t> (Community Co-Chair</a:t>
            </a:r>
            <a:r>
              <a:rPr lang="en-US" dirty="0" smtClean="0">
                <a:solidFill>
                  <a:schemeClr val="tx1"/>
                </a:solidFill>
              </a:rPr>
              <a:t>) re the impact on the Saskatoon community: </a:t>
            </a:r>
          </a:p>
          <a:p>
            <a:pPr marL="514350" lvl="1" indent="-514350" algn="l">
              <a:buFont typeface="Wingdings" pitchFamily="2" charset="2"/>
              <a:buChar char="Ø"/>
            </a:pPr>
            <a:r>
              <a:rPr lang="en-US" dirty="0" smtClean="0">
                <a:solidFill>
                  <a:schemeClr val="tx1"/>
                </a:solidFill>
              </a:rPr>
              <a:t>Building trust among sectors:  non-profits, local government, business, judiciary, university</a:t>
            </a:r>
            <a:endParaRPr lang="en-US" dirty="0" smtClean="0">
              <a:solidFill>
                <a:schemeClr val="tx1"/>
              </a:solidFill>
            </a:endParaRPr>
          </a:p>
          <a:p>
            <a:pPr marL="514350" lvl="1" indent="-514350" algn="l">
              <a:buFont typeface="Wingdings" pitchFamily="2" charset="2"/>
              <a:buChar char="Ø"/>
            </a:pPr>
            <a:r>
              <a:rPr lang="en-US" dirty="0" smtClean="0">
                <a:solidFill>
                  <a:schemeClr val="tx1"/>
                </a:solidFill>
              </a:rPr>
              <a:t>“</a:t>
            </a:r>
            <a:r>
              <a:rPr lang="en-CA" i="1" dirty="0" smtClean="0">
                <a:solidFill>
                  <a:schemeClr val="tx1"/>
                </a:solidFill>
              </a:rPr>
              <a:t>At a time of economic uncertainties, growing needs from almost every sector of our community, but especially those less fortunate, it seems everyone was willing to reach out beyond their comfort zone and “risk” new ventures and new partnerships. We were bringing together folks who had never spoken to each other and we worked to open their minds to new ways of problem solving. </a:t>
            </a:r>
            <a:r>
              <a:rPr lang="en-CA" i="1" dirty="0" smtClean="0">
                <a:solidFill>
                  <a:schemeClr val="tx1"/>
                </a:solidFill>
              </a:rPr>
              <a:t>”</a:t>
            </a:r>
          </a:p>
          <a:p>
            <a:pPr marL="514350" lvl="1" indent="-514350" algn="l">
              <a:buFont typeface="Arial" pitchFamily="34" charset="0"/>
              <a:buChar char="•"/>
            </a:pPr>
            <a:r>
              <a:rPr lang="en-CA" dirty="0" smtClean="0">
                <a:solidFill>
                  <a:schemeClr val="tx1"/>
                </a:solidFill>
              </a:rPr>
              <a:t>Forged friendships nationally that still exist</a:t>
            </a:r>
          </a:p>
          <a:p>
            <a:pPr marL="514350" lvl="1" indent="-514350" algn="l">
              <a:buFont typeface="Arial" pitchFamily="34" charset="0"/>
              <a:buChar char="•"/>
            </a:pPr>
            <a:r>
              <a:rPr lang="en-CA" dirty="0" smtClean="0">
                <a:solidFill>
                  <a:schemeClr val="tx1"/>
                </a:solidFill>
              </a:rPr>
              <a:t>Four subsequent </a:t>
            </a:r>
            <a:r>
              <a:rPr lang="en-CA" dirty="0" err="1" smtClean="0">
                <a:solidFill>
                  <a:schemeClr val="tx1"/>
                </a:solidFill>
              </a:rPr>
              <a:t>CUExpos</a:t>
            </a:r>
            <a:r>
              <a:rPr lang="en-CA" dirty="0" smtClean="0">
                <a:solidFill>
                  <a:schemeClr val="tx1"/>
                </a:solidFill>
              </a:rPr>
              <a:t> represent an outcome (humbling)</a:t>
            </a:r>
          </a:p>
          <a:p>
            <a:pPr marL="514350" lvl="1" indent="-514350" algn="l">
              <a:buFont typeface="Arial" pitchFamily="34" charset="0"/>
              <a:buChar char="•"/>
            </a:pPr>
            <a:r>
              <a:rPr lang="en-CA" dirty="0" smtClean="0">
                <a:solidFill>
                  <a:schemeClr val="tx1"/>
                </a:solidFill>
              </a:rPr>
              <a:t>The r</a:t>
            </a:r>
            <a:r>
              <a:rPr lang="en-CA" dirty="0" smtClean="0">
                <a:solidFill>
                  <a:schemeClr val="tx1"/>
                </a:solidFill>
              </a:rPr>
              <a:t>esearch discussed, the professional and personal links forged, difficult to measure</a:t>
            </a:r>
          </a:p>
          <a:p>
            <a:pPr marL="514350" lvl="1" indent="-514350" algn="l">
              <a:buFont typeface="Arial" pitchFamily="34" charset="0"/>
              <a:buChar char="•"/>
            </a:pPr>
            <a:r>
              <a:rPr lang="en-CA" dirty="0" smtClean="0">
                <a:solidFill>
                  <a:schemeClr val="tx1"/>
                </a:solidFill>
              </a:rPr>
              <a:t>From MA thesis by Janet </a:t>
            </a:r>
            <a:r>
              <a:rPr lang="en-CA" dirty="0" err="1" smtClean="0">
                <a:solidFill>
                  <a:schemeClr val="tx1"/>
                </a:solidFill>
              </a:rPr>
              <a:t>Dunnett</a:t>
            </a:r>
            <a:r>
              <a:rPr lang="en-CA" dirty="0" smtClean="0">
                <a:solidFill>
                  <a:schemeClr val="tx1"/>
                </a:solidFill>
              </a:rPr>
              <a:t>, U of Victoria (2004), </a:t>
            </a:r>
            <a:r>
              <a:rPr lang="en-CA" i="1" dirty="0" smtClean="0">
                <a:solidFill>
                  <a:schemeClr val="tx1"/>
                </a:solidFill>
              </a:rPr>
              <a:t>“</a:t>
            </a:r>
            <a:r>
              <a:rPr lang="en-CA" i="1" dirty="0" err="1" smtClean="0">
                <a:solidFill>
                  <a:schemeClr val="tx1"/>
                </a:solidFill>
              </a:rPr>
              <a:t>CUExpo</a:t>
            </a:r>
            <a:r>
              <a:rPr lang="en-CA" i="1" dirty="0" smtClean="0">
                <a:solidFill>
                  <a:schemeClr val="tx1"/>
                </a:solidFill>
              </a:rPr>
              <a:t> was a milestone in the development of Community-University linkages in Canada.” </a:t>
            </a:r>
            <a:endParaRPr lang="en-US" i="1" dirty="0" smtClean="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51520" y="188640"/>
            <a:ext cx="8712968" cy="622992"/>
          </a:xfrm>
        </p:spPr>
        <p:txBody>
          <a:bodyPr>
            <a:normAutofit/>
          </a:bodyPr>
          <a:lstStyle/>
          <a:p>
            <a:r>
              <a:rPr lang="en-CA" sz="3200" b="1" dirty="0" smtClean="0"/>
              <a:t>Declaration Passed at the end of the </a:t>
            </a:r>
            <a:r>
              <a:rPr lang="en-CA" sz="3200" b="1" dirty="0" err="1" smtClean="0"/>
              <a:t>CUExpo</a:t>
            </a:r>
            <a:r>
              <a:rPr lang="en-CA" sz="3200" b="1" dirty="0" smtClean="0"/>
              <a:t> 2003</a:t>
            </a:r>
            <a:endParaRPr lang="en-CA" sz="3200" b="1" dirty="0"/>
          </a:p>
        </p:txBody>
      </p:sp>
      <p:sp>
        <p:nvSpPr>
          <p:cNvPr id="5" name="Subtitle 4"/>
          <p:cNvSpPr>
            <a:spLocks noGrp="1"/>
          </p:cNvSpPr>
          <p:nvPr>
            <p:ph type="subTitle" idx="1"/>
          </p:nvPr>
        </p:nvSpPr>
        <p:spPr>
          <a:xfrm>
            <a:off x="251520" y="908720"/>
            <a:ext cx="8606760" cy="5092048"/>
          </a:xfrm>
        </p:spPr>
        <p:txBody>
          <a:bodyPr>
            <a:normAutofit fontScale="47500" lnSpcReduction="20000"/>
          </a:bodyPr>
          <a:lstStyle/>
          <a:p>
            <a:pPr algn="just"/>
            <a:r>
              <a:rPr lang="en-CA" sz="3800" i="1" dirty="0" smtClean="0">
                <a:solidFill>
                  <a:schemeClr val="tx1"/>
                </a:solidFill>
              </a:rPr>
              <a:t>“The </a:t>
            </a:r>
            <a:r>
              <a:rPr lang="en-CA" sz="3800" i="1" dirty="0" err="1" smtClean="0">
                <a:solidFill>
                  <a:schemeClr val="tx1"/>
                </a:solidFill>
              </a:rPr>
              <a:t>CUExpo</a:t>
            </a:r>
            <a:r>
              <a:rPr lang="en-CA" sz="3800" i="1" dirty="0" smtClean="0">
                <a:solidFill>
                  <a:schemeClr val="tx1"/>
                </a:solidFill>
              </a:rPr>
              <a:t> conference, held in Saskatoon May 8</a:t>
            </a:r>
            <a:r>
              <a:rPr lang="en-CA" sz="3800" i="1" baseline="30000" dirty="0" smtClean="0">
                <a:solidFill>
                  <a:schemeClr val="tx1"/>
                </a:solidFill>
              </a:rPr>
              <a:t>th</a:t>
            </a:r>
            <a:r>
              <a:rPr lang="en-CA" sz="3800" i="1" dirty="0" smtClean="0">
                <a:solidFill>
                  <a:schemeClr val="tx1"/>
                </a:solidFill>
              </a:rPr>
              <a:t> – 10</a:t>
            </a:r>
            <a:r>
              <a:rPr lang="en-CA" sz="3800" i="1" baseline="30000" dirty="0" smtClean="0">
                <a:solidFill>
                  <a:schemeClr val="tx1"/>
                </a:solidFill>
              </a:rPr>
              <a:t>th</a:t>
            </a:r>
            <a:r>
              <a:rPr lang="en-CA" sz="3800" i="1" dirty="0" smtClean="0">
                <a:solidFill>
                  <a:schemeClr val="tx1"/>
                </a:solidFill>
              </a:rPr>
              <a:t>, 2003, assembled over 350 individuals from across Canada and elsewhere who are involved in community-based research. This research is conducted in partnership with universities, community-based groups, government and the private sector throughout Canada. We’re extremely impressed with, surprised and humbled by the variety, depth, value and the extraordinary dynamism of community-based research in Canada. </a:t>
            </a:r>
          </a:p>
          <a:p>
            <a:pPr algn="just"/>
            <a:endParaRPr lang="en-CA" sz="3800" i="1" dirty="0" smtClean="0">
              <a:solidFill>
                <a:schemeClr val="tx1"/>
              </a:solidFill>
            </a:endParaRPr>
          </a:p>
          <a:p>
            <a:pPr algn="just"/>
            <a:r>
              <a:rPr lang="en-CA" sz="3800" i="1" dirty="0" smtClean="0">
                <a:solidFill>
                  <a:schemeClr val="tx1"/>
                </a:solidFill>
              </a:rPr>
              <a:t>We, therefore , declare our collective desire to pursue building this movement for the betterment of society. We will devote our energies to shaping Canadian society, through community-based research, in ways that sustain and improve the quality-of-life and standard of living of Canadians.</a:t>
            </a:r>
          </a:p>
          <a:p>
            <a:pPr algn="just"/>
            <a:endParaRPr lang="en-CA" sz="3800" i="1" dirty="0" smtClean="0">
              <a:solidFill>
                <a:schemeClr val="tx1"/>
              </a:solidFill>
            </a:endParaRPr>
          </a:p>
          <a:p>
            <a:pPr algn="just"/>
            <a:r>
              <a:rPr lang="en-CA" sz="3800" i="1" dirty="0" smtClean="0">
                <a:solidFill>
                  <a:schemeClr val="tx1"/>
                </a:solidFill>
              </a:rPr>
              <a:t>To really succeed, however, we need a much more profound engagement among universities, community-based organizations, governments, and the private sector. Foundations, municipal and provincial governments, as well as the federal government through its granting Councils have to contribute, even more so than they have in the past, to achieve these goals.”</a:t>
            </a:r>
          </a:p>
          <a:p>
            <a:pPr algn="l"/>
            <a:endParaRPr lang="en-CA" i="1" dirty="0" smtClean="0">
              <a:solidFill>
                <a:schemeClr val="tx1"/>
              </a:solidFill>
            </a:endParaRPr>
          </a:p>
          <a:p>
            <a:pPr algn="l">
              <a:buFont typeface="Arial" pitchFamily="34" charset="0"/>
              <a:buChar char="•"/>
            </a:pPr>
            <a:r>
              <a:rPr lang="en-CA" sz="4200" dirty="0" smtClean="0">
                <a:solidFill>
                  <a:schemeClr val="tx1"/>
                </a:solidFill>
              </a:rPr>
              <a:t>Approved unanimously at the concluding plenary of the </a:t>
            </a:r>
            <a:r>
              <a:rPr lang="en-CA" sz="4200" dirty="0" err="1" smtClean="0">
                <a:solidFill>
                  <a:schemeClr val="tx1"/>
                </a:solidFill>
              </a:rPr>
              <a:t>CUExpo</a:t>
            </a:r>
            <a:r>
              <a:rPr lang="en-CA" sz="4200" dirty="0" smtClean="0">
                <a:solidFill>
                  <a:schemeClr val="tx1"/>
                </a:solidFill>
              </a:rPr>
              <a:t> in Saskatoon</a:t>
            </a:r>
          </a:p>
          <a:p>
            <a:pPr algn="l">
              <a:buFont typeface="Arial" pitchFamily="34" charset="0"/>
              <a:buChar char="•"/>
            </a:pPr>
            <a:r>
              <a:rPr lang="en-CA" sz="4200" dirty="0" smtClean="0">
                <a:solidFill>
                  <a:schemeClr val="tx1"/>
                </a:solidFill>
              </a:rPr>
              <a:t>The ‘untold story’ to this Declaration</a:t>
            </a:r>
            <a:endParaRPr lang="en-CA" sz="420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1371</TotalTime>
  <Words>778</Words>
  <Application>Microsoft Office PowerPoint</Application>
  <PresentationFormat>On-screen Show (4:3)</PresentationFormat>
  <Paragraphs>56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The Evolution and Impacts of the CUExpo Movement</vt:lpstr>
      <vt:lpstr>Outline</vt:lpstr>
      <vt:lpstr>Background and Purpose of Panel Session</vt:lpstr>
      <vt:lpstr>Motivations for CUExpo 2003: My Recollections </vt:lpstr>
      <vt:lpstr>A Brief Summary of the “Facts”: CUExpo 2003</vt:lpstr>
      <vt:lpstr>Novel Features of the CUExpo 2003</vt:lpstr>
      <vt:lpstr>Reflections on Impacts and Outcomes </vt:lpstr>
      <vt:lpstr>Declaration Passed at the end of the CUExpo 2003</vt:lpstr>
    </vt:vector>
  </TitlesOfParts>
  <Company>University or PEI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default</dc:creator>
  <cp:lastModifiedBy>default</cp:lastModifiedBy>
  <cp:revision>110</cp:revision>
  <dcterms:created xsi:type="dcterms:W3CDTF">2010-11-17T19:24:18Z</dcterms:created>
  <dcterms:modified xsi:type="dcterms:W3CDTF">2013-05-30T19:18:27Z</dcterms:modified>
</cp:coreProperties>
</file>